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5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32"/>
  </p:notesMasterIdLst>
  <p:sldIdLst>
    <p:sldId id="256" r:id="rId2"/>
    <p:sldId id="257" r:id="rId3"/>
    <p:sldId id="258" r:id="rId4"/>
    <p:sldId id="261" r:id="rId5"/>
    <p:sldId id="259" r:id="rId6"/>
    <p:sldId id="260" r:id="rId7"/>
    <p:sldId id="262" r:id="rId8"/>
    <p:sldId id="263" r:id="rId9"/>
    <p:sldId id="264" r:id="rId10"/>
    <p:sldId id="265" r:id="rId11"/>
    <p:sldId id="266" r:id="rId12"/>
    <p:sldId id="267" r:id="rId13"/>
    <p:sldId id="268" r:id="rId14"/>
    <p:sldId id="270" r:id="rId15"/>
    <p:sldId id="271" r:id="rId16"/>
    <p:sldId id="432" r:id="rId17"/>
    <p:sldId id="272" r:id="rId18"/>
    <p:sldId id="273" r:id="rId19"/>
    <p:sldId id="274" r:id="rId20"/>
    <p:sldId id="282" r:id="rId21"/>
    <p:sldId id="283" r:id="rId22"/>
    <p:sldId id="285" r:id="rId23"/>
    <p:sldId id="286" r:id="rId24"/>
    <p:sldId id="287" r:id="rId25"/>
    <p:sldId id="433" r:id="rId26"/>
    <p:sldId id="288" r:id="rId27"/>
    <p:sldId id="290" r:id="rId28"/>
    <p:sldId id="292" r:id="rId29"/>
    <p:sldId id="299" r:id="rId30"/>
    <p:sldId id="300" r:id="rId31"/>
    <p:sldId id="301" r:id="rId32"/>
    <p:sldId id="306" r:id="rId33"/>
    <p:sldId id="307" r:id="rId34"/>
    <p:sldId id="308" r:id="rId35"/>
    <p:sldId id="311" r:id="rId36"/>
    <p:sldId id="316" r:id="rId37"/>
    <p:sldId id="317" r:id="rId38"/>
    <p:sldId id="318" r:id="rId39"/>
    <p:sldId id="319" r:id="rId40"/>
    <p:sldId id="320" r:id="rId41"/>
    <p:sldId id="322" r:id="rId42"/>
    <p:sldId id="321" r:id="rId43"/>
    <p:sldId id="429" r:id="rId44"/>
    <p:sldId id="324" r:id="rId45"/>
    <p:sldId id="325" r:id="rId46"/>
    <p:sldId id="323" r:id="rId47"/>
    <p:sldId id="326" r:id="rId48"/>
    <p:sldId id="434"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436" r:id="rId62"/>
    <p:sldId id="435" r:id="rId63"/>
    <p:sldId id="339" r:id="rId64"/>
    <p:sldId id="340" r:id="rId65"/>
    <p:sldId id="341" r:id="rId66"/>
    <p:sldId id="342" r:id="rId67"/>
    <p:sldId id="343" r:id="rId68"/>
    <p:sldId id="344" r:id="rId69"/>
    <p:sldId id="345" r:id="rId70"/>
    <p:sldId id="346" r:id="rId71"/>
    <p:sldId id="347" r:id="rId72"/>
    <p:sldId id="348" r:id="rId73"/>
    <p:sldId id="349" r:id="rId74"/>
    <p:sldId id="431" r:id="rId75"/>
    <p:sldId id="430" r:id="rId76"/>
    <p:sldId id="351" r:id="rId77"/>
    <p:sldId id="353" r:id="rId78"/>
    <p:sldId id="352" r:id="rId79"/>
    <p:sldId id="354"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368" r:id="rId93"/>
    <p:sldId id="426" r:id="rId94"/>
    <p:sldId id="427" r:id="rId95"/>
    <p:sldId id="437" r:id="rId96"/>
    <p:sldId id="438" r:id="rId97"/>
    <p:sldId id="439" r:id="rId98"/>
    <p:sldId id="428" r:id="rId99"/>
    <p:sldId id="369" r:id="rId100"/>
    <p:sldId id="370" r:id="rId101"/>
    <p:sldId id="371" r:id="rId102"/>
    <p:sldId id="372" r:id="rId103"/>
    <p:sldId id="373" r:id="rId104"/>
    <p:sldId id="374" r:id="rId105"/>
    <p:sldId id="375" r:id="rId106"/>
    <p:sldId id="376" r:id="rId107"/>
    <p:sldId id="377" r:id="rId108"/>
    <p:sldId id="378" r:id="rId109"/>
    <p:sldId id="379" r:id="rId110"/>
    <p:sldId id="380" r:id="rId111"/>
    <p:sldId id="381" r:id="rId112"/>
    <p:sldId id="382" r:id="rId113"/>
    <p:sldId id="383" r:id="rId114"/>
    <p:sldId id="384" r:id="rId115"/>
    <p:sldId id="385" r:id="rId116"/>
    <p:sldId id="386" r:id="rId117"/>
    <p:sldId id="424" r:id="rId118"/>
    <p:sldId id="425" r:id="rId119"/>
    <p:sldId id="411" r:id="rId120"/>
    <p:sldId id="418" r:id="rId121"/>
    <p:sldId id="408" r:id="rId122"/>
    <p:sldId id="416" r:id="rId123"/>
    <p:sldId id="390" r:id="rId124"/>
    <p:sldId id="394" r:id="rId125"/>
    <p:sldId id="395" r:id="rId126"/>
    <p:sldId id="396" r:id="rId127"/>
    <p:sldId id="397" r:id="rId128"/>
    <p:sldId id="398" r:id="rId129"/>
    <p:sldId id="404" r:id="rId130"/>
    <p:sldId id="407" r:id="rId131"/>
  </p:sldIdLst>
  <p:sldSz cx="20104100" cy="11309350"/>
  <p:notesSz cx="20104100" cy="1130935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9"/>
    <p:restoredTop sz="94721"/>
  </p:normalViewPr>
  <p:slideViewPr>
    <p:cSldViewPr>
      <p:cViewPr varScale="1">
        <p:scale>
          <a:sx n="62" d="100"/>
          <a:sy n="62" d="100"/>
        </p:scale>
        <p:origin x="224" y="4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BE62944-C7E2-404D-89E8-0B2C6592FF17}" type="datetimeFigureOut">
              <a:rPr lang="it-IT" smtClean="0"/>
              <a:t>08/11/2021</a:t>
            </a:fld>
            <a:endParaRPr lang="it-IT"/>
          </a:p>
        </p:txBody>
      </p:sp>
      <p:sp>
        <p:nvSpPr>
          <p:cNvPr id="4" name="Segnaposto immagin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A30D30B-FF75-FE4E-B6F9-2AF12F117C54}" type="slidenum">
              <a:rPr lang="it-IT" smtClean="0"/>
              <a:t>‹#›</a:t>
            </a:fld>
            <a:endParaRPr lang="it-IT"/>
          </a:p>
        </p:txBody>
      </p:sp>
    </p:spTree>
    <p:extLst>
      <p:ext uri="{BB962C8B-B14F-4D97-AF65-F5344CB8AC3E}">
        <p14:creationId xmlns:p14="http://schemas.microsoft.com/office/powerpoint/2010/main" val="419847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083484" y="4089374"/>
            <a:ext cx="7937130" cy="2208529"/>
          </a:xfrm>
          <a:prstGeom prst="rect">
            <a:avLst/>
          </a:prstGeom>
        </p:spPr>
        <p:txBody>
          <a:bodyPr wrap="square" lIns="0" tIns="0" rIns="0" bIns="0">
            <a:spAutoFit/>
          </a:bodyPr>
          <a:lstStyle>
            <a:lvl1pPr>
              <a:defRPr sz="4200" b="1" i="0">
                <a:solidFill>
                  <a:srgbClr val="223D4C"/>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EDA5B3C-4C3B-DF4B-96FD-3ED04C11E431}" type="datetime1">
              <a:rPr lang="it-IT" smtClean="0"/>
              <a:t>08/11/2021</a:t>
            </a:fld>
            <a:endParaRPr lang="en-US"/>
          </a:p>
        </p:txBody>
      </p:sp>
      <p:sp>
        <p:nvSpPr>
          <p:cNvPr id="6" name="Holder 6"/>
          <p:cNvSpPr>
            <a:spLocks noGrp="1"/>
          </p:cNvSpPr>
          <p:nvPr>
            <p:ph type="sldNum" sz="quarter" idx="7"/>
          </p:nvPr>
        </p:nvSpPr>
        <p:spPr/>
        <p:txBody>
          <a:bodyPr lIns="0" tIns="0" rIns="0" bIns="0"/>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5EBDC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1" i="1" u="heavy">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4330D3E-0D4F-854C-852E-2F6749250729}" type="datetime1">
              <a:rPr lang="it-IT" smtClean="0"/>
              <a:t>08/11/2021</a:t>
            </a:fld>
            <a:endParaRPr lang="en-US"/>
          </a:p>
        </p:txBody>
      </p:sp>
      <p:sp>
        <p:nvSpPr>
          <p:cNvPr id="6" name="Holder 6"/>
          <p:cNvSpPr>
            <a:spLocks noGrp="1"/>
          </p:cNvSpPr>
          <p:nvPr>
            <p:ph type="sldNum" sz="quarter" idx="7"/>
          </p:nvPr>
        </p:nvSpPr>
        <p:spPr/>
        <p:txBody>
          <a:bodyPr lIns="0" tIns="0" rIns="0" bIns="0"/>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60161" y="10491827"/>
            <a:ext cx="2115118" cy="23035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774723" y="10497645"/>
            <a:ext cx="0" cy="811530"/>
          </a:xfrm>
          <a:custGeom>
            <a:avLst/>
            <a:gdLst/>
            <a:ahLst/>
            <a:cxnLst/>
            <a:rect l="l" t="t" r="r" b="b"/>
            <a:pathLst>
              <a:path h="811529">
                <a:moveTo>
                  <a:pt x="0" y="0"/>
                </a:moveTo>
                <a:lnTo>
                  <a:pt x="0" y="810910"/>
                </a:lnTo>
              </a:path>
            </a:pathLst>
          </a:custGeom>
          <a:ln w="3175">
            <a:solidFill>
              <a:srgbClr val="000000"/>
            </a:solidFill>
          </a:ln>
        </p:spPr>
        <p:txBody>
          <a:bodyPr wrap="square" lIns="0" tIns="0" rIns="0" bIns="0" rtlCol="0"/>
          <a:lstStyle/>
          <a:p>
            <a:endParaRPr/>
          </a:p>
        </p:txBody>
      </p:sp>
      <p:sp>
        <p:nvSpPr>
          <p:cNvPr id="18" name="bk object 18"/>
          <p:cNvSpPr/>
          <p:nvPr/>
        </p:nvSpPr>
        <p:spPr>
          <a:xfrm>
            <a:off x="18533467" y="0"/>
            <a:ext cx="1570632" cy="153922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0" i="0">
                <a:solidFill>
                  <a:srgbClr val="5EBDC3"/>
                </a:solidFill>
                <a:latin typeface="Arial"/>
                <a:cs typeface="Arial"/>
              </a:defRPr>
            </a:lvl1pPr>
          </a:lstStyle>
          <a:p>
            <a:endParaRPr/>
          </a:p>
        </p:txBody>
      </p:sp>
      <p:sp>
        <p:nvSpPr>
          <p:cNvPr id="3" name="Holder 3"/>
          <p:cNvSpPr>
            <a:spLocks noGrp="1"/>
          </p:cNvSpPr>
          <p:nvPr>
            <p:ph sz="half" idx="2"/>
          </p:nvPr>
        </p:nvSpPr>
        <p:spPr>
          <a:xfrm>
            <a:off x="1547461" y="2642717"/>
            <a:ext cx="7359015" cy="6558915"/>
          </a:xfrm>
          <a:prstGeom prst="rect">
            <a:avLst/>
          </a:prstGeom>
        </p:spPr>
        <p:txBody>
          <a:bodyPr wrap="square" lIns="0" tIns="0" rIns="0" bIns="0">
            <a:spAutoFit/>
          </a:bodyPr>
          <a:lstStyle>
            <a:lvl1pPr>
              <a:defRPr sz="2700" b="1" i="0">
                <a:solidFill>
                  <a:srgbClr val="223D4C"/>
                </a:solidFill>
                <a:latin typeface="Arial"/>
                <a:cs typeface="Arial"/>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95A7B75-5FF7-B848-A28C-84297B50B38E}" type="datetime1">
              <a:rPr lang="it-IT" smtClean="0"/>
              <a:t>08/11/2021</a:t>
            </a:fld>
            <a:endParaRPr lang="en-US"/>
          </a:p>
        </p:txBody>
      </p:sp>
      <p:sp>
        <p:nvSpPr>
          <p:cNvPr id="7" name="Holder 7"/>
          <p:cNvSpPr>
            <a:spLocks noGrp="1"/>
          </p:cNvSpPr>
          <p:nvPr>
            <p:ph type="sldNum" sz="quarter" idx="7"/>
          </p:nvPr>
        </p:nvSpPr>
        <p:spPr/>
        <p:txBody>
          <a:bodyPr lIns="0" tIns="0" rIns="0" bIns="0"/>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0" i="0">
                <a:solidFill>
                  <a:srgbClr val="5EBDC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669FF01-3911-4A4F-9C47-6F103D8EDF44}" type="datetime1">
              <a:rPr lang="it-IT" smtClean="0"/>
              <a:t>08/11/2021</a:t>
            </a:fld>
            <a:endParaRPr lang="en-US"/>
          </a:p>
        </p:txBody>
      </p:sp>
      <p:sp>
        <p:nvSpPr>
          <p:cNvPr id="5" name="Holder 5"/>
          <p:cNvSpPr>
            <a:spLocks noGrp="1"/>
          </p:cNvSpPr>
          <p:nvPr>
            <p:ph type="sldNum" sz="quarter" idx="7"/>
          </p:nvPr>
        </p:nvSpPr>
        <p:spPr/>
        <p:txBody>
          <a:bodyPr lIns="0" tIns="0" rIns="0" bIns="0"/>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3345000-7C6D-0A45-86EB-8B7B8F4D132F}" type="datetime1">
              <a:rPr lang="it-IT" smtClean="0"/>
              <a:t>08/11/2021</a:t>
            </a:fld>
            <a:endParaRPr lang="en-US"/>
          </a:p>
        </p:txBody>
      </p:sp>
      <p:sp>
        <p:nvSpPr>
          <p:cNvPr id="4" name="Holder 4"/>
          <p:cNvSpPr>
            <a:spLocks noGrp="1"/>
          </p:cNvSpPr>
          <p:nvPr>
            <p:ph type="sldNum" sz="quarter" idx="7"/>
          </p:nvPr>
        </p:nvSpPr>
        <p:spPr/>
        <p:txBody>
          <a:bodyPr lIns="0" tIns="0" rIns="0" bIns="0"/>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74723" y="10497645"/>
            <a:ext cx="0" cy="811530"/>
          </a:xfrm>
          <a:custGeom>
            <a:avLst/>
            <a:gdLst/>
            <a:ahLst/>
            <a:cxnLst/>
            <a:rect l="l" t="t" r="r" b="b"/>
            <a:pathLst>
              <a:path h="811529">
                <a:moveTo>
                  <a:pt x="0" y="0"/>
                </a:moveTo>
                <a:lnTo>
                  <a:pt x="0" y="810910"/>
                </a:lnTo>
              </a:path>
            </a:pathLst>
          </a:custGeom>
          <a:ln w="3175">
            <a:solidFill>
              <a:srgbClr val="000000"/>
            </a:solidFill>
          </a:ln>
        </p:spPr>
        <p:txBody>
          <a:bodyPr wrap="square" lIns="0" tIns="0" rIns="0" bIns="0" rtlCol="0"/>
          <a:lstStyle/>
          <a:p>
            <a:endParaRPr/>
          </a:p>
        </p:txBody>
      </p:sp>
      <p:sp>
        <p:nvSpPr>
          <p:cNvPr id="17" name="bk object 17"/>
          <p:cNvSpPr/>
          <p:nvPr/>
        </p:nvSpPr>
        <p:spPr>
          <a:xfrm>
            <a:off x="1560161" y="10491827"/>
            <a:ext cx="2115118" cy="230359"/>
          </a:xfrm>
          <a:prstGeom prst="rect">
            <a:avLst/>
          </a:prstGeom>
          <a:blipFill>
            <a:blip r:embed="rId7" cstate="print"/>
            <a:stretch>
              <a:fillRect/>
            </a:stretch>
          </a:blipFill>
        </p:spPr>
        <p:txBody>
          <a:bodyPr wrap="square" lIns="0" tIns="0" rIns="0" bIns="0" rtlCol="0"/>
          <a:lstStyle/>
          <a:p>
            <a:endParaRPr/>
          </a:p>
        </p:txBody>
      </p:sp>
      <p:sp>
        <p:nvSpPr>
          <p:cNvPr id="18" name="bk object 18"/>
          <p:cNvSpPr/>
          <p:nvPr/>
        </p:nvSpPr>
        <p:spPr>
          <a:xfrm>
            <a:off x="18533467" y="0"/>
            <a:ext cx="1570632" cy="1539220"/>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932" y="649059"/>
            <a:ext cx="9486265" cy="852805"/>
          </a:xfrm>
          <a:prstGeom prst="rect">
            <a:avLst/>
          </a:prstGeom>
        </p:spPr>
        <p:txBody>
          <a:bodyPr wrap="square" lIns="0" tIns="0" rIns="0" bIns="0">
            <a:spAutoFit/>
          </a:bodyPr>
          <a:lstStyle>
            <a:lvl1pPr>
              <a:defRPr sz="5400" b="0" i="0">
                <a:solidFill>
                  <a:srgbClr val="5EBDC3"/>
                </a:solidFill>
                <a:latin typeface="Arial"/>
                <a:cs typeface="Arial"/>
              </a:defRPr>
            </a:lvl1pPr>
          </a:lstStyle>
          <a:p>
            <a:endParaRPr/>
          </a:p>
        </p:txBody>
      </p:sp>
      <p:sp>
        <p:nvSpPr>
          <p:cNvPr id="3" name="Holder 3"/>
          <p:cNvSpPr>
            <a:spLocks noGrp="1"/>
          </p:cNvSpPr>
          <p:nvPr>
            <p:ph type="body" idx="1"/>
          </p:nvPr>
        </p:nvSpPr>
        <p:spPr>
          <a:xfrm>
            <a:off x="1557932" y="3362695"/>
            <a:ext cx="13039090" cy="3790950"/>
          </a:xfrm>
          <a:prstGeom prst="rect">
            <a:avLst/>
          </a:prstGeom>
        </p:spPr>
        <p:txBody>
          <a:bodyPr wrap="square" lIns="0" tIns="0" rIns="0" bIns="0">
            <a:spAutoFit/>
          </a:bodyPr>
          <a:lstStyle>
            <a:lvl1pPr>
              <a:defRPr sz="2000" b="1" i="1" u="heavy">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32EEB7C-02D3-8149-AAED-60ECE144B89F}" type="datetime1">
              <a:rPr lang="it-IT" smtClean="0"/>
              <a:t>08/11/2021</a:t>
            </a:fld>
            <a:endParaRPr lang="en-US"/>
          </a:p>
        </p:txBody>
      </p:sp>
      <p:sp>
        <p:nvSpPr>
          <p:cNvPr id="6" name="Holder 6"/>
          <p:cNvSpPr>
            <a:spLocks noGrp="1"/>
          </p:cNvSpPr>
          <p:nvPr>
            <p:ph type="sldNum" sz="quarter" idx="7"/>
          </p:nvPr>
        </p:nvSpPr>
        <p:spPr>
          <a:xfrm>
            <a:off x="18120644" y="10474096"/>
            <a:ext cx="470534" cy="276859"/>
          </a:xfrm>
          <a:prstGeom prst="rect">
            <a:avLst/>
          </a:prstGeom>
        </p:spPr>
        <p:txBody>
          <a:bodyPr wrap="square" lIns="0" tIns="0" rIns="0" bIns="0">
            <a:spAutoFit/>
          </a:bodyPr>
          <a:lstStyle>
            <a:lvl1pPr>
              <a:defRPr sz="1950" b="1" i="0">
                <a:solidFill>
                  <a:srgbClr val="223D4C"/>
                </a:solidFill>
                <a:latin typeface="Arial"/>
                <a:cs typeface="Arial"/>
              </a:defRPr>
            </a:lvl1pPr>
          </a:lstStyle>
          <a:p>
            <a:pPr marL="25400">
              <a:lnSpc>
                <a:spcPts val="2014"/>
              </a:lnSpc>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1.xml"/><Relationship Id="rId4" Type="http://schemas.openxmlformats.org/officeDocument/2006/relationships/image" Target="file:////var/folders/dd/8vb8p97d5r1_r_g7wpg1vqxxnn3dd2/T/com.microsoft.Word/WebArchiveCopyPasteTempFiles/page1image1738656"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09881" y="2073275"/>
            <a:ext cx="6694805" cy="1958613"/>
          </a:xfrm>
          <a:prstGeom prst="rect">
            <a:avLst/>
          </a:prstGeom>
        </p:spPr>
        <p:txBody>
          <a:bodyPr vert="horz" wrap="square" lIns="0" tIns="45720" rIns="0" bIns="0" rtlCol="0">
            <a:spAutoFit/>
          </a:bodyPr>
          <a:lstStyle/>
          <a:p>
            <a:pPr marL="12700" marR="5080" algn="ctr">
              <a:lnSpc>
                <a:spcPts val="2970"/>
              </a:lnSpc>
              <a:spcBef>
                <a:spcPts val="360"/>
              </a:spcBef>
            </a:pPr>
            <a:r>
              <a:rPr sz="2000" spc="15" dirty="0">
                <a:solidFill>
                  <a:srgbClr val="223D4C"/>
                </a:solidFill>
                <a:latin typeface="Georgia"/>
                <a:cs typeface="Georgia"/>
              </a:rPr>
              <a:t>Piazza </a:t>
            </a:r>
            <a:r>
              <a:rPr sz="2000" spc="10" dirty="0">
                <a:solidFill>
                  <a:srgbClr val="223D4C"/>
                </a:solidFill>
                <a:latin typeface="Georgia"/>
                <a:cs typeface="Georgia"/>
              </a:rPr>
              <a:t>della </a:t>
            </a:r>
            <a:r>
              <a:rPr sz="2000" spc="15" dirty="0">
                <a:solidFill>
                  <a:srgbClr val="223D4C"/>
                </a:solidFill>
                <a:latin typeface="Georgia"/>
                <a:cs typeface="Georgia"/>
              </a:rPr>
              <a:t>Libertà 13 </a:t>
            </a:r>
            <a:r>
              <a:rPr sz="2000" spc="20" dirty="0">
                <a:solidFill>
                  <a:srgbClr val="223D4C"/>
                </a:solidFill>
                <a:latin typeface="Georgia"/>
                <a:cs typeface="Georgia"/>
              </a:rPr>
              <a:t>– </a:t>
            </a:r>
            <a:r>
              <a:rPr sz="2000" spc="15" dirty="0">
                <a:solidFill>
                  <a:srgbClr val="223D4C"/>
                </a:solidFill>
                <a:latin typeface="Georgia"/>
                <a:cs typeface="Georgia"/>
              </a:rPr>
              <a:t>Viale </a:t>
            </a:r>
            <a:r>
              <a:rPr sz="2000" spc="20" dirty="0">
                <a:solidFill>
                  <a:srgbClr val="223D4C"/>
                </a:solidFill>
                <a:latin typeface="Georgia"/>
                <a:cs typeface="Georgia"/>
              </a:rPr>
              <a:t>Don </a:t>
            </a:r>
            <a:r>
              <a:rPr sz="2000" spc="15" dirty="0">
                <a:solidFill>
                  <a:srgbClr val="223D4C"/>
                </a:solidFill>
                <a:latin typeface="Georgia"/>
                <a:cs typeface="Georgia"/>
              </a:rPr>
              <a:t>Minzoni</a:t>
            </a:r>
            <a:r>
              <a:rPr sz="2000" spc="-95" dirty="0">
                <a:solidFill>
                  <a:srgbClr val="223D4C"/>
                </a:solidFill>
                <a:latin typeface="Georgia"/>
                <a:cs typeface="Georgia"/>
              </a:rPr>
              <a:t> </a:t>
            </a:r>
            <a:r>
              <a:rPr sz="2000" spc="15" dirty="0">
                <a:solidFill>
                  <a:srgbClr val="223D4C"/>
                </a:solidFill>
                <a:latin typeface="Georgia"/>
                <a:cs typeface="Georgia"/>
              </a:rPr>
              <a:t>1  </a:t>
            </a:r>
            <a:r>
              <a:rPr lang="it-IT" sz="2000" spc="15" dirty="0">
                <a:solidFill>
                  <a:srgbClr val="223D4C"/>
                </a:solidFill>
                <a:latin typeface="Georgia"/>
                <a:cs typeface="Georgia"/>
              </a:rPr>
              <a:t>(Firenze)</a:t>
            </a:r>
          </a:p>
          <a:p>
            <a:pPr marL="12700" marR="5080" algn="ctr">
              <a:lnSpc>
                <a:spcPts val="2970"/>
              </a:lnSpc>
              <a:spcBef>
                <a:spcPts val="360"/>
              </a:spcBef>
            </a:pPr>
            <a:r>
              <a:rPr sz="2000" spc="10" dirty="0">
                <a:solidFill>
                  <a:srgbClr val="223D4C"/>
                </a:solidFill>
                <a:latin typeface="Georgia"/>
                <a:cs typeface="Georgia"/>
              </a:rPr>
              <a:t>Tel. </a:t>
            </a:r>
            <a:r>
              <a:rPr sz="2000" spc="15" dirty="0">
                <a:solidFill>
                  <a:srgbClr val="223D4C"/>
                </a:solidFill>
                <a:latin typeface="Georgia"/>
                <a:cs typeface="Georgia"/>
              </a:rPr>
              <a:t>055</a:t>
            </a:r>
            <a:r>
              <a:rPr sz="2000" dirty="0">
                <a:solidFill>
                  <a:srgbClr val="223D4C"/>
                </a:solidFill>
                <a:latin typeface="Georgia"/>
                <a:cs typeface="Georgia"/>
              </a:rPr>
              <a:t> </a:t>
            </a:r>
            <a:r>
              <a:rPr sz="2000" spc="20" dirty="0">
                <a:solidFill>
                  <a:srgbClr val="223D4C"/>
                </a:solidFill>
                <a:latin typeface="Georgia"/>
                <a:cs typeface="Georgia"/>
              </a:rPr>
              <a:t>263381</a:t>
            </a:r>
            <a:endParaRPr sz="2000" dirty="0">
              <a:latin typeface="Georgia"/>
              <a:cs typeface="Georgia"/>
            </a:endParaRPr>
          </a:p>
          <a:p>
            <a:pPr algn="ctr">
              <a:lnSpc>
                <a:spcPts val="2815"/>
              </a:lnSpc>
            </a:pPr>
            <a:r>
              <a:rPr sz="2000" spc="10" dirty="0">
                <a:solidFill>
                  <a:srgbClr val="223D4C"/>
                </a:solidFill>
                <a:latin typeface="Georgia"/>
                <a:cs typeface="Georgia"/>
              </a:rPr>
              <a:t>Fax. </a:t>
            </a:r>
            <a:r>
              <a:rPr sz="2000" spc="20" dirty="0">
                <a:solidFill>
                  <a:srgbClr val="223D4C"/>
                </a:solidFill>
                <a:latin typeface="Georgia"/>
                <a:cs typeface="Georgia"/>
              </a:rPr>
              <a:t>055</a:t>
            </a:r>
            <a:r>
              <a:rPr sz="2000" spc="-5" dirty="0">
                <a:solidFill>
                  <a:srgbClr val="223D4C"/>
                </a:solidFill>
                <a:latin typeface="Georgia"/>
                <a:cs typeface="Georgia"/>
              </a:rPr>
              <a:t> </a:t>
            </a:r>
            <a:r>
              <a:rPr sz="2000" spc="20" dirty="0">
                <a:solidFill>
                  <a:srgbClr val="223D4C"/>
                </a:solidFill>
                <a:latin typeface="Georgia"/>
                <a:cs typeface="Georgia"/>
              </a:rPr>
              <a:t>2633800</a:t>
            </a:r>
            <a:endParaRPr sz="2000" dirty="0">
              <a:latin typeface="Georgia"/>
              <a:cs typeface="Georgia"/>
            </a:endParaRPr>
          </a:p>
          <a:p>
            <a:pPr marR="10160" algn="ctr">
              <a:lnSpc>
                <a:spcPts val="3045"/>
              </a:lnSpc>
            </a:pPr>
            <a:r>
              <a:rPr sz="2000" spc="15" dirty="0">
                <a:solidFill>
                  <a:srgbClr val="223D4C"/>
                </a:solidFill>
                <a:latin typeface="Georgia"/>
                <a:cs typeface="Georgia"/>
              </a:rPr>
              <a:t>email:</a:t>
            </a:r>
            <a:r>
              <a:rPr lang="it-IT" sz="2000" spc="15" dirty="0">
                <a:solidFill>
                  <a:srgbClr val="223D4C"/>
                </a:solidFill>
                <a:latin typeface="Georgia"/>
                <a:cs typeface="Georgia"/>
              </a:rPr>
              <a:t> </a:t>
            </a:r>
            <a:r>
              <a:rPr lang="it-IT" sz="2000" spc="15" dirty="0" err="1">
                <a:solidFill>
                  <a:srgbClr val="223D4C"/>
                </a:solidFill>
                <a:latin typeface="Georgia"/>
                <a:cs typeface="Georgia"/>
              </a:rPr>
              <a:t>info@spheriens.com</a:t>
            </a:r>
            <a:r>
              <a:rPr lang="it-IT" sz="2000" spc="15" dirty="0">
                <a:solidFill>
                  <a:srgbClr val="223D4C"/>
                </a:solidFill>
                <a:latin typeface="Georgia"/>
                <a:cs typeface="Georgia"/>
              </a:rPr>
              <a:t> </a:t>
            </a:r>
          </a:p>
          <a:p>
            <a:pPr marR="10160" algn="ctr">
              <a:lnSpc>
                <a:spcPts val="3045"/>
              </a:lnSpc>
            </a:pPr>
            <a:r>
              <a:rPr lang="it-IT" sz="2000" spc="15" dirty="0" err="1">
                <a:solidFill>
                  <a:srgbClr val="223D4C"/>
                </a:solidFill>
                <a:latin typeface="Georgia"/>
                <a:cs typeface="Georgia"/>
              </a:rPr>
              <a:t>brandprotection@spheriens.com</a:t>
            </a:r>
            <a:r>
              <a:rPr lang="it-IT" sz="2000" spc="15" dirty="0">
                <a:solidFill>
                  <a:srgbClr val="223D4C"/>
                </a:solidFill>
                <a:latin typeface="Georgia"/>
                <a:cs typeface="Georgia"/>
              </a:rPr>
              <a:t> </a:t>
            </a:r>
          </a:p>
        </p:txBody>
      </p:sp>
      <p:sp>
        <p:nvSpPr>
          <p:cNvPr id="3" name="object 3"/>
          <p:cNvSpPr/>
          <p:nvPr/>
        </p:nvSpPr>
        <p:spPr>
          <a:xfrm>
            <a:off x="8491887" y="1162268"/>
            <a:ext cx="3130794" cy="345539"/>
          </a:xfrm>
          <a:prstGeom prst="rect">
            <a:avLst/>
          </a:prstGeom>
          <a:blipFill>
            <a:blip r:embed="rId2" cstate="print"/>
            <a:stretch>
              <a:fillRect/>
            </a:stretch>
          </a:blipFill>
        </p:spPr>
        <p:txBody>
          <a:bodyPr wrap="square" lIns="0" tIns="0" rIns="0" bIns="0" rtlCol="0"/>
          <a:lstStyle/>
          <a:p>
            <a:endParaRPr/>
          </a:p>
        </p:txBody>
      </p:sp>
      <p:sp>
        <p:nvSpPr>
          <p:cNvPr id="4" name="Rettangolo 3">
            <a:extLst>
              <a:ext uri="{FF2B5EF4-FFF2-40B4-BE49-F238E27FC236}">
                <a16:creationId xmlns:a16="http://schemas.microsoft.com/office/drawing/2014/main" id="{44F30FAF-05D7-674A-9E53-BE63D05B6B05}"/>
              </a:ext>
            </a:extLst>
          </p:cNvPr>
          <p:cNvSpPr/>
          <p:nvPr/>
        </p:nvSpPr>
        <p:spPr>
          <a:xfrm>
            <a:off x="3575050" y="5121275"/>
            <a:ext cx="13563600" cy="2909130"/>
          </a:xfrm>
          <a:prstGeom prst="rect">
            <a:avLst/>
          </a:prstGeom>
        </p:spPr>
        <p:txBody>
          <a:bodyPr wrap="square">
            <a:spAutoFit/>
          </a:bodyPr>
          <a:lstStyle/>
          <a:p>
            <a:pPr algn="ctr">
              <a:lnSpc>
                <a:spcPct val="200000"/>
              </a:lnSpc>
            </a:pPr>
            <a:r>
              <a:rPr lang="it-IT" sz="3200" b="1" dirty="0"/>
              <a:t>IL CONTRASTO AL FENOMENO DELLA CONTRAFFAZIONE: </a:t>
            </a:r>
          </a:p>
          <a:p>
            <a:pPr algn="ctr">
              <a:lnSpc>
                <a:spcPct val="200000"/>
              </a:lnSpc>
            </a:pPr>
            <a:r>
              <a:rPr lang="it-IT" sz="3200" b="1" dirty="0"/>
              <a:t>LA RECENTE TRASPOSIZIONE GIURISPRUDENZIALE DELLA TUTELA CIVILISTICA IN AMBITO PENALE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819735"/>
            <a:ext cx="13980518" cy="1351652"/>
          </a:xfrm>
          <a:prstGeom prst="rect">
            <a:avLst/>
          </a:prstGeom>
        </p:spPr>
        <p:txBody>
          <a:bodyPr vert="horz" wrap="square" lIns="0" tIns="43180" rIns="0" bIns="0" rtlCol="0">
            <a:spAutoFit/>
          </a:bodyPr>
          <a:lstStyle/>
          <a:p>
            <a:pPr marL="12700" marR="5080">
              <a:lnSpc>
                <a:spcPts val="5110"/>
              </a:lnSpc>
              <a:spcBef>
                <a:spcPts val="340"/>
              </a:spcBef>
            </a:pPr>
            <a:r>
              <a:rPr sz="4300" dirty="0"/>
              <a:t>Il </a:t>
            </a:r>
            <a:r>
              <a:rPr sz="4300" spc="15" dirty="0"/>
              <a:t>secondo comma </a:t>
            </a:r>
            <a:r>
              <a:rPr sz="4300" spc="5" dirty="0"/>
              <a:t>dell’art. </a:t>
            </a:r>
            <a:r>
              <a:rPr sz="4300" spc="15" dirty="0"/>
              <a:t>473 </a:t>
            </a:r>
            <a:r>
              <a:rPr sz="4300" spc="10" dirty="0"/>
              <a:t>c.p. per  quanto concerne </a:t>
            </a:r>
            <a:r>
              <a:rPr sz="4300" spc="5" dirty="0"/>
              <a:t>i </a:t>
            </a:r>
            <a:r>
              <a:rPr sz="4300" spc="10" dirty="0"/>
              <a:t>disegni </a:t>
            </a:r>
            <a:r>
              <a:rPr sz="4300" spc="15" dirty="0"/>
              <a:t>e</a:t>
            </a:r>
            <a:r>
              <a:rPr sz="4300" spc="-10" dirty="0"/>
              <a:t> </a:t>
            </a:r>
            <a:r>
              <a:rPr sz="4300" spc="10" dirty="0"/>
              <a:t>modelli</a:t>
            </a:r>
            <a:endParaRPr sz="4300" dirty="0"/>
          </a:p>
        </p:txBody>
      </p:sp>
      <p:sp>
        <p:nvSpPr>
          <p:cNvPr id="4" name="object 4"/>
          <p:cNvSpPr txBox="1"/>
          <p:nvPr/>
        </p:nvSpPr>
        <p:spPr>
          <a:xfrm>
            <a:off x="18172999" y="10474096"/>
            <a:ext cx="340995" cy="27686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9</a:t>
            </a:r>
            <a:endParaRPr sz="1950">
              <a:latin typeface="Arial"/>
              <a:cs typeface="Arial"/>
            </a:endParaRPr>
          </a:p>
        </p:txBody>
      </p:sp>
      <p:sp>
        <p:nvSpPr>
          <p:cNvPr id="3" name="object 3"/>
          <p:cNvSpPr txBox="1"/>
          <p:nvPr/>
        </p:nvSpPr>
        <p:spPr>
          <a:xfrm>
            <a:off x="1557932" y="2734860"/>
            <a:ext cx="16037918" cy="7179401"/>
          </a:xfrm>
          <a:prstGeom prst="rect">
            <a:avLst/>
          </a:prstGeom>
        </p:spPr>
        <p:txBody>
          <a:bodyPr vert="horz" wrap="square" lIns="0" tIns="13335" rIns="0" bIns="0" rtlCol="0">
            <a:spAutoFit/>
          </a:bodyPr>
          <a:lstStyle/>
          <a:p>
            <a:pPr marL="12700">
              <a:lnSpc>
                <a:spcPct val="100000"/>
              </a:lnSpc>
              <a:spcBef>
                <a:spcPts val="105"/>
              </a:spcBef>
              <a:buSzPct val="74468"/>
              <a:tabLst>
                <a:tab pos="149225" algn="l"/>
              </a:tabLst>
            </a:pPr>
            <a:r>
              <a:rPr sz="2400" dirty="0">
                <a:latin typeface="Arial"/>
                <a:cs typeface="Arial"/>
              </a:rPr>
              <a:t>Secondo parte minoritaria della giurisprudenza e </a:t>
            </a:r>
            <a:r>
              <a:rPr lang="it-IT" sz="2400" dirty="0">
                <a:latin typeface="Arial"/>
                <a:cs typeface="Arial"/>
              </a:rPr>
              <a:t>del</a:t>
            </a:r>
            <a:r>
              <a:rPr sz="2400" dirty="0">
                <a:latin typeface="Arial"/>
                <a:cs typeface="Arial"/>
              </a:rPr>
              <a:t>la </a:t>
            </a:r>
            <a:r>
              <a:rPr sz="2400" dirty="0" err="1">
                <a:latin typeface="Arial"/>
                <a:cs typeface="Arial"/>
              </a:rPr>
              <a:t>dottrina</a:t>
            </a:r>
            <a:r>
              <a:rPr sz="2400" dirty="0">
                <a:latin typeface="Arial"/>
                <a:cs typeface="Arial"/>
              </a:rPr>
              <a:t>:</a:t>
            </a:r>
            <a:endParaRPr lang="it-IT" sz="2400" dirty="0">
              <a:latin typeface="Arial"/>
              <a:cs typeface="Arial"/>
            </a:endParaRPr>
          </a:p>
          <a:p>
            <a:pPr marL="12700">
              <a:lnSpc>
                <a:spcPct val="100000"/>
              </a:lnSpc>
              <a:spcBef>
                <a:spcPts val="105"/>
              </a:spcBef>
              <a:buSzPct val="74468"/>
              <a:tabLst>
                <a:tab pos="149225" algn="l"/>
              </a:tabLst>
            </a:pPr>
            <a:endParaRPr lang="it-IT" sz="2350" dirty="0">
              <a:latin typeface="Arial"/>
              <a:cs typeface="Arial"/>
            </a:endParaRPr>
          </a:p>
          <a:p>
            <a:pPr marL="355600" indent="-342900">
              <a:lnSpc>
                <a:spcPct val="100000"/>
              </a:lnSpc>
              <a:spcBef>
                <a:spcPts val="105"/>
              </a:spcBef>
              <a:buSzPct val="74468"/>
              <a:buFont typeface="Arial" panose="020B0604020202020204" pitchFamily="34" charset="0"/>
              <a:buChar char="•"/>
              <a:tabLst>
                <a:tab pos="149225" algn="l"/>
              </a:tabLst>
            </a:pPr>
            <a:r>
              <a:rPr sz="2000" dirty="0" err="1">
                <a:latin typeface="Arial"/>
                <a:cs typeface="Arial"/>
              </a:rPr>
              <a:t>Sanziona</a:t>
            </a:r>
            <a:r>
              <a:rPr sz="2000" dirty="0">
                <a:latin typeface="Arial"/>
                <a:cs typeface="Arial"/>
              </a:rPr>
              <a:t> la condotta di colui che </a:t>
            </a:r>
            <a:r>
              <a:rPr sz="2000" u="sng" dirty="0">
                <a:latin typeface="Arial"/>
                <a:cs typeface="Arial"/>
              </a:rPr>
              <a:t>falsifica il certificato di registrazione del disegno e</a:t>
            </a:r>
            <a:r>
              <a:rPr sz="2000" u="sng" spc="145" dirty="0">
                <a:latin typeface="Arial"/>
                <a:cs typeface="Arial"/>
              </a:rPr>
              <a:t> </a:t>
            </a:r>
            <a:r>
              <a:rPr sz="2000" u="sng" dirty="0">
                <a:latin typeface="Arial"/>
                <a:cs typeface="Arial"/>
              </a:rPr>
              <a:t>modello</a:t>
            </a:r>
            <a:r>
              <a:rPr sz="2000" dirty="0">
                <a:latin typeface="Arial"/>
                <a:cs typeface="Arial"/>
              </a:rPr>
              <a:t>.</a:t>
            </a:r>
          </a:p>
          <a:p>
            <a:pPr lvl="1">
              <a:lnSpc>
                <a:spcPct val="100000"/>
              </a:lnSpc>
              <a:spcBef>
                <a:spcPts val="20"/>
              </a:spcBef>
            </a:pPr>
            <a:endParaRPr sz="2550" dirty="0">
              <a:latin typeface="Times New Roman"/>
              <a:cs typeface="Times New Roman"/>
            </a:endParaRPr>
          </a:p>
          <a:p>
            <a:pPr marL="12700">
              <a:lnSpc>
                <a:spcPct val="100000"/>
              </a:lnSpc>
              <a:buSzPct val="74468"/>
              <a:tabLst>
                <a:tab pos="149225" algn="l"/>
              </a:tabLst>
            </a:pPr>
            <a:r>
              <a:rPr sz="2400" dirty="0">
                <a:latin typeface="Arial"/>
                <a:cs typeface="Arial"/>
              </a:rPr>
              <a:t>Secondo la Cassazione e la più recente</a:t>
            </a:r>
            <a:r>
              <a:rPr sz="2400" spc="5" dirty="0">
                <a:latin typeface="Arial"/>
                <a:cs typeface="Arial"/>
              </a:rPr>
              <a:t> </a:t>
            </a:r>
            <a:r>
              <a:rPr sz="2400" dirty="0" err="1">
                <a:latin typeface="Arial"/>
                <a:cs typeface="Arial"/>
              </a:rPr>
              <a:t>giurisprudenza</a:t>
            </a:r>
            <a:r>
              <a:rPr sz="2400" dirty="0">
                <a:latin typeface="Arial"/>
                <a:cs typeface="Arial"/>
              </a:rPr>
              <a:t>:</a:t>
            </a:r>
            <a:r>
              <a:rPr lang="it-IT" sz="2400" dirty="0">
                <a:latin typeface="Arial"/>
                <a:cs typeface="Arial"/>
              </a:rPr>
              <a:t> </a:t>
            </a:r>
          </a:p>
          <a:p>
            <a:pPr marL="12700">
              <a:lnSpc>
                <a:spcPct val="100000"/>
              </a:lnSpc>
              <a:buSzPct val="74468"/>
              <a:tabLst>
                <a:tab pos="149225" algn="l"/>
              </a:tabLst>
            </a:pPr>
            <a:endParaRPr lang="it-IT" sz="2350" dirty="0">
              <a:latin typeface="Arial"/>
              <a:cs typeface="Arial"/>
            </a:endParaRPr>
          </a:p>
          <a:p>
            <a:pPr marL="355600" indent="-342900" algn="just">
              <a:lnSpc>
                <a:spcPct val="100000"/>
              </a:lnSpc>
              <a:buSzPct val="74468"/>
              <a:buFont typeface="Arial" panose="020B0604020202020204" pitchFamily="34" charset="0"/>
              <a:buChar char="•"/>
              <a:tabLst>
                <a:tab pos="149225" algn="l"/>
              </a:tabLst>
            </a:pPr>
            <a:r>
              <a:rPr sz="2000" dirty="0" err="1">
                <a:latin typeface="Arial" panose="020B0604020202020204" pitchFamily="34" charset="0"/>
                <a:cs typeface="Arial" panose="020B0604020202020204" pitchFamily="34" charset="0"/>
              </a:rPr>
              <a:t>Sanziona</a:t>
            </a:r>
            <a:r>
              <a:rPr sz="2000" dirty="0">
                <a:latin typeface="Arial" panose="020B0604020202020204" pitchFamily="34" charset="0"/>
                <a:cs typeface="Arial" panose="020B0604020202020204" pitchFamily="34" charset="0"/>
              </a:rPr>
              <a:t> la </a:t>
            </a:r>
            <a:r>
              <a:rPr sz="2000" u="sng" dirty="0">
                <a:latin typeface="Arial" panose="020B0604020202020204" pitchFamily="34" charset="0"/>
                <a:cs typeface="Arial" panose="020B0604020202020204" pitchFamily="34" charset="0"/>
              </a:rPr>
              <a:t>condotta di colui </a:t>
            </a:r>
            <a:r>
              <a:rPr sz="2000" u="sng" dirty="0" err="1">
                <a:latin typeface="Arial" panose="020B0604020202020204" pitchFamily="34" charset="0"/>
                <a:cs typeface="Arial" panose="020B0604020202020204" pitchFamily="34" charset="0"/>
              </a:rPr>
              <a:t>che</a:t>
            </a:r>
            <a:r>
              <a:rPr sz="2000" u="sng" dirty="0">
                <a:latin typeface="Arial" panose="020B0604020202020204" pitchFamily="34" charset="0"/>
                <a:cs typeface="Arial" panose="020B0604020202020204" pitchFamily="34" charset="0"/>
              </a:rPr>
              <a:t> produce</a:t>
            </a:r>
            <a:r>
              <a:rPr sz="2000" dirty="0">
                <a:latin typeface="Arial" panose="020B0604020202020204" pitchFamily="34" charset="0"/>
                <a:cs typeface="Arial" panose="020B0604020202020204" pitchFamily="34" charset="0"/>
              </a:rPr>
              <a:t> illegittimamente l’oggetto di </a:t>
            </a:r>
            <a:r>
              <a:rPr sz="2000" i="1" dirty="0">
                <a:latin typeface="Arial" panose="020B0604020202020204" pitchFamily="34" charset="0"/>
                <a:cs typeface="Arial" panose="020B0604020202020204" pitchFamily="34" charset="0"/>
              </a:rPr>
              <a:t>design </a:t>
            </a:r>
            <a:r>
              <a:rPr sz="2000" dirty="0" err="1">
                <a:latin typeface="Arial" panose="020B0604020202020204" pitchFamily="34" charset="0"/>
                <a:cs typeface="Arial" panose="020B0604020202020204" pitchFamily="34" charset="0"/>
              </a:rPr>
              <a:t>tutelato</a:t>
            </a:r>
            <a:r>
              <a:rPr sz="2000" dirty="0">
                <a:latin typeface="Arial" panose="020B0604020202020204" pitchFamily="34" charset="0"/>
                <a:cs typeface="Arial" panose="020B0604020202020204" pitchFamily="34" charset="0"/>
              </a:rPr>
              <a:t> </a:t>
            </a:r>
            <a:r>
              <a:rPr sz="2000" spc="-5" dirty="0" err="1">
                <a:latin typeface="Arial" panose="020B0604020202020204" pitchFamily="34" charset="0"/>
                <a:cs typeface="Arial" panose="020B0604020202020204" pitchFamily="34" charset="0"/>
              </a:rPr>
              <a:t>dalla</a:t>
            </a:r>
            <a:r>
              <a:rPr sz="2000" spc="-5" dirty="0">
                <a:latin typeface="Arial" panose="020B0604020202020204" pitchFamily="34" charset="0"/>
                <a:cs typeface="Arial" panose="020B0604020202020204" pitchFamily="34" charset="0"/>
              </a:rPr>
              <a:t> </a:t>
            </a:r>
            <a:r>
              <a:rPr sz="2000" dirty="0" err="1">
                <a:latin typeface="Arial" panose="020B0604020202020204" pitchFamily="34" charset="0"/>
                <a:cs typeface="Arial" panose="020B0604020202020204" pitchFamily="34" charset="0"/>
              </a:rPr>
              <a:t>privativa</a:t>
            </a:r>
            <a:r>
              <a:rPr lang="it-IT" sz="2000" dirty="0">
                <a:latin typeface="Arial" panose="020B0604020202020204" pitchFamily="34" charset="0"/>
                <a:cs typeface="Arial" panose="020B0604020202020204" pitchFamily="34" charset="0"/>
              </a:rPr>
              <a:t> (Tribunale di Firenze, sentenza n. 2032 del 15 marzo-30 giugno 2017,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9633/16 R.G.N.R.; Tribunale di Firenze, sentenza n. 4919 del 20 novembre 2017 – 2 marzo 2018,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2014/20191 R.G.N.R.; Tribunale di Firenze, sentenza n. 2959/17 del 9 ottobre 2017,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10911/13 R.G.N.R.). </a:t>
            </a:r>
            <a:endParaRPr sz="2000" dirty="0">
              <a:latin typeface="Arial" panose="020B0604020202020204" pitchFamily="34" charset="0"/>
              <a:cs typeface="Arial" panose="020B0604020202020204" pitchFamily="34" charset="0"/>
            </a:endParaRPr>
          </a:p>
          <a:p>
            <a:pPr algn="just">
              <a:lnSpc>
                <a:spcPct val="100000"/>
              </a:lnSpc>
              <a:spcBef>
                <a:spcPts val="10"/>
              </a:spcBef>
            </a:pPr>
            <a:endParaRPr sz="2000" dirty="0">
              <a:latin typeface="Arial" panose="020B0604020202020204" pitchFamily="34" charset="0"/>
              <a:cs typeface="Arial" panose="020B0604020202020204" pitchFamily="34" charset="0"/>
            </a:endParaRPr>
          </a:p>
          <a:p>
            <a:pPr marL="355600" marR="5080" indent="-342900" algn="just">
              <a:lnSpc>
                <a:spcPct val="102299"/>
              </a:lnSpc>
              <a:spcBef>
                <a:spcPts val="5"/>
              </a:spcBef>
              <a:buSzPct val="74468"/>
              <a:buFont typeface="Arial" panose="020B0604020202020204" pitchFamily="34" charset="0"/>
              <a:buChar char="•"/>
              <a:tabLst>
                <a:tab pos="149225" algn="l"/>
                <a:tab pos="1364615" algn="l"/>
                <a:tab pos="1898014" algn="l"/>
                <a:tab pos="2431415" algn="l"/>
                <a:tab pos="3663950" algn="l"/>
                <a:tab pos="4197350" algn="l"/>
                <a:tab pos="4730750" algn="l"/>
                <a:tab pos="6345555" algn="l"/>
                <a:tab pos="7395209" algn="l"/>
                <a:tab pos="7778115" algn="l"/>
                <a:tab pos="8811260" algn="l"/>
                <a:tab pos="10354945" algn="l"/>
                <a:tab pos="10921365" algn="l"/>
                <a:tab pos="11971020" algn="l"/>
                <a:tab pos="12787630" algn="l"/>
              </a:tabLst>
            </a:pPr>
            <a:r>
              <a:rPr sz="2000" dirty="0" err="1">
                <a:latin typeface="Arial" panose="020B0604020202020204" pitchFamily="34" charset="0"/>
                <a:cs typeface="Arial" panose="020B0604020202020204" pitchFamily="34" charset="0"/>
              </a:rPr>
              <a:t>Punisce</a:t>
            </a:r>
            <a:r>
              <a:rPr lang="it-IT" sz="2000" dirty="0">
                <a:latin typeface="Arial" panose="020B0604020202020204" pitchFamily="34" charset="0"/>
                <a:cs typeface="Arial" panose="020B0604020202020204" pitchFamily="34" charset="0"/>
              </a:rPr>
              <a:t> </a:t>
            </a:r>
            <a:r>
              <a:rPr lang="it-IT" sz="2000" u="sng" dirty="0">
                <a:latin typeface="Arial" panose="020B0604020202020204" pitchFamily="34" charset="0"/>
                <a:cs typeface="Arial" panose="020B0604020202020204" pitchFamily="34" charset="0"/>
              </a:rPr>
              <a:t>sia chi produce sia chi commercializza</a:t>
            </a:r>
            <a:r>
              <a:rPr lang="it-IT" sz="2000" dirty="0">
                <a:latin typeface="Arial" panose="020B0604020202020204" pitchFamily="34" charset="0"/>
                <a:cs typeface="Arial" panose="020B0604020202020204" pitchFamily="34" charset="0"/>
              </a:rPr>
              <a:t> oggetti di </a:t>
            </a:r>
            <a:r>
              <a:rPr lang="it-IT" sz="2000" i="1" dirty="0">
                <a:latin typeface="Arial" panose="020B0604020202020204" pitchFamily="34" charset="0"/>
                <a:cs typeface="Arial" panose="020B0604020202020204" pitchFamily="34" charset="0"/>
              </a:rPr>
              <a:t>design</a:t>
            </a:r>
            <a:r>
              <a:rPr lang="it-IT" sz="2000" dirty="0">
                <a:latin typeface="Arial" panose="020B0604020202020204" pitchFamily="34" charset="0"/>
                <a:cs typeface="Arial" panose="020B0604020202020204" pitchFamily="34" charset="0"/>
              </a:rPr>
              <a:t> contraffatti e/o alterati (Tribunale di Firenze, sentenza n. 2266/2019 Reg. </a:t>
            </a:r>
            <a:r>
              <a:rPr lang="it-IT" sz="2000" dirty="0" err="1">
                <a:latin typeface="Arial" panose="020B0604020202020204" pitchFamily="34" charset="0"/>
                <a:cs typeface="Arial" panose="020B0604020202020204" pitchFamily="34" charset="0"/>
              </a:rPr>
              <a:t>Sent</a:t>
            </a:r>
            <a:r>
              <a:rPr lang="it-IT" sz="2000" dirty="0">
                <a:latin typeface="Arial" panose="020B0604020202020204" pitchFamily="34" charset="0"/>
                <a:cs typeface="Arial" panose="020B0604020202020204" pitchFamily="34" charset="0"/>
              </a:rPr>
              <a:t>. del 27 maggio 2019 – 21 giugno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15257/2014 R.G.N.R., Tribunale di Firenze, sentenza n. 5969 del 4 dicembre 2015-3 marzo 2016,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14809/13 R.G.N.R., Tribunale di Firenze, sentenza n. 2836 del 30 giugno – 28 settembre-2017,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20879/14 R.G.N.R., Tribunale di Firenze, sentenza del 12 gennaio 2017,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9262/14 R.G.N.R.).</a:t>
            </a:r>
          </a:p>
          <a:p>
            <a:pPr marL="355600" marR="5080" indent="-342900">
              <a:lnSpc>
                <a:spcPct val="102299"/>
              </a:lnSpc>
              <a:spcBef>
                <a:spcPts val="5"/>
              </a:spcBef>
              <a:buSzPct val="74468"/>
              <a:buFont typeface="Arial" panose="020B0604020202020204" pitchFamily="34" charset="0"/>
              <a:buChar char="•"/>
              <a:tabLst>
                <a:tab pos="149225" algn="l"/>
                <a:tab pos="1364615" algn="l"/>
                <a:tab pos="1898014" algn="l"/>
                <a:tab pos="2431415" algn="l"/>
                <a:tab pos="3663950" algn="l"/>
                <a:tab pos="4197350" algn="l"/>
                <a:tab pos="4730750" algn="l"/>
                <a:tab pos="6345555" algn="l"/>
                <a:tab pos="7395209" algn="l"/>
                <a:tab pos="7778115" algn="l"/>
                <a:tab pos="8811260" algn="l"/>
                <a:tab pos="10354945" algn="l"/>
                <a:tab pos="10921365" algn="l"/>
                <a:tab pos="11971020" algn="l"/>
                <a:tab pos="12787630" algn="l"/>
              </a:tabLst>
            </a:pPr>
            <a:endParaRPr lang="it-IT" sz="2000" dirty="0">
              <a:latin typeface="Arial" panose="020B0604020202020204" pitchFamily="34" charset="0"/>
              <a:cs typeface="Arial" panose="020B0604020202020204" pitchFamily="34" charset="0"/>
            </a:endParaRPr>
          </a:p>
          <a:p>
            <a:pPr marL="12700" marR="5080" algn="just">
              <a:lnSpc>
                <a:spcPct val="102299"/>
              </a:lnSpc>
              <a:spcBef>
                <a:spcPts val="5"/>
              </a:spcBef>
              <a:buSzPct val="74468"/>
              <a:tabLst>
                <a:tab pos="149225" algn="l"/>
                <a:tab pos="1364615" algn="l"/>
                <a:tab pos="1898014" algn="l"/>
                <a:tab pos="2431415" algn="l"/>
                <a:tab pos="3663950" algn="l"/>
                <a:tab pos="4197350" algn="l"/>
                <a:tab pos="4730750" algn="l"/>
                <a:tab pos="6345555" algn="l"/>
                <a:tab pos="7395209" algn="l"/>
                <a:tab pos="7778115" algn="l"/>
                <a:tab pos="8811260" algn="l"/>
                <a:tab pos="10354945" algn="l"/>
                <a:tab pos="10921365" algn="l"/>
                <a:tab pos="11971020" algn="l"/>
                <a:tab pos="12787630" algn="l"/>
              </a:tabLst>
            </a:pPr>
            <a:r>
              <a:rPr lang="it-IT" sz="2000" u="sng" dirty="0">
                <a:latin typeface="Arial" panose="020B0604020202020204" pitchFamily="34" charset="0"/>
                <a:cs typeface="Arial" panose="020B0604020202020204" pitchFamily="34" charset="0"/>
              </a:rPr>
              <a:t>Secondo parte della Giurisprudenza la commercializzazione di oggetti di design contraffatti è punita ex art. 517 </a:t>
            </a:r>
            <a:r>
              <a:rPr lang="it-IT" sz="2000" i="1" u="sng" dirty="0">
                <a:latin typeface="Arial" panose="020B0604020202020204" pitchFamily="34" charset="0"/>
                <a:cs typeface="Arial" panose="020B0604020202020204" pitchFamily="34" charset="0"/>
              </a:rPr>
              <a:t>ter</a:t>
            </a:r>
            <a:r>
              <a:rPr lang="it-IT" sz="2000" u="sng" dirty="0">
                <a:latin typeface="Arial" panose="020B0604020202020204" pitchFamily="34" charset="0"/>
                <a:cs typeface="Arial" panose="020B0604020202020204" pitchFamily="34" charset="0"/>
              </a:rPr>
              <a:t> II comma</a:t>
            </a:r>
            <a:r>
              <a:rPr lang="it-IT" sz="2000" dirty="0">
                <a:latin typeface="Arial" panose="020B0604020202020204" pitchFamily="34" charset="0"/>
                <a:cs typeface="Arial" panose="020B0604020202020204" pitchFamily="34" charset="0"/>
              </a:rPr>
              <a:t>. Ci sono decisioni che lo hanno ritenuto applicabile d’ufficio (Cassazione, Sez. III, sentenza n. 24141 del 7 febbraio 2019 – 30 maggio 2019 ;Corte d’Appello di Firenze,</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sentenza n. 2522 Reg. </a:t>
            </a:r>
            <a:r>
              <a:rPr lang="it-IT" sz="2000" dirty="0" err="1">
                <a:latin typeface="Arial" panose="020B0604020202020204" pitchFamily="34" charset="0"/>
                <a:cs typeface="Arial" panose="020B0604020202020204" pitchFamily="34" charset="0"/>
              </a:rPr>
              <a:t>Sent</a:t>
            </a:r>
            <a:r>
              <a:rPr lang="it-IT" sz="2000" dirty="0">
                <a:latin typeface="Arial" panose="020B0604020202020204" pitchFamily="34" charset="0"/>
                <a:cs typeface="Arial" panose="020B0604020202020204" pitchFamily="34" charset="0"/>
              </a:rPr>
              <a:t>. del 30 aprile 2019 – 24 luglio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19633/14 R.G.N.R. (567 Reg. Gen. </a:t>
            </a:r>
            <a:r>
              <a:rPr lang="it-IT" sz="2000" dirty="0" err="1">
                <a:latin typeface="Arial" panose="020B0604020202020204" pitchFamily="34" charset="0"/>
                <a:cs typeface="Arial" panose="020B0604020202020204" pitchFamily="34" charset="0"/>
              </a:rPr>
              <a:t>App</a:t>
            </a:r>
            <a:r>
              <a:rPr lang="it-IT" sz="2000" dirty="0">
                <a:latin typeface="Arial" panose="020B0604020202020204" pitchFamily="34" charset="0"/>
                <a:cs typeface="Arial" panose="020B0604020202020204" pitchFamily="34" charset="0"/>
              </a:rPr>
              <a:t>.), Tribunale di Roma, sentenza n. 5753/19 del 10 aprile 2019 – 23 aprile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44026/16 R.G.N.R., Tribunale di Como, sentenza n. 1119/12 Reg. </a:t>
            </a:r>
            <a:r>
              <a:rPr lang="it-IT" sz="2000" dirty="0" err="1">
                <a:latin typeface="Arial" panose="020B0604020202020204" pitchFamily="34" charset="0"/>
                <a:cs typeface="Arial" panose="020B0604020202020204" pitchFamily="34" charset="0"/>
              </a:rPr>
              <a:t>Sent</a:t>
            </a:r>
            <a:r>
              <a:rPr lang="it-IT" sz="2000" dirty="0">
                <a:latin typeface="Arial" panose="020B0604020202020204" pitchFamily="34" charset="0"/>
                <a:cs typeface="Arial" panose="020B0604020202020204" pitchFamily="34" charset="0"/>
              </a:rPr>
              <a:t>. del 30 ottobre 2012 – 29 dicembre 2012,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4706/08 Notizie di Reato) e decisioni che lo hanno ritenuto applicabile a querela (Tribunale di Siena</a:t>
            </a:r>
            <a:r>
              <a:rPr lang="it-IT" sz="2000" i="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sentenza n. 436/2019 del 26 aprile 2019 – 15 luglio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4313/2014 R.G.N.R. e Tribunale di Milano, sentenza n. 4566/2019 del 29 marzo 2019 – 9 aprile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8138/14 R.G.N.R.).</a:t>
            </a:r>
            <a:endParaRPr sz="2000" dirty="0">
              <a:latin typeface="Arial" panose="020B0604020202020204" pitchFamily="34" charset="0"/>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9345" y="1034388"/>
            <a:ext cx="13540740" cy="905510"/>
          </a:xfrm>
          <a:prstGeom prst="rect">
            <a:avLst/>
          </a:prstGeom>
        </p:spPr>
        <p:txBody>
          <a:bodyPr vert="horz" wrap="square" lIns="0" tIns="15240" rIns="0" bIns="0" rtlCol="0">
            <a:spAutoFit/>
          </a:bodyPr>
          <a:lstStyle/>
          <a:p>
            <a:pPr marL="12700">
              <a:lnSpc>
                <a:spcPct val="100000"/>
              </a:lnSpc>
              <a:spcBef>
                <a:spcPts val="120"/>
              </a:spcBef>
            </a:pPr>
            <a:r>
              <a:rPr sz="5750" spc="-10" dirty="0"/>
              <a:t>Officine </a:t>
            </a:r>
            <a:r>
              <a:rPr sz="5750" spc="10" dirty="0"/>
              <a:t>Panerai – </a:t>
            </a:r>
            <a:r>
              <a:rPr sz="5750" spc="5" dirty="0"/>
              <a:t>riproduzione in</a:t>
            </a:r>
            <a:r>
              <a:rPr sz="5750" spc="40" dirty="0"/>
              <a:t> </a:t>
            </a:r>
            <a:r>
              <a:rPr sz="5750" spc="5" dirty="0"/>
              <a:t>plastica</a:t>
            </a:r>
            <a:endParaRPr sz="5750"/>
          </a:p>
        </p:txBody>
      </p:sp>
      <p:sp>
        <p:nvSpPr>
          <p:cNvPr id="3" name="object 3"/>
          <p:cNvSpPr/>
          <p:nvPr/>
        </p:nvSpPr>
        <p:spPr>
          <a:xfrm>
            <a:off x="7308677" y="4073174"/>
            <a:ext cx="3465863" cy="470142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94054" y="2290895"/>
            <a:ext cx="10603230" cy="1156335"/>
          </a:xfrm>
          <a:prstGeom prst="rect">
            <a:avLst/>
          </a:prstGeom>
        </p:spPr>
        <p:txBody>
          <a:bodyPr vert="horz" wrap="square" lIns="0" tIns="15240" rIns="0" bIns="0" rtlCol="0">
            <a:spAutoFit/>
          </a:bodyPr>
          <a:lstStyle/>
          <a:p>
            <a:pPr marL="12700">
              <a:lnSpc>
                <a:spcPct val="100000"/>
              </a:lnSpc>
              <a:spcBef>
                <a:spcPts val="120"/>
              </a:spcBef>
            </a:pPr>
            <a:r>
              <a:rPr sz="2450" dirty="0">
                <a:latin typeface="Arial"/>
                <a:cs typeface="Arial"/>
              </a:rPr>
              <a:t>-Tribunale </a:t>
            </a:r>
            <a:r>
              <a:rPr sz="2450" spc="5" dirty="0">
                <a:latin typeface="Arial"/>
                <a:cs typeface="Arial"/>
              </a:rPr>
              <a:t>di </a:t>
            </a:r>
            <a:r>
              <a:rPr sz="2450" spc="10" dirty="0">
                <a:latin typeface="Arial"/>
                <a:cs typeface="Arial"/>
              </a:rPr>
              <a:t>Milano, sentenza </a:t>
            </a:r>
            <a:r>
              <a:rPr sz="2450" spc="5" dirty="0">
                <a:latin typeface="Arial"/>
                <a:cs typeface="Arial"/>
              </a:rPr>
              <a:t>n. </a:t>
            </a:r>
            <a:r>
              <a:rPr sz="2450" spc="10" dirty="0">
                <a:latin typeface="Arial"/>
                <a:cs typeface="Arial"/>
              </a:rPr>
              <a:t>1234/09 del 13 – 17 novembre</a:t>
            </a:r>
            <a:r>
              <a:rPr sz="2450" spc="-25" dirty="0">
                <a:latin typeface="Arial"/>
                <a:cs typeface="Arial"/>
              </a:rPr>
              <a:t> </a:t>
            </a:r>
            <a:r>
              <a:rPr sz="2450" spc="10" dirty="0">
                <a:latin typeface="Arial"/>
                <a:cs typeface="Arial"/>
              </a:rPr>
              <a:t>2009</a:t>
            </a:r>
            <a:endParaRPr sz="2450">
              <a:latin typeface="Arial"/>
              <a:cs typeface="Arial"/>
            </a:endParaRPr>
          </a:p>
          <a:p>
            <a:pPr marL="12700">
              <a:lnSpc>
                <a:spcPct val="100000"/>
              </a:lnSpc>
              <a:spcBef>
                <a:spcPts val="30"/>
              </a:spcBef>
            </a:pPr>
            <a:r>
              <a:rPr sz="2450" spc="10" dirty="0">
                <a:latin typeface="Arial"/>
                <a:cs typeface="Arial"/>
              </a:rPr>
              <a:t>-Corte d’Appello </a:t>
            </a:r>
            <a:r>
              <a:rPr sz="2450" spc="5" dirty="0">
                <a:latin typeface="Arial"/>
                <a:cs typeface="Arial"/>
              </a:rPr>
              <a:t>di </a:t>
            </a:r>
            <a:r>
              <a:rPr sz="2450" spc="10" dirty="0">
                <a:latin typeface="Arial"/>
                <a:cs typeface="Arial"/>
              </a:rPr>
              <a:t>Milano, sentenza </a:t>
            </a:r>
            <a:r>
              <a:rPr sz="2450" spc="5" dirty="0">
                <a:latin typeface="Arial"/>
                <a:cs typeface="Arial"/>
              </a:rPr>
              <a:t>n. </a:t>
            </a:r>
            <a:r>
              <a:rPr sz="2450" spc="10" dirty="0">
                <a:latin typeface="Arial"/>
                <a:cs typeface="Arial"/>
              </a:rPr>
              <a:t>213 del 21 gennaio – 16 marzo</a:t>
            </a:r>
            <a:r>
              <a:rPr sz="2450" spc="-45" dirty="0">
                <a:latin typeface="Arial"/>
                <a:cs typeface="Arial"/>
              </a:rPr>
              <a:t> </a:t>
            </a:r>
            <a:r>
              <a:rPr sz="2450" spc="-35" dirty="0">
                <a:latin typeface="Arial"/>
                <a:cs typeface="Arial"/>
              </a:rPr>
              <a:t>2011</a:t>
            </a:r>
            <a:endParaRPr sz="2450">
              <a:latin typeface="Arial"/>
              <a:cs typeface="Arial"/>
            </a:endParaRPr>
          </a:p>
          <a:p>
            <a:pPr marL="12700">
              <a:lnSpc>
                <a:spcPct val="100000"/>
              </a:lnSpc>
              <a:spcBef>
                <a:spcPts val="30"/>
              </a:spcBef>
            </a:pPr>
            <a:r>
              <a:rPr sz="2450" spc="10" dirty="0">
                <a:latin typeface="Arial"/>
                <a:cs typeface="Arial"/>
              </a:rPr>
              <a:t>-Corte </a:t>
            </a:r>
            <a:r>
              <a:rPr sz="2450" spc="5" dirty="0">
                <a:latin typeface="Arial"/>
                <a:cs typeface="Arial"/>
              </a:rPr>
              <a:t>di </a:t>
            </a:r>
            <a:r>
              <a:rPr sz="2450" spc="10" dirty="0">
                <a:latin typeface="Arial"/>
                <a:cs typeface="Arial"/>
              </a:rPr>
              <a:t>Cassazione, sentenza </a:t>
            </a:r>
            <a:r>
              <a:rPr sz="2450" spc="5" dirty="0">
                <a:latin typeface="Arial"/>
                <a:cs typeface="Arial"/>
              </a:rPr>
              <a:t>n. </a:t>
            </a:r>
            <a:r>
              <a:rPr sz="2450" spc="10" dirty="0">
                <a:latin typeface="Arial"/>
                <a:cs typeface="Arial"/>
              </a:rPr>
              <a:t>834 </a:t>
            </a:r>
            <a:r>
              <a:rPr sz="2450" spc="-20" dirty="0">
                <a:latin typeface="Arial"/>
                <a:cs typeface="Arial"/>
              </a:rPr>
              <a:t>dell’11 </a:t>
            </a:r>
            <a:r>
              <a:rPr sz="2450" spc="5" dirty="0">
                <a:latin typeface="Arial"/>
                <a:cs typeface="Arial"/>
              </a:rPr>
              <a:t>aprile </a:t>
            </a:r>
            <a:r>
              <a:rPr sz="2450" spc="10" dirty="0">
                <a:latin typeface="Arial"/>
                <a:cs typeface="Arial"/>
              </a:rPr>
              <a:t>– 26 giugno</a:t>
            </a:r>
            <a:r>
              <a:rPr sz="2450" spc="15" dirty="0">
                <a:latin typeface="Arial"/>
                <a:cs typeface="Arial"/>
              </a:rPr>
              <a:t> </a:t>
            </a:r>
            <a:r>
              <a:rPr sz="2450" spc="10" dirty="0">
                <a:latin typeface="Arial"/>
                <a:cs typeface="Arial"/>
              </a:rPr>
              <a:t>2012</a:t>
            </a:r>
            <a:endParaRPr sz="2450">
              <a:latin typeface="Arial"/>
              <a:cs typeface="Arial"/>
            </a:endParaRPr>
          </a:p>
        </p:txBody>
      </p:sp>
      <p:sp>
        <p:nvSpPr>
          <p:cNvPr id="5" name="object 5"/>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fld id="{1FC37A32-34FC-D44E-87EE-45229684459A}" type="slidenum">
              <a:rPr lang="it-IT" sz="1950" smtClean="0">
                <a:latin typeface="Arial"/>
                <a:cs typeface="Arial"/>
              </a:rPr>
              <a:t>99</a:t>
            </a:fld>
            <a:endParaRPr sz="1950" dirty="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591290" cy="896619"/>
          </a:xfrm>
          <a:prstGeom prst="rect">
            <a:avLst/>
          </a:prstGeom>
        </p:spPr>
        <p:txBody>
          <a:bodyPr vert="horz" wrap="square" lIns="0" tIns="13970" rIns="0" bIns="0" rtlCol="0">
            <a:spAutoFit/>
          </a:bodyPr>
          <a:lstStyle/>
          <a:p>
            <a:pPr marL="12700">
              <a:lnSpc>
                <a:spcPct val="100000"/>
              </a:lnSpc>
              <a:spcBef>
                <a:spcPts val="110"/>
              </a:spcBef>
            </a:pPr>
            <a:r>
              <a:rPr sz="5700" spc="-5" dirty="0"/>
              <a:t>Contraffazione </a:t>
            </a:r>
            <a:r>
              <a:rPr sz="5700" spc="5" dirty="0"/>
              <a:t>di disegno e</a:t>
            </a:r>
            <a:r>
              <a:rPr sz="5700" spc="-35" dirty="0"/>
              <a:t> </a:t>
            </a:r>
            <a:r>
              <a:rPr sz="5700" spc="5" dirty="0"/>
              <a:t>modello</a:t>
            </a:r>
            <a:endParaRPr sz="5700"/>
          </a:p>
        </p:txBody>
      </p:sp>
      <p:sp>
        <p:nvSpPr>
          <p:cNvPr id="3" name="object 3"/>
          <p:cNvSpPr/>
          <p:nvPr/>
        </p:nvSpPr>
        <p:spPr>
          <a:xfrm>
            <a:off x="3086678" y="5686774"/>
            <a:ext cx="3518217" cy="34239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34304" y="5686774"/>
            <a:ext cx="3075343" cy="335531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272428" y="5204247"/>
            <a:ext cx="312229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 Céline</a:t>
            </a:r>
            <a:r>
              <a:rPr sz="2200" spc="-65" dirty="0">
                <a:latin typeface="Arial"/>
                <a:cs typeface="Arial"/>
              </a:rPr>
              <a:t> </a:t>
            </a:r>
            <a:r>
              <a:rPr sz="2200" spc="10" dirty="0">
                <a:latin typeface="Arial"/>
                <a:cs typeface="Arial"/>
              </a:rPr>
              <a:t>originale</a:t>
            </a:r>
            <a:endParaRPr sz="2200" dirty="0">
              <a:latin typeface="Arial"/>
              <a:cs typeface="Arial"/>
            </a:endParaRPr>
          </a:p>
        </p:txBody>
      </p:sp>
      <p:sp>
        <p:nvSpPr>
          <p:cNvPr id="8" name="object 8"/>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fld id="{8688BBC3-F394-A542-96B8-FAE21C5A9A1D}" type="slidenum">
              <a:rPr lang="it-IT" sz="1950" b="1" spc="15" smtClean="0">
                <a:solidFill>
                  <a:srgbClr val="223D4C"/>
                </a:solidFill>
                <a:latin typeface="Arial"/>
                <a:cs typeface="Arial"/>
              </a:rPr>
              <a:t>100</a:t>
            </a:fld>
            <a:endParaRPr sz="1950" dirty="0">
              <a:latin typeface="Arial"/>
              <a:cs typeface="Arial"/>
            </a:endParaRPr>
          </a:p>
        </p:txBody>
      </p:sp>
      <p:sp>
        <p:nvSpPr>
          <p:cNvPr id="6" name="object 6"/>
          <p:cNvSpPr txBox="1"/>
          <p:nvPr/>
        </p:nvSpPr>
        <p:spPr>
          <a:xfrm>
            <a:off x="10880702" y="5204248"/>
            <a:ext cx="258254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a:t>
            </a:r>
            <a:r>
              <a:rPr sz="2200" spc="-65" dirty="0">
                <a:latin typeface="Arial"/>
                <a:cs typeface="Arial"/>
              </a:rPr>
              <a:t> </a:t>
            </a:r>
            <a:r>
              <a:rPr sz="2200" spc="5" dirty="0">
                <a:latin typeface="Arial"/>
                <a:cs typeface="Arial"/>
              </a:rPr>
              <a:t>contraffatto</a:t>
            </a:r>
            <a:endParaRPr sz="2200" dirty="0">
              <a:latin typeface="Arial"/>
              <a:cs typeface="Arial"/>
            </a:endParaRPr>
          </a:p>
        </p:txBody>
      </p:sp>
      <p:sp>
        <p:nvSpPr>
          <p:cNvPr id="7" name="object 7"/>
          <p:cNvSpPr txBox="1"/>
          <p:nvPr/>
        </p:nvSpPr>
        <p:spPr>
          <a:xfrm>
            <a:off x="3284640" y="9276892"/>
            <a:ext cx="14401800" cy="446917"/>
          </a:xfrm>
          <a:prstGeom prst="rect">
            <a:avLst/>
          </a:prstGeom>
        </p:spPr>
        <p:txBody>
          <a:bodyPr vert="horz" wrap="square" lIns="0" tIns="15875" rIns="0" bIns="0" rtlCol="0">
            <a:spAutoFit/>
          </a:bodyPr>
          <a:lstStyle/>
          <a:p>
            <a:pPr marL="12700">
              <a:lnSpc>
                <a:spcPct val="100000"/>
              </a:lnSpc>
              <a:spcBef>
                <a:spcPts val="125"/>
              </a:spcBef>
            </a:pPr>
            <a:r>
              <a:rPr sz="2800" spc="10" dirty="0">
                <a:latin typeface="Arial"/>
                <a:cs typeface="Arial"/>
              </a:rPr>
              <a:t>Disegno </a:t>
            </a:r>
            <a:r>
              <a:rPr sz="2800" spc="15" dirty="0">
                <a:latin typeface="Arial"/>
                <a:cs typeface="Arial"/>
              </a:rPr>
              <a:t>e </a:t>
            </a:r>
            <a:r>
              <a:rPr sz="2800" spc="10" dirty="0">
                <a:latin typeface="Arial"/>
                <a:cs typeface="Arial"/>
              </a:rPr>
              <a:t>modello comunitario n. </a:t>
            </a:r>
            <a:r>
              <a:rPr sz="2800" spc="15" dirty="0">
                <a:latin typeface="Arial"/>
                <a:cs typeface="Arial"/>
              </a:rPr>
              <a:t>001679317-0001</a:t>
            </a:r>
            <a:r>
              <a:rPr sz="2800" spc="10" dirty="0">
                <a:latin typeface="Arial"/>
                <a:cs typeface="Arial"/>
              </a:rPr>
              <a:t> («Luggage»)</a:t>
            </a:r>
            <a:endParaRPr sz="2800" dirty="0">
              <a:latin typeface="Arial"/>
              <a:cs typeface="Arial"/>
            </a:endParaRPr>
          </a:p>
        </p:txBody>
      </p:sp>
      <p:sp>
        <p:nvSpPr>
          <p:cNvPr id="9" name="CasellaDiTesto 8">
            <a:extLst>
              <a:ext uri="{FF2B5EF4-FFF2-40B4-BE49-F238E27FC236}">
                <a16:creationId xmlns:a16="http://schemas.microsoft.com/office/drawing/2014/main" id="{3D322470-F9FF-154B-A90F-21F26519FA0E}"/>
              </a:ext>
            </a:extLst>
          </p:cNvPr>
          <p:cNvSpPr txBox="1"/>
          <p:nvPr/>
        </p:nvSpPr>
        <p:spPr>
          <a:xfrm>
            <a:off x="1365250" y="3399785"/>
            <a:ext cx="17549218" cy="1569660"/>
          </a:xfrm>
          <a:prstGeom prst="rect">
            <a:avLst/>
          </a:prstGeom>
          <a:noFill/>
        </p:spPr>
        <p:txBody>
          <a:bodyPr wrap="square" rtlCol="0">
            <a:spAutoFit/>
          </a:bodyPr>
          <a:lstStyle/>
          <a:p>
            <a:pPr lvl="0"/>
            <a:r>
              <a:rPr lang="it-IT" sz="2400" b="1" dirty="0"/>
              <a:t>Corte d’Appello di Firenze</a:t>
            </a:r>
            <a:r>
              <a:rPr lang="it-IT" sz="2400" dirty="0"/>
              <a:t>,</a:t>
            </a:r>
            <a:r>
              <a:rPr lang="it-IT" sz="2400" b="1" dirty="0"/>
              <a:t> </a:t>
            </a:r>
            <a:r>
              <a:rPr lang="it-IT" sz="2400" dirty="0"/>
              <a:t>sentenza n. 2522 Reg. </a:t>
            </a:r>
            <a:r>
              <a:rPr lang="it-IT" sz="2400" dirty="0" err="1"/>
              <a:t>Sent</a:t>
            </a:r>
            <a:r>
              <a:rPr lang="it-IT" sz="2400" dirty="0"/>
              <a:t>. del 30 aprile 2019 – 24 luglio 2019, </a:t>
            </a:r>
            <a:r>
              <a:rPr lang="it-IT" sz="2400" dirty="0" err="1"/>
              <a:t>proc</a:t>
            </a:r>
            <a:r>
              <a:rPr lang="it-IT" sz="2400" dirty="0"/>
              <a:t>. </a:t>
            </a:r>
            <a:r>
              <a:rPr lang="it-IT" sz="2400" dirty="0" err="1"/>
              <a:t>pen</a:t>
            </a:r>
            <a:r>
              <a:rPr lang="it-IT" sz="2400" dirty="0"/>
              <a:t>. 19633/14 R.G.N.R. (567 Reg. Gen. </a:t>
            </a:r>
            <a:r>
              <a:rPr lang="it-IT" sz="2400" dirty="0" err="1"/>
              <a:t>App</a:t>
            </a:r>
            <a:endParaRPr lang="it-IT" sz="2400" dirty="0"/>
          </a:p>
          <a:p>
            <a:r>
              <a:rPr lang="it-IT" sz="2400" i="1" dirty="0"/>
              <a:t>“In primo luogo, non può dubitarsi che nel caso di specie le borse in sequestro costituiscano prodotti industriali che pur senza recare alcun marchio o segno distintivo contraffatto sono comunque imitazioni </a:t>
            </a:r>
            <a:r>
              <a:rPr lang="it-IT" sz="2400" i="1" dirty="0" err="1"/>
              <a:t>pressochè</a:t>
            </a:r>
            <a:r>
              <a:rPr lang="it-IT" sz="2400" i="1" dirty="0"/>
              <a:t> pedisseque (salvo particolari minimi, minimamente visibili) di un modello ornamentale registrato, afferente il modello “</a:t>
            </a:r>
            <a:r>
              <a:rPr lang="it-IT" sz="2400" i="1" dirty="0" err="1"/>
              <a:t>Luggage</a:t>
            </a:r>
            <a:r>
              <a:rPr lang="it-IT" sz="2400" i="1" dirty="0"/>
              <a:t>” di Celine</a:t>
            </a:r>
            <a:r>
              <a:rPr lang="it-IT" sz="2400" dirty="0"/>
              <a:t> […]</a:t>
            </a:r>
            <a:r>
              <a:rPr lang="it-IT" sz="2400" i="1" dirty="0"/>
              <a:t> “</a:t>
            </a:r>
            <a:endParaRPr lang="it-IT" sz="2400" dirty="0"/>
          </a:p>
        </p:txBody>
      </p:sp>
      <p:sp>
        <p:nvSpPr>
          <p:cNvPr id="10" name="CasellaDiTesto 9">
            <a:extLst>
              <a:ext uri="{FF2B5EF4-FFF2-40B4-BE49-F238E27FC236}">
                <a16:creationId xmlns:a16="http://schemas.microsoft.com/office/drawing/2014/main" id="{4F46F4BC-62E0-4243-ABC6-1DF7793E9671}"/>
              </a:ext>
            </a:extLst>
          </p:cNvPr>
          <p:cNvSpPr txBox="1"/>
          <p:nvPr/>
        </p:nvSpPr>
        <p:spPr>
          <a:xfrm>
            <a:off x="1365250" y="2465748"/>
            <a:ext cx="11827790" cy="584775"/>
          </a:xfrm>
          <a:prstGeom prst="rect">
            <a:avLst/>
          </a:prstGeom>
          <a:noFill/>
        </p:spPr>
        <p:txBody>
          <a:bodyPr wrap="none" rtlCol="0">
            <a:spAutoFit/>
          </a:bodyPr>
          <a:lstStyle/>
          <a:p>
            <a:pPr marL="342900" indent="-342900">
              <a:buFont typeface="Arial" panose="020B0604020202020204" pitchFamily="34" charset="0"/>
              <a:buChar char="•"/>
            </a:pPr>
            <a:r>
              <a:rPr lang="it-IT" sz="3200" b="1" dirty="0"/>
              <a:t>Penalmente rilevante ex artt. 473 II comma o 517 ter II comma c.p.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08130" cy="905510"/>
          </a:xfrm>
          <a:prstGeom prst="rect">
            <a:avLst/>
          </a:prstGeom>
        </p:spPr>
        <p:txBody>
          <a:bodyPr vert="horz" wrap="square" lIns="0" tIns="15240" rIns="0" bIns="0" rtlCol="0">
            <a:spAutoFit/>
          </a:bodyPr>
          <a:lstStyle/>
          <a:p>
            <a:pPr marL="12700">
              <a:lnSpc>
                <a:spcPct val="100000"/>
              </a:lnSpc>
              <a:spcBef>
                <a:spcPts val="120"/>
              </a:spcBef>
            </a:pPr>
            <a:r>
              <a:rPr sz="5750" dirty="0"/>
              <a:t>Contraffazione </a:t>
            </a:r>
            <a:r>
              <a:rPr sz="5750" spc="5" dirty="0"/>
              <a:t>di </a:t>
            </a:r>
            <a:r>
              <a:rPr sz="5750" spc="10" dirty="0"/>
              <a:t>disegno e</a:t>
            </a:r>
            <a:r>
              <a:rPr sz="5750" spc="-55" dirty="0"/>
              <a:t> </a:t>
            </a:r>
            <a:r>
              <a:rPr sz="5750" spc="10" dirty="0"/>
              <a:t>modello</a:t>
            </a:r>
            <a:endParaRPr sz="5750"/>
          </a:p>
        </p:txBody>
      </p:sp>
      <p:sp>
        <p:nvSpPr>
          <p:cNvPr id="3" name="object 3"/>
          <p:cNvSpPr/>
          <p:nvPr/>
        </p:nvSpPr>
        <p:spPr>
          <a:xfrm>
            <a:off x="2658360" y="5098190"/>
            <a:ext cx="4083645" cy="29632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052050" y="4951597"/>
            <a:ext cx="3895169" cy="325644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139034" y="4447067"/>
            <a:ext cx="312229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 Céline</a:t>
            </a:r>
            <a:r>
              <a:rPr sz="2200" spc="-65" dirty="0">
                <a:latin typeface="Arial"/>
                <a:cs typeface="Arial"/>
              </a:rPr>
              <a:t> </a:t>
            </a:r>
            <a:r>
              <a:rPr sz="2200" spc="10" dirty="0">
                <a:latin typeface="Arial"/>
                <a:cs typeface="Arial"/>
              </a:rPr>
              <a:t>originale</a:t>
            </a:r>
            <a:endParaRPr sz="2200" dirty="0">
              <a:latin typeface="Arial"/>
              <a:cs typeface="Arial"/>
            </a:endParaRPr>
          </a:p>
        </p:txBody>
      </p:sp>
      <p:sp>
        <p:nvSpPr>
          <p:cNvPr id="8" name="object 8"/>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01</a:t>
            </a:r>
            <a:endParaRPr sz="1950" dirty="0">
              <a:latin typeface="Arial"/>
              <a:cs typeface="Arial"/>
            </a:endParaRPr>
          </a:p>
        </p:txBody>
      </p:sp>
      <p:sp>
        <p:nvSpPr>
          <p:cNvPr id="6" name="object 6"/>
          <p:cNvSpPr txBox="1"/>
          <p:nvPr/>
        </p:nvSpPr>
        <p:spPr>
          <a:xfrm>
            <a:off x="10708361" y="4379601"/>
            <a:ext cx="258254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a:t>
            </a:r>
            <a:r>
              <a:rPr sz="2200" spc="-65" dirty="0">
                <a:latin typeface="Arial"/>
                <a:cs typeface="Arial"/>
              </a:rPr>
              <a:t> </a:t>
            </a:r>
            <a:r>
              <a:rPr sz="2200" spc="5" dirty="0">
                <a:latin typeface="Arial"/>
                <a:cs typeface="Arial"/>
              </a:rPr>
              <a:t>contraffatto</a:t>
            </a:r>
            <a:endParaRPr sz="2200" dirty="0">
              <a:latin typeface="Arial"/>
              <a:cs typeface="Arial"/>
            </a:endParaRPr>
          </a:p>
        </p:txBody>
      </p:sp>
      <p:sp>
        <p:nvSpPr>
          <p:cNvPr id="7" name="object 7"/>
          <p:cNvSpPr txBox="1"/>
          <p:nvPr/>
        </p:nvSpPr>
        <p:spPr>
          <a:xfrm>
            <a:off x="2432050" y="8414913"/>
            <a:ext cx="13021310" cy="578485"/>
          </a:xfrm>
          <a:prstGeom prst="rect">
            <a:avLst/>
          </a:prstGeom>
        </p:spPr>
        <p:txBody>
          <a:bodyPr vert="horz" wrap="square" lIns="0" tIns="15875" rIns="0" bIns="0" rtlCol="0">
            <a:spAutoFit/>
          </a:bodyPr>
          <a:lstStyle/>
          <a:p>
            <a:pPr marL="12700">
              <a:lnSpc>
                <a:spcPct val="100000"/>
              </a:lnSpc>
              <a:spcBef>
                <a:spcPts val="125"/>
              </a:spcBef>
            </a:pPr>
            <a:r>
              <a:rPr sz="3600" spc="10" dirty="0">
                <a:latin typeface="Arial"/>
                <a:cs typeface="Arial"/>
              </a:rPr>
              <a:t>disegno </a:t>
            </a:r>
            <a:r>
              <a:rPr sz="3600" spc="15" dirty="0">
                <a:latin typeface="Arial"/>
                <a:cs typeface="Arial"/>
              </a:rPr>
              <a:t>e </a:t>
            </a:r>
            <a:r>
              <a:rPr sz="3600" spc="10" dirty="0">
                <a:latin typeface="Arial"/>
                <a:cs typeface="Arial"/>
              </a:rPr>
              <a:t>modello comunitario n. </a:t>
            </a:r>
            <a:r>
              <a:rPr sz="3600" spc="15" dirty="0">
                <a:latin typeface="Arial"/>
                <a:cs typeface="Arial"/>
              </a:rPr>
              <a:t>001802513-0001</a:t>
            </a:r>
            <a:r>
              <a:rPr sz="3600" spc="-25" dirty="0">
                <a:latin typeface="Arial"/>
                <a:cs typeface="Arial"/>
              </a:rPr>
              <a:t> </a:t>
            </a:r>
            <a:r>
              <a:rPr sz="3600" dirty="0">
                <a:latin typeface="Arial"/>
                <a:cs typeface="Arial"/>
              </a:rPr>
              <a:t>(«Trapeze»)</a:t>
            </a:r>
          </a:p>
        </p:txBody>
      </p:sp>
      <p:sp>
        <p:nvSpPr>
          <p:cNvPr id="9" name="CasellaDiTesto 8">
            <a:extLst>
              <a:ext uri="{FF2B5EF4-FFF2-40B4-BE49-F238E27FC236}">
                <a16:creationId xmlns:a16="http://schemas.microsoft.com/office/drawing/2014/main" id="{5FB665A1-D9E3-2141-BA38-876A115ECFDB}"/>
              </a:ext>
            </a:extLst>
          </p:cNvPr>
          <p:cNvSpPr txBox="1"/>
          <p:nvPr/>
        </p:nvSpPr>
        <p:spPr>
          <a:xfrm>
            <a:off x="1557932" y="2222077"/>
            <a:ext cx="17257118" cy="1938992"/>
          </a:xfrm>
          <a:prstGeom prst="rect">
            <a:avLst/>
          </a:prstGeom>
          <a:noFill/>
        </p:spPr>
        <p:txBody>
          <a:bodyPr wrap="square" rtlCol="0">
            <a:spAutoFit/>
          </a:bodyPr>
          <a:lstStyle/>
          <a:p>
            <a:pPr lvl="0" algn="just"/>
            <a:r>
              <a:rPr lang="it-IT" sz="2400" b="1" dirty="0"/>
              <a:t>Tribunale di Roma</a:t>
            </a:r>
            <a:r>
              <a:rPr lang="it-IT" sz="2400" dirty="0"/>
              <a:t>, sentenza n. 5753/19 del 10 aprile 2019 – 23 aprile 2019, </a:t>
            </a:r>
            <a:r>
              <a:rPr lang="it-IT" sz="2400" dirty="0" err="1"/>
              <a:t>proc</a:t>
            </a:r>
            <a:r>
              <a:rPr lang="it-IT" sz="2400" dirty="0"/>
              <a:t>. </a:t>
            </a:r>
            <a:r>
              <a:rPr lang="it-IT" sz="2400" dirty="0" err="1"/>
              <a:t>pen</a:t>
            </a:r>
            <a:r>
              <a:rPr lang="it-IT" sz="2400" dirty="0"/>
              <a:t>. 44026/16 R.G.N.R.</a:t>
            </a:r>
          </a:p>
          <a:p>
            <a:pPr algn="just"/>
            <a:r>
              <a:rPr lang="it-IT" sz="2400" i="1" dirty="0"/>
              <a:t>“Ciò posto, la condotta posta in essere dall’imputato integra […] il delitto di detenzione per la vendita di oggetti realizzati usurpando un titolo di proprietà industriale (il modello ornamentale depositato dalla Celine SA) o in violazione dello stesso, dal momento che l’imputato esponeva nel proprio negozio due borse in pelle che, sottoposte agli opportuni accertamenti, sono risultate contraffatte in quanto riproducenti fedelmente e senza alcuna legittimazione la “forma” o il “modello” delle famose borse </a:t>
            </a:r>
            <a:r>
              <a:rPr lang="it-IT" sz="2400" i="1" dirty="0" err="1"/>
              <a:t>Trapeze</a:t>
            </a:r>
            <a:r>
              <a:rPr lang="it-IT" sz="2400" i="1" dirty="0"/>
              <a:t> e </a:t>
            </a:r>
            <a:r>
              <a:rPr lang="it-IT" sz="2400" i="1" dirty="0" err="1"/>
              <a:t>Luggage</a:t>
            </a:r>
            <a:r>
              <a:rPr lang="it-IT" sz="2400" i="1" dirty="0"/>
              <a:t> di Celine.”</a:t>
            </a:r>
            <a:endParaRPr lang="it-IT" sz="24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08130" cy="905510"/>
          </a:xfrm>
          <a:prstGeom prst="rect">
            <a:avLst/>
          </a:prstGeom>
        </p:spPr>
        <p:txBody>
          <a:bodyPr vert="horz" wrap="square" lIns="0" tIns="15240" rIns="0" bIns="0" rtlCol="0">
            <a:spAutoFit/>
          </a:bodyPr>
          <a:lstStyle/>
          <a:p>
            <a:pPr marL="12700">
              <a:lnSpc>
                <a:spcPct val="100000"/>
              </a:lnSpc>
              <a:spcBef>
                <a:spcPts val="120"/>
              </a:spcBef>
            </a:pPr>
            <a:r>
              <a:rPr sz="5750" dirty="0"/>
              <a:t>Contraffazione </a:t>
            </a:r>
            <a:r>
              <a:rPr sz="5750" spc="5" dirty="0"/>
              <a:t>di </a:t>
            </a:r>
            <a:r>
              <a:rPr sz="5750" spc="10" dirty="0"/>
              <a:t>disegno e</a:t>
            </a:r>
            <a:r>
              <a:rPr sz="5750" spc="-55" dirty="0"/>
              <a:t> </a:t>
            </a:r>
            <a:r>
              <a:rPr sz="5750" spc="10" dirty="0"/>
              <a:t>modello</a:t>
            </a:r>
            <a:endParaRPr sz="5750"/>
          </a:p>
        </p:txBody>
      </p:sp>
      <p:sp>
        <p:nvSpPr>
          <p:cNvPr id="3" name="object 3"/>
          <p:cNvSpPr/>
          <p:nvPr/>
        </p:nvSpPr>
        <p:spPr>
          <a:xfrm>
            <a:off x="2991111" y="2851563"/>
            <a:ext cx="2942953" cy="352282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706067" y="2874365"/>
            <a:ext cx="3041406" cy="355732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535046" y="2438680"/>
            <a:ext cx="3855085" cy="327025"/>
          </a:xfrm>
          <a:prstGeom prst="rect">
            <a:avLst/>
          </a:prstGeom>
        </p:spPr>
        <p:txBody>
          <a:bodyPr vert="horz" wrap="square" lIns="0" tIns="15875" rIns="0" bIns="0" rtlCol="0">
            <a:spAutoFit/>
          </a:bodyPr>
          <a:lstStyle/>
          <a:p>
            <a:pPr marL="12700">
              <a:lnSpc>
                <a:spcPct val="100000"/>
              </a:lnSpc>
              <a:spcBef>
                <a:spcPts val="125"/>
              </a:spcBef>
            </a:pPr>
            <a:r>
              <a:rPr sz="1950" b="1" spc="10" dirty="0">
                <a:latin typeface="Arial"/>
                <a:cs typeface="Arial"/>
              </a:rPr>
              <a:t>Prodotto Louis </a:t>
            </a:r>
            <a:r>
              <a:rPr sz="1950" b="1" dirty="0">
                <a:latin typeface="Arial"/>
                <a:cs typeface="Arial"/>
              </a:rPr>
              <a:t>Vuitton</a:t>
            </a:r>
            <a:r>
              <a:rPr sz="1950" b="1" spc="-60" dirty="0">
                <a:latin typeface="Arial"/>
                <a:cs typeface="Arial"/>
              </a:rPr>
              <a:t> </a:t>
            </a:r>
            <a:r>
              <a:rPr sz="1950" b="1" spc="10" dirty="0">
                <a:latin typeface="Arial"/>
                <a:cs typeface="Arial"/>
              </a:rPr>
              <a:t>originale</a:t>
            </a:r>
            <a:endParaRPr sz="1950" dirty="0">
              <a:latin typeface="Arial"/>
              <a:cs typeface="Arial"/>
            </a:endParaRPr>
          </a:p>
        </p:txBody>
      </p:sp>
      <p:sp>
        <p:nvSpPr>
          <p:cNvPr id="8" name="object 8"/>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02</a:t>
            </a:r>
            <a:endParaRPr sz="1950" dirty="0">
              <a:latin typeface="Arial"/>
              <a:cs typeface="Arial"/>
            </a:endParaRPr>
          </a:p>
        </p:txBody>
      </p:sp>
      <p:sp>
        <p:nvSpPr>
          <p:cNvPr id="6" name="object 6"/>
          <p:cNvSpPr txBox="1"/>
          <p:nvPr/>
        </p:nvSpPr>
        <p:spPr>
          <a:xfrm>
            <a:off x="11957722" y="2438680"/>
            <a:ext cx="2538095" cy="327025"/>
          </a:xfrm>
          <a:prstGeom prst="rect">
            <a:avLst/>
          </a:prstGeom>
        </p:spPr>
        <p:txBody>
          <a:bodyPr vert="horz" wrap="square" lIns="0" tIns="15875" rIns="0" bIns="0" rtlCol="0">
            <a:spAutoFit/>
          </a:bodyPr>
          <a:lstStyle/>
          <a:p>
            <a:pPr marL="12700">
              <a:lnSpc>
                <a:spcPct val="100000"/>
              </a:lnSpc>
              <a:spcBef>
                <a:spcPts val="125"/>
              </a:spcBef>
            </a:pPr>
            <a:r>
              <a:rPr sz="1950" b="1" spc="10" dirty="0">
                <a:latin typeface="Arial"/>
                <a:cs typeface="Arial"/>
              </a:rPr>
              <a:t>Prodotto</a:t>
            </a:r>
            <a:r>
              <a:rPr sz="1950" b="1" spc="-35" dirty="0">
                <a:latin typeface="Arial"/>
                <a:cs typeface="Arial"/>
              </a:rPr>
              <a:t> </a:t>
            </a:r>
            <a:r>
              <a:rPr sz="1950" b="1" spc="10" dirty="0">
                <a:latin typeface="Arial"/>
                <a:cs typeface="Arial"/>
              </a:rPr>
              <a:t>contraffatto</a:t>
            </a:r>
            <a:endParaRPr sz="1950" dirty="0">
              <a:latin typeface="Arial"/>
              <a:cs typeface="Arial"/>
            </a:endParaRPr>
          </a:p>
        </p:txBody>
      </p:sp>
      <p:sp>
        <p:nvSpPr>
          <p:cNvPr id="7" name="object 7"/>
          <p:cNvSpPr txBox="1"/>
          <p:nvPr/>
        </p:nvSpPr>
        <p:spPr>
          <a:xfrm>
            <a:off x="966291" y="6431686"/>
            <a:ext cx="9144000" cy="385362"/>
          </a:xfrm>
          <a:prstGeom prst="rect">
            <a:avLst/>
          </a:prstGeom>
        </p:spPr>
        <p:txBody>
          <a:bodyPr vert="horz" wrap="square" lIns="0" tIns="15875" rIns="0" bIns="0" rtlCol="0">
            <a:spAutoFit/>
          </a:bodyPr>
          <a:lstStyle/>
          <a:p>
            <a:pPr marL="12700">
              <a:lnSpc>
                <a:spcPct val="100000"/>
              </a:lnSpc>
              <a:spcBef>
                <a:spcPts val="125"/>
              </a:spcBef>
              <a:tabLst>
                <a:tab pos="10642600" algn="l"/>
              </a:tabLst>
            </a:pPr>
            <a:r>
              <a:rPr sz="2400" spc="10" dirty="0">
                <a:latin typeface="Arial"/>
                <a:cs typeface="Arial"/>
              </a:rPr>
              <a:t>disegno </a:t>
            </a:r>
            <a:r>
              <a:rPr sz="2400" spc="15" dirty="0">
                <a:latin typeface="Arial"/>
                <a:cs typeface="Arial"/>
              </a:rPr>
              <a:t>e </a:t>
            </a:r>
            <a:r>
              <a:rPr sz="2400" spc="10" dirty="0">
                <a:latin typeface="Arial"/>
                <a:cs typeface="Arial"/>
              </a:rPr>
              <a:t>modello comunitario</a:t>
            </a:r>
            <a:r>
              <a:rPr sz="2400" spc="30" dirty="0">
                <a:latin typeface="Arial"/>
                <a:cs typeface="Arial"/>
              </a:rPr>
              <a:t> </a:t>
            </a:r>
            <a:r>
              <a:rPr sz="2400" spc="10" dirty="0">
                <a:latin typeface="Arial"/>
                <a:cs typeface="Arial"/>
              </a:rPr>
              <a:t>n.</a:t>
            </a:r>
            <a:r>
              <a:rPr sz="2400" spc="20" dirty="0">
                <a:latin typeface="Arial"/>
                <a:cs typeface="Arial"/>
              </a:rPr>
              <a:t> </a:t>
            </a:r>
            <a:r>
              <a:rPr sz="2400" spc="15" dirty="0">
                <a:latin typeface="Arial"/>
                <a:cs typeface="Arial"/>
              </a:rPr>
              <a:t>002329334-0001</a:t>
            </a:r>
            <a:r>
              <a:rPr lang="it-IT" sz="2400" spc="15" dirty="0">
                <a:latin typeface="Arial"/>
                <a:cs typeface="Arial"/>
              </a:rPr>
              <a:t> </a:t>
            </a:r>
            <a:r>
              <a:rPr sz="2400" spc="10" dirty="0">
                <a:latin typeface="Arial"/>
                <a:cs typeface="Arial"/>
              </a:rPr>
              <a:t>(«Capucine»)</a:t>
            </a:r>
            <a:endParaRPr sz="2400" dirty="0">
              <a:latin typeface="Arial"/>
              <a:cs typeface="Arial"/>
            </a:endParaRPr>
          </a:p>
        </p:txBody>
      </p:sp>
      <p:sp>
        <p:nvSpPr>
          <p:cNvPr id="9" name="CasellaDiTesto 8">
            <a:extLst>
              <a:ext uri="{FF2B5EF4-FFF2-40B4-BE49-F238E27FC236}">
                <a16:creationId xmlns:a16="http://schemas.microsoft.com/office/drawing/2014/main" id="{789B8457-021E-B44B-90ED-D40D3EA224C2}"/>
              </a:ext>
            </a:extLst>
          </p:cNvPr>
          <p:cNvSpPr txBox="1"/>
          <p:nvPr/>
        </p:nvSpPr>
        <p:spPr>
          <a:xfrm>
            <a:off x="966291" y="7366153"/>
            <a:ext cx="17924959" cy="1569660"/>
          </a:xfrm>
          <a:prstGeom prst="rect">
            <a:avLst/>
          </a:prstGeom>
          <a:noFill/>
        </p:spPr>
        <p:txBody>
          <a:bodyPr wrap="square" rtlCol="0">
            <a:spAutoFit/>
          </a:bodyPr>
          <a:lstStyle/>
          <a:p>
            <a:r>
              <a:rPr lang="it-IT" sz="2400" b="1" dirty="0"/>
              <a:t>Tribunale di Monza</a:t>
            </a:r>
            <a:r>
              <a:rPr lang="it-IT" sz="2400" dirty="0"/>
              <a:t>, sentenza n. 1716/21 del 21 giugno – 20 settembre 2021, </a:t>
            </a:r>
            <a:r>
              <a:rPr lang="it-IT" sz="2400" dirty="0" err="1"/>
              <a:t>proc</a:t>
            </a:r>
            <a:r>
              <a:rPr lang="it-IT" sz="2400" dirty="0"/>
              <a:t>. </a:t>
            </a:r>
            <a:r>
              <a:rPr lang="it-IT" sz="2400" dirty="0" err="1"/>
              <a:t>pen</a:t>
            </a:r>
            <a:r>
              <a:rPr lang="it-IT" sz="2400" dirty="0"/>
              <a:t>. n. 3791/18 R.G.N.R.; condanna per 648 c.p.</a:t>
            </a:r>
          </a:p>
          <a:p>
            <a:r>
              <a:rPr lang="it-IT" sz="2400" dirty="0"/>
              <a:t>«</a:t>
            </a:r>
            <a:r>
              <a:rPr lang="it-IT" sz="2400" i="1" dirty="0"/>
              <a:t>Si rileva che le borse Louis Vuitton, modello “</a:t>
            </a:r>
            <a:r>
              <a:rPr lang="it-IT" sz="2400" i="1" dirty="0" err="1"/>
              <a:t>Capucine</a:t>
            </a:r>
            <a:r>
              <a:rPr lang="it-IT" sz="2400" i="1" dirty="0"/>
              <a:t>”, sono caratterizzate da una forma trapezoidale, da un’impugnatura semirigida fissata alla borsa con anelli in ottone con finitura a gioiello e da un lembo di pelle a “risvolto” che, a seconda dei casi, può chiudere internamente la borsa o adagiarsi richiudendola all’esterno […]</a:t>
            </a:r>
            <a:endParaRPr lang="it-IT" sz="24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08130" cy="905510"/>
          </a:xfrm>
          <a:prstGeom prst="rect">
            <a:avLst/>
          </a:prstGeom>
        </p:spPr>
        <p:txBody>
          <a:bodyPr vert="horz" wrap="square" lIns="0" tIns="15240" rIns="0" bIns="0" rtlCol="0">
            <a:spAutoFit/>
          </a:bodyPr>
          <a:lstStyle/>
          <a:p>
            <a:pPr marL="12700">
              <a:lnSpc>
                <a:spcPct val="100000"/>
              </a:lnSpc>
              <a:spcBef>
                <a:spcPts val="120"/>
              </a:spcBef>
            </a:pPr>
            <a:r>
              <a:rPr sz="5750" dirty="0"/>
              <a:t>Contraffazione </a:t>
            </a:r>
            <a:r>
              <a:rPr sz="5750" spc="5" dirty="0"/>
              <a:t>di </a:t>
            </a:r>
            <a:r>
              <a:rPr sz="5750" spc="10" dirty="0"/>
              <a:t>disegno e</a:t>
            </a:r>
            <a:r>
              <a:rPr sz="5750" spc="-55" dirty="0"/>
              <a:t> </a:t>
            </a:r>
            <a:r>
              <a:rPr sz="5750" spc="10" dirty="0"/>
              <a:t>modello</a:t>
            </a:r>
            <a:endParaRPr sz="5750"/>
          </a:p>
        </p:txBody>
      </p:sp>
      <p:sp>
        <p:nvSpPr>
          <p:cNvPr id="3" name="object 3"/>
          <p:cNvSpPr/>
          <p:nvPr/>
        </p:nvSpPr>
        <p:spPr>
          <a:xfrm>
            <a:off x="2701488" y="3298328"/>
            <a:ext cx="3821873" cy="383234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031107" y="3591513"/>
            <a:ext cx="3612455" cy="324597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667846" y="2814438"/>
            <a:ext cx="3855085" cy="327025"/>
          </a:xfrm>
          <a:prstGeom prst="rect">
            <a:avLst/>
          </a:prstGeom>
        </p:spPr>
        <p:txBody>
          <a:bodyPr vert="horz" wrap="square" lIns="0" tIns="15875" rIns="0" bIns="0" rtlCol="0">
            <a:spAutoFit/>
          </a:bodyPr>
          <a:lstStyle/>
          <a:p>
            <a:pPr marL="12700">
              <a:lnSpc>
                <a:spcPct val="100000"/>
              </a:lnSpc>
              <a:spcBef>
                <a:spcPts val="125"/>
              </a:spcBef>
            </a:pPr>
            <a:r>
              <a:rPr sz="1950" b="1" spc="10" dirty="0">
                <a:latin typeface="Arial"/>
                <a:cs typeface="Arial"/>
              </a:rPr>
              <a:t>Prodotto Louis </a:t>
            </a:r>
            <a:r>
              <a:rPr sz="1950" b="1" dirty="0">
                <a:latin typeface="Arial"/>
                <a:cs typeface="Arial"/>
              </a:rPr>
              <a:t>Vuitton</a:t>
            </a:r>
            <a:r>
              <a:rPr sz="1950" b="1" spc="-60" dirty="0">
                <a:latin typeface="Arial"/>
                <a:cs typeface="Arial"/>
              </a:rPr>
              <a:t> </a:t>
            </a:r>
            <a:r>
              <a:rPr sz="1950" b="1" spc="10" dirty="0">
                <a:latin typeface="Arial"/>
                <a:cs typeface="Arial"/>
              </a:rPr>
              <a:t>originale</a:t>
            </a:r>
            <a:endParaRPr sz="1950">
              <a:latin typeface="Arial"/>
              <a:cs typeface="Arial"/>
            </a:endParaRPr>
          </a:p>
        </p:txBody>
      </p:sp>
      <p:sp>
        <p:nvSpPr>
          <p:cNvPr id="8" name="object 8"/>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fld id="{85495537-342A-FF4D-B10B-CD0C1C4403E3}" type="slidenum">
              <a:rPr lang="it-IT" sz="1950" b="1" spc="15">
                <a:solidFill>
                  <a:srgbClr val="223D4C"/>
                </a:solidFill>
                <a:latin typeface="Arial"/>
                <a:cs typeface="Arial"/>
              </a:rPr>
              <a:t>103</a:t>
            </a:fld>
            <a:endParaRPr sz="1950" dirty="0">
              <a:latin typeface="Arial"/>
              <a:cs typeface="Arial"/>
            </a:endParaRPr>
          </a:p>
        </p:txBody>
      </p:sp>
      <p:sp>
        <p:nvSpPr>
          <p:cNvPr id="6" name="object 6"/>
          <p:cNvSpPr txBox="1"/>
          <p:nvPr/>
        </p:nvSpPr>
        <p:spPr>
          <a:xfrm>
            <a:off x="10510539" y="2814438"/>
            <a:ext cx="2538095" cy="327025"/>
          </a:xfrm>
          <a:prstGeom prst="rect">
            <a:avLst/>
          </a:prstGeom>
        </p:spPr>
        <p:txBody>
          <a:bodyPr vert="horz" wrap="square" lIns="0" tIns="15875" rIns="0" bIns="0" rtlCol="0">
            <a:spAutoFit/>
          </a:bodyPr>
          <a:lstStyle/>
          <a:p>
            <a:pPr marL="12700">
              <a:lnSpc>
                <a:spcPct val="100000"/>
              </a:lnSpc>
              <a:spcBef>
                <a:spcPts val="125"/>
              </a:spcBef>
            </a:pPr>
            <a:r>
              <a:rPr sz="1950" b="1" spc="10" dirty="0">
                <a:latin typeface="Arial"/>
                <a:cs typeface="Arial"/>
              </a:rPr>
              <a:t>Prodotto</a:t>
            </a:r>
            <a:r>
              <a:rPr sz="1950" b="1" spc="-35" dirty="0">
                <a:latin typeface="Arial"/>
                <a:cs typeface="Arial"/>
              </a:rPr>
              <a:t> </a:t>
            </a:r>
            <a:r>
              <a:rPr sz="1950" b="1" spc="10" dirty="0">
                <a:latin typeface="Arial"/>
                <a:cs typeface="Arial"/>
              </a:rPr>
              <a:t>contraffatto</a:t>
            </a:r>
            <a:endParaRPr sz="1950">
              <a:latin typeface="Arial"/>
              <a:cs typeface="Arial"/>
            </a:endParaRPr>
          </a:p>
        </p:txBody>
      </p:sp>
      <p:sp>
        <p:nvSpPr>
          <p:cNvPr id="7" name="object 7"/>
          <p:cNvSpPr txBox="1"/>
          <p:nvPr/>
        </p:nvSpPr>
        <p:spPr>
          <a:xfrm>
            <a:off x="2144302" y="7421628"/>
            <a:ext cx="13037819" cy="578485"/>
          </a:xfrm>
          <a:prstGeom prst="rect">
            <a:avLst/>
          </a:prstGeom>
        </p:spPr>
        <p:txBody>
          <a:bodyPr vert="horz" wrap="square" lIns="0" tIns="15875" rIns="0" bIns="0" rtlCol="0">
            <a:spAutoFit/>
          </a:bodyPr>
          <a:lstStyle/>
          <a:p>
            <a:pPr marL="12700">
              <a:lnSpc>
                <a:spcPct val="100000"/>
              </a:lnSpc>
              <a:spcBef>
                <a:spcPts val="125"/>
              </a:spcBef>
              <a:tabLst>
                <a:tab pos="10642600" algn="l"/>
              </a:tabLst>
            </a:pPr>
            <a:r>
              <a:rPr sz="3600" spc="10" dirty="0">
                <a:latin typeface="Arial"/>
                <a:cs typeface="Arial"/>
              </a:rPr>
              <a:t>disegno </a:t>
            </a:r>
            <a:r>
              <a:rPr sz="3600" spc="15" dirty="0">
                <a:latin typeface="Arial"/>
                <a:cs typeface="Arial"/>
              </a:rPr>
              <a:t>e </a:t>
            </a:r>
            <a:r>
              <a:rPr sz="3600" spc="10" dirty="0">
                <a:latin typeface="Arial"/>
                <a:cs typeface="Arial"/>
              </a:rPr>
              <a:t>modello comunitario</a:t>
            </a:r>
            <a:r>
              <a:rPr sz="3600" spc="30" dirty="0">
                <a:latin typeface="Arial"/>
                <a:cs typeface="Arial"/>
              </a:rPr>
              <a:t> </a:t>
            </a:r>
            <a:r>
              <a:rPr sz="3600" spc="10" dirty="0">
                <a:latin typeface="Arial"/>
                <a:cs typeface="Arial"/>
              </a:rPr>
              <a:t>n.</a:t>
            </a:r>
            <a:r>
              <a:rPr sz="3600" spc="20" dirty="0">
                <a:latin typeface="Arial"/>
                <a:cs typeface="Arial"/>
              </a:rPr>
              <a:t> </a:t>
            </a:r>
            <a:r>
              <a:rPr sz="3600" spc="15" dirty="0">
                <a:latin typeface="Arial"/>
                <a:cs typeface="Arial"/>
              </a:rPr>
              <a:t>002643429-0001	</a:t>
            </a:r>
            <a:r>
              <a:rPr sz="3600" spc="10" dirty="0">
                <a:latin typeface="Arial"/>
                <a:cs typeface="Arial"/>
              </a:rPr>
              <a:t>(«Kimono»)</a:t>
            </a:r>
            <a:endParaRPr sz="360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591290" cy="896619"/>
          </a:xfrm>
          <a:prstGeom prst="rect">
            <a:avLst/>
          </a:prstGeom>
        </p:spPr>
        <p:txBody>
          <a:bodyPr vert="horz" wrap="square" lIns="0" tIns="13970" rIns="0" bIns="0" rtlCol="0">
            <a:spAutoFit/>
          </a:bodyPr>
          <a:lstStyle/>
          <a:p>
            <a:pPr marL="12700">
              <a:lnSpc>
                <a:spcPct val="100000"/>
              </a:lnSpc>
              <a:spcBef>
                <a:spcPts val="110"/>
              </a:spcBef>
            </a:pPr>
            <a:r>
              <a:rPr sz="5700" spc="-5" dirty="0"/>
              <a:t>Contraffazione </a:t>
            </a:r>
            <a:r>
              <a:rPr sz="5700" spc="5" dirty="0"/>
              <a:t>di disegno e</a:t>
            </a:r>
            <a:r>
              <a:rPr sz="5700" spc="-35" dirty="0"/>
              <a:t> </a:t>
            </a:r>
            <a:r>
              <a:rPr sz="5700" spc="5" dirty="0"/>
              <a:t>modello</a:t>
            </a:r>
            <a:endParaRPr sz="5700"/>
          </a:p>
        </p:txBody>
      </p:sp>
      <p:sp>
        <p:nvSpPr>
          <p:cNvPr id="3" name="object 3"/>
          <p:cNvSpPr/>
          <p:nvPr/>
        </p:nvSpPr>
        <p:spPr>
          <a:xfrm>
            <a:off x="6787850" y="2888548"/>
            <a:ext cx="4723160" cy="423023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936031" y="2271176"/>
            <a:ext cx="4739005" cy="446917"/>
          </a:xfrm>
          <a:prstGeom prst="rect">
            <a:avLst/>
          </a:prstGeom>
        </p:spPr>
        <p:txBody>
          <a:bodyPr vert="horz" wrap="square" lIns="0" tIns="15875" rIns="0" bIns="0" rtlCol="0">
            <a:spAutoFit/>
          </a:bodyPr>
          <a:lstStyle/>
          <a:p>
            <a:pPr marL="12700">
              <a:lnSpc>
                <a:spcPct val="100000"/>
              </a:lnSpc>
              <a:spcBef>
                <a:spcPts val="125"/>
              </a:spcBef>
            </a:pPr>
            <a:r>
              <a:rPr sz="2800" spc="10" dirty="0">
                <a:latin typeface="Arial"/>
                <a:cs typeface="Arial"/>
              </a:rPr>
              <a:t>Prodotto Liujo</a:t>
            </a:r>
            <a:r>
              <a:rPr sz="2800" spc="-60" dirty="0">
                <a:latin typeface="Arial"/>
                <a:cs typeface="Arial"/>
              </a:rPr>
              <a:t> </a:t>
            </a:r>
            <a:r>
              <a:rPr sz="2800" spc="10" dirty="0">
                <a:latin typeface="Arial"/>
                <a:cs typeface="Arial"/>
              </a:rPr>
              <a:t>originale</a:t>
            </a:r>
            <a:endParaRPr sz="2800" dirty="0">
              <a:latin typeface="Arial"/>
              <a:cs typeface="Arial"/>
            </a:endParaRPr>
          </a:p>
        </p:txBody>
      </p:sp>
      <p:sp>
        <p:nvSpPr>
          <p:cNvPr id="6" name="object 6"/>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fld id="{68AA5D63-DABF-B442-932D-8A1F5948DFE5}" type="slidenum">
              <a:rPr lang="it-IT" sz="1950" b="1" spc="15">
                <a:solidFill>
                  <a:srgbClr val="223D4C"/>
                </a:solidFill>
                <a:latin typeface="Arial"/>
                <a:cs typeface="Arial"/>
              </a:rPr>
              <a:t>104</a:t>
            </a:fld>
            <a:endParaRPr sz="1950" dirty="0">
              <a:latin typeface="Arial"/>
              <a:cs typeface="Arial"/>
            </a:endParaRPr>
          </a:p>
        </p:txBody>
      </p:sp>
      <p:sp>
        <p:nvSpPr>
          <p:cNvPr id="5" name="object 5"/>
          <p:cNvSpPr txBox="1"/>
          <p:nvPr/>
        </p:nvSpPr>
        <p:spPr>
          <a:xfrm>
            <a:off x="5022850" y="7206169"/>
            <a:ext cx="12397740" cy="385362"/>
          </a:xfrm>
          <a:prstGeom prst="rect">
            <a:avLst/>
          </a:prstGeom>
        </p:spPr>
        <p:txBody>
          <a:bodyPr vert="horz" wrap="square" lIns="0" tIns="15875" rIns="0" bIns="0" rtlCol="0">
            <a:spAutoFit/>
          </a:bodyPr>
          <a:lstStyle/>
          <a:p>
            <a:pPr marL="12700">
              <a:lnSpc>
                <a:spcPct val="100000"/>
              </a:lnSpc>
              <a:spcBef>
                <a:spcPts val="125"/>
              </a:spcBef>
            </a:pPr>
            <a:r>
              <a:rPr sz="2400" spc="10" dirty="0">
                <a:latin typeface="Arial"/>
                <a:cs typeface="Arial"/>
              </a:rPr>
              <a:t>disegno </a:t>
            </a:r>
            <a:r>
              <a:rPr sz="2400" spc="15" dirty="0">
                <a:latin typeface="Arial"/>
                <a:cs typeface="Arial"/>
              </a:rPr>
              <a:t>e </a:t>
            </a:r>
            <a:r>
              <a:rPr sz="2400" spc="10" dirty="0">
                <a:latin typeface="Arial"/>
                <a:cs typeface="Arial"/>
              </a:rPr>
              <a:t>modello comunitario n. </a:t>
            </a:r>
            <a:r>
              <a:rPr sz="2400" spc="15" dirty="0">
                <a:latin typeface="Arial"/>
                <a:cs typeface="Arial"/>
              </a:rPr>
              <a:t>002058438-0001</a:t>
            </a:r>
            <a:r>
              <a:rPr sz="2400" spc="-20" dirty="0">
                <a:latin typeface="Arial"/>
                <a:cs typeface="Arial"/>
              </a:rPr>
              <a:t> </a:t>
            </a:r>
            <a:r>
              <a:rPr sz="2400" spc="10" dirty="0">
                <a:latin typeface="Arial"/>
                <a:cs typeface="Arial"/>
              </a:rPr>
              <a:t>(«Sofia»)</a:t>
            </a:r>
            <a:endParaRPr sz="2400" dirty="0">
              <a:latin typeface="Arial"/>
              <a:cs typeface="Arial"/>
            </a:endParaRPr>
          </a:p>
        </p:txBody>
      </p:sp>
      <p:sp>
        <p:nvSpPr>
          <p:cNvPr id="7" name="CasellaDiTesto 6">
            <a:extLst>
              <a:ext uri="{FF2B5EF4-FFF2-40B4-BE49-F238E27FC236}">
                <a16:creationId xmlns:a16="http://schemas.microsoft.com/office/drawing/2014/main" id="{E84C5446-1AC9-6546-8FC5-4979D080DE5A}"/>
              </a:ext>
            </a:extLst>
          </p:cNvPr>
          <p:cNvSpPr txBox="1"/>
          <p:nvPr/>
        </p:nvSpPr>
        <p:spPr>
          <a:xfrm>
            <a:off x="1718150" y="8245475"/>
            <a:ext cx="15702440" cy="523220"/>
          </a:xfrm>
          <a:prstGeom prst="rect">
            <a:avLst/>
          </a:prstGeom>
          <a:noFill/>
        </p:spPr>
        <p:txBody>
          <a:bodyPr wrap="none" rtlCol="0">
            <a:spAutoFit/>
          </a:bodyPr>
          <a:lstStyle/>
          <a:p>
            <a:r>
              <a:rPr lang="it-IT" sz="2800" b="1" dirty="0"/>
              <a:t>Tribunale di Firenze</a:t>
            </a:r>
            <a:r>
              <a:rPr lang="it-IT" sz="2800" dirty="0"/>
              <a:t>, sentenza n. 5969 del 4 dicembre 2015-3 marzo 2016, </a:t>
            </a:r>
            <a:r>
              <a:rPr lang="it-IT" sz="2800" dirty="0" err="1"/>
              <a:t>proc</a:t>
            </a:r>
            <a:r>
              <a:rPr lang="it-IT" sz="2800" dirty="0"/>
              <a:t>. </a:t>
            </a:r>
            <a:r>
              <a:rPr lang="it-IT" sz="2800" dirty="0" err="1"/>
              <a:t>pen</a:t>
            </a:r>
            <a:r>
              <a:rPr lang="it-IT" sz="2800" dirty="0"/>
              <a:t>. n. 14809/13 R.G.N.R.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08130" cy="905510"/>
          </a:xfrm>
          <a:prstGeom prst="rect">
            <a:avLst/>
          </a:prstGeom>
        </p:spPr>
        <p:txBody>
          <a:bodyPr vert="horz" wrap="square" lIns="0" tIns="15240" rIns="0" bIns="0" rtlCol="0">
            <a:spAutoFit/>
          </a:bodyPr>
          <a:lstStyle/>
          <a:p>
            <a:pPr marL="12700">
              <a:lnSpc>
                <a:spcPct val="100000"/>
              </a:lnSpc>
              <a:spcBef>
                <a:spcPts val="120"/>
              </a:spcBef>
            </a:pPr>
            <a:r>
              <a:rPr sz="5750" dirty="0"/>
              <a:t>Contraffazione </a:t>
            </a:r>
            <a:r>
              <a:rPr sz="5750" spc="5" dirty="0"/>
              <a:t>di </a:t>
            </a:r>
            <a:r>
              <a:rPr sz="5750" spc="10" dirty="0"/>
              <a:t>disegno e</a:t>
            </a:r>
            <a:r>
              <a:rPr sz="5750" spc="-55" dirty="0"/>
              <a:t> </a:t>
            </a:r>
            <a:r>
              <a:rPr sz="5750" spc="10" dirty="0"/>
              <a:t>modello</a:t>
            </a:r>
            <a:endParaRPr sz="5750" dirty="0"/>
          </a:p>
        </p:txBody>
      </p:sp>
      <p:sp>
        <p:nvSpPr>
          <p:cNvPr id="3" name="object 3"/>
          <p:cNvSpPr/>
          <p:nvPr/>
        </p:nvSpPr>
        <p:spPr>
          <a:xfrm>
            <a:off x="3480276" y="5159362"/>
            <a:ext cx="3078440" cy="36752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14419" y="4968875"/>
            <a:ext cx="3088911" cy="372360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776676" y="4603750"/>
            <a:ext cx="4472940"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 Stella McCartney</a:t>
            </a:r>
            <a:r>
              <a:rPr sz="2200" spc="-55" dirty="0">
                <a:latin typeface="Arial"/>
                <a:cs typeface="Arial"/>
              </a:rPr>
              <a:t> </a:t>
            </a:r>
            <a:r>
              <a:rPr sz="2200" spc="10" dirty="0">
                <a:latin typeface="Arial"/>
                <a:cs typeface="Arial"/>
              </a:rPr>
              <a:t>originale</a:t>
            </a:r>
            <a:endParaRPr sz="2200" dirty="0">
              <a:latin typeface="Arial"/>
              <a:cs typeface="Arial"/>
            </a:endParaRPr>
          </a:p>
        </p:txBody>
      </p:sp>
      <p:sp>
        <p:nvSpPr>
          <p:cNvPr id="8" name="object 8"/>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05</a:t>
            </a:r>
            <a:endParaRPr spc="15" dirty="0"/>
          </a:p>
        </p:txBody>
      </p:sp>
      <p:sp>
        <p:nvSpPr>
          <p:cNvPr id="6" name="object 6"/>
          <p:cNvSpPr txBox="1"/>
          <p:nvPr/>
        </p:nvSpPr>
        <p:spPr>
          <a:xfrm>
            <a:off x="10696217" y="4461591"/>
            <a:ext cx="258254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a:t>
            </a:r>
            <a:r>
              <a:rPr sz="2200" spc="-65" dirty="0">
                <a:latin typeface="Arial"/>
                <a:cs typeface="Arial"/>
              </a:rPr>
              <a:t> </a:t>
            </a:r>
            <a:r>
              <a:rPr sz="2200" spc="5" dirty="0">
                <a:latin typeface="Arial"/>
                <a:cs typeface="Arial"/>
              </a:rPr>
              <a:t>contraffatto</a:t>
            </a:r>
            <a:endParaRPr sz="2200" dirty="0">
              <a:latin typeface="Arial"/>
              <a:cs typeface="Arial"/>
            </a:endParaRPr>
          </a:p>
        </p:txBody>
      </p:sp>
      <p:sp>
        <p:nvSpPr>
          <p:cNvPr id="7" name="object 7"/>
          <p:cNvSpPr txBox="1"/>
          <p:nvPr/>
        </p:nvSpPr>
        <p:spPr>
          <a:xfrm>
            <a:off x="2776676" y="8834642"/>
            <a:ext cx="13498857" cy="852926"/>
          </a:xfrm>
          <a:prstGeom prst="rect">
            <a:avLst/>
          </a:prstGeom>
        </p:spPr>
        <p:txBody>
          <a:bodyPr vert="horz" wrap="square" lIns="0" tIns="9525" rIns="0" bIns="0" rtlCol="0">
            <a:spAutoFit/>
          </a:bodyPr>
          <a:lstStyle/>
          <a:p>
            <a:pPr marL="12700" marR="5080">
              <a:lnSpc>
                <a:spcPct val="101200"/>
              </a:lnSpc>
              <a:spcBef>
                <a:spcPts val="75"/>
              </a:spcBef>
            </a:pPr>
            <a:r>
              <a:rPr sz="2800" spc="10" dirty="0">
                <a:latin typeface="Arial"/>
                <a:cs typeface="Arial"/>
              </a:rPr>
              <a:t>disegno </a:t>
            </a:r>
            <a:r>
              <a:rPr sz="2800" spc="15" dirty="0">
                <a:latin typeface="Arial"/>
                <a:cs typeface="Arial"/>
              </a:rPr>
              <a:t>e </a:t>
            </a:r>
            <a:r>
              <a:rPr sz="2800" spc="10" dirty="0">
                <a:latin typeface="Arial"/>
                <a:cs typeface="Arial"/>
              </a:rPr>
              <a:t>modello comunitario nn. 001628157-0001, 001628199-0001,  001628199-0002(«Falabella»)</a:t>
            </a:r>
            <a:endParaRPr sz="2800" dirty="0">
              <a:latin typeface="Arial"/>
              <a:cs typeface="Arial"/>
            </a:endParaRPr>
          </a:p>
        </p:txBody>
      </p:sp>
      <p:sp>
        <p:nvSpPr>
          <p:cNvPr id="9" name="CasellaDiTesto 8">
            <a:extLst>
              <a:ext uri="{FF2B5EF4-FFF2-40B4-BE49-F238E27FC236}">
                <a16:creationId xmlns:a16="http://schemas.microsoft.com/office/drawing/2014/main" id="{7A08FFD7-5B04-2149-9E8B-70CF85957826}"/>
              </a:ext>
            </a:extLst>
          </p:cNvPr>
          <p:cNvSpPr txBox="1"/>
          <p:nvPr/>
        </p:nvSpPr>
        <p:spPr>
          <a:xfrm>
            <a:off x="1589682" y="2530474"/>
            <a:ext cx="16530962" cy="1446550"/>
          </a:xfrm>
          <a:prstGeom prst="rect">
            <a:avLst/>
          </a:prstGeom>
          <a:noFill/>
        </p:spPr>
        <p:txBody>
          <a:bodyPr wrap="square" rtlCol="0">
            <a:spAutoFit/>
          </a:bodyPr>
          <a:lstStyle/>
          <a:p>
            <a:pPr algn="just"/>
            <a:r>
              <a:rPr lang="it-IT" sz="2200" b="1" dirty="0">
                <a:latin typeface="Arial" panose="020B0604020202020204" pitchFamily="34" charset="0"/>
                <a:cs typeface="Arial" panose="020B0604020202020204" pitchFamily="34" charset="0"/>
              </a:rPr>
              <a:t>Tribunale di Firenze</a:t>
            </a:r>
            <a:r>
              <a:rPr lang="it-IT" sz="2200" dirty="0">
                <a:latin typeface="Arial" panose="020B0604020202020204" pitchFamily="34" charset="0"/>
                <a:cs typeface="Arial" panose="020B0604020202020204" pitchFamily="34" charset="0"/>
              </a:rPr>
              <a:t>, sentenza n. 2266/2019 Reg. </a:t>
            </a:r>
            <a:r>
              <a:rPr lang="it-IT" sz="2200" dirty="0" err="1">
                <a:latin typeface="Arial" panose="020B0604020202020204" pitchFamily="34" charset="0"/>
                <a:cs typeface="Arial" panose="020B0604020202020204" pitchFamily="34" charset="0"/>
              </a:rPr>
              <a:t>Sent</a:t>
            </a:r>
            <a:r>
              <a:rPr lang="it-IT" sz="2200" dirty="0">
                <a:latin typeface="Arial" panose="020B0604020202020204" pitchFamily="34" charset="0"/>
                <a:cs typeface="Arial" panose="020B0604020202020204" pitchFamily="34" charset="0"/>
              </a:rPr>
              <a:t>. del 27 maggio 2019 – 21 giugno 2019, </a:t>
            </a:r>
            <a:r>
              <a:rPr lang="it-IT" sz="2200" dirty="0" err="1">
                <a:latin typeface="Arial" panose="020B0604020202020204" pitchFamily="34" charset="0"/>
                <a:cs typeface="Arial" panose="020B0604020202020204" pitchFamily="34" charset="0"/>
              </a:rPr>
              <a:t>proc</a:t>
            </a:r>
            <a:r>
              <a:rPr lang="it-IT" sz="2200" dirty="0">
                <a:latin typeface="Arial" panose="020B0604020202020204" pitchFamily="34" charset="0"/>
                <a:cs typeface="Arial" panose="020B0604020202020204" pitchFamily="34" charset="0"/>
              </a:rPr>
              <a:t>. </a:t>
            </a:r>
            <a:r>
              <a:rPr lang="it-IT" sz="2200" dirty="0" err="1">
                <a:latin typeface="Arial" panose="020B0604020202020204" pitchFamily="34" charset="0"/>
                <a:cs typeface="Arial" panose="020B0604020202020204" pitchFamily="34" charset="0"/>
              </a:rPr>
              <a:t>pen</a:t>
            </a:r>
            <a:r>
              <a:rPr lang="it-IT" sz="2200" dirty="0">
                <a:latin typeface="Arial" panose="020B0604020202020204" pitchFamily="34" charset="0"/>
                <a:cs typeface="Arial" panose="020B0604020202020204" pitchFamily="34" charset="0"/>
              </a:rPr>
              <a:t>. 15257/2014 R.G.N.R</a:t>
            </a:r>
          </a:p>
          <a:p>
            <a:pPr algn="just"/>
            <a:r>
              <a:rPr lang="it-IT" sz="2200" i="1" dirty="0">
                <a:latin typeface="Arial" panose="020B0604020202020204" pitchFamily="34" charset="0"/>
                <a:cs typeface="Arial" panose="020B0604020202020204" pitchFamily="34" charset="0"/>
              </a:rPr>
              <a:t>“Il fatto contestato al capo a) dell’imputazione configura il reato di cui all’articolo 473 comma 2 c.p., ed in tal senso deve essere riqualificata la contestazione formulata dall’accusa, trattandosi di condotta di utilizzo, finalizzato alla commercializzazione, di articoli contraffatti di modelli ornamentali debitamente registrati “</a:t>
            </a:r>
            <a:endParaRPr lang="it-IT" sz="2200" dirty="0">
              <a:latin typeface="Arial" panose="020B0604020202020204" pitchFamily="34" charset="0"/>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08130" cy="905510"/>
          </a:xfrm>
          <a:prstGeom prst="rect">
            <a:avLst/>
          </a:prstGeom>
        </p:spPr>
        <p:txBody>
          <a:bodyPr vert="horz" wrap="square" lIns="0" tIns="15240" rIns="0" bIns="0" rtlCol="0">
            <a:spAutoFit/>
          </a:bodyPr>
          <a:lstStyle/>
          <a:p>
            <a:pPr marL="12700">
              <a:lnSpc>
                <a:spcPct val="100000"/>
              </a:lnSpc>
              <a:spcBef>
                <a:spcPts val="120"/>
              </a:spcBef>
            </a:pPr>
            <a:r>
              <a:rPr sz="5750" dirty="0"/>
              <a:t>Contraffazione </a:t>
            </a:r>
            <a:r>
              <a:rPr sz="5750" spc="5" dirty="0"/>
              <a:t>di </a:t>
            </a:r>
            <a:r>
              <a:rPr sz="5750" spc="10" dirty="0"/>
              <a:t>disegno e</a:t>
            </a:r>
            <a:r>
              <a:rPr sz="5750" spc="-55" dirty="0"/>
              <a:t> </a:t>
            </a:r>
            <a:r>
              <a:rPr sz="5750" spc="10" dirty="0"/>
              <a:t>modello</a:t>
            </a:r>
            <a:endParaRPr sz="5750"/>
          </a:p>
        </p:txBody>
      </p:sp>
      <p:sp>
        <p:nvSpPr>
          <p:cNvPr id="3" name="object 3"/>
          <p:cNvSpPr/>
          <p:nvPr/>
        </p:nvSpPr>
        <p:spPr>
          <a:xfrm>
            <a:off x="2942317" y="2733457"/>
            <a:ext cx="3664809" cy="366480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301275" y="2754713"/>
            <a:ext cx="2848080" cy="351821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253262" y="2368332"/>
            <a:ext cx="3042920"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 Gucci</a:t>
            </a:r>
            <a:r>
              <a:rPr sz="2200" spc="-65" dirty="0">
                <a:latin typeface="Arial"/>
                <a:cs typeface="Arial"/>
              </a:rPr>
              <a:t> </a:t>
            </a:r>
            <a:r>
              <a:rPr sz="2200" spc="10" dirty="0">
                <a:latin typeface="Arial"/>
                <a:cs typeface="Arial"/>
              </a:rPr>
              <a:t>originale</a:t>
            </a:r>
            <a:endParaRPr sz="2200" dirty="0">
              <a:latin typeface="Arial"/>
              <a:cs typeface="Arial"/>
            </a:endParaRPr>
          </a:p>
        </p:txBody>
      </p:sp>
      <p:sp>
        <p:nvSpPr>
          <p:cNvPr id="8" name="object 8"/>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06</a:t>
            </a:r>
            <a:endParaRPr spc="15" dirty="0"/>
          </a:p>
        </p:txBody>
      </p:sp>
      <p:sp>
        <p:nvSpPr>
          <p:cNvPr id="6" name="object 6"/>
          <p:cNvSpPr txBox="1"/>
          <p:nvPr/>
        </p:nvSpPr>
        <p:spPr>
          <a:xfrm>
            <a:off x="13434043" y="2389588"/>
            <a:ext cx="2582545"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Prodotto</a:t>
            </a:r>
            <a:r>
              <a:rPr sz="2200" spc="-65" dirty="0">
                <a:latin typeface="Arial"/>
                <a:cs typeface="Arial"/>
              </a:rPr>
              <a:t> </a:t>
            </a:r>
            <a:r>
              <a:rPr sz="2200" spc="5" dirty="0">
                <a:latin typeface="Arial"/>
                <a:cs typeface="Arial"/>
              </a:rPr>
              <a:t>contraffatto</a:t>
            </a:r>
            <a:endParaRPr sz="2200" dirty="0">
              <a:latin typeface="Arial"/>
              <a:cs typeface="Arial"/>
            </a:endParaRPr>
          </a:p>
        </p:txBody>
      </p:sp>
      <p:sp>
        <p:nvSpPr>
          <p:cNvPr id="7" name="object 7"/>
          <p:cNvSpPr txBox="1"/>
          <p:nvPr/>
        </p:nvSpPr>
        <p:spPr>
          <a:xfrm>
            <a:off x="560347" y="6474148"/>
            <a:ext cx="13703300" cy="446917"/>
          </a:xfrm>
          <a:prstGeom prst="rect">
            <a:avLst/>
          </a:prstGeom>
        </p:spPr>
        <p:txBody>
          <a:bodyPr vert="horz" wrap="square" lIns="0" tIns="15875" rIns="0" bIns="0" rtlCol="0">
            <a:spAutoFit/>
          </a:bodyPr>
          <a:lstStyle/>
          <a:p>
            <a:pPr marL="12700">
              <a:lnSpc>
                <a:spcPct val="100000"/>
              </a:lnSpc>
              <a:spcBef>
                <a:spcPts val="125"/>
              </a:spcBef>
            </a:pPr>
            <a:r>
              <a:rPr sz="2800" spc="10" dirty="0">
                <a:latin typeface="Arial"/>
                <a:cs typeface="Arial"/>
              </a:rPr>
              <a:t>disegno </a:t>
            </a:r>
            <a:r>
              <a:rPr sz="2800" spc="15" dirty="0">
                <a:latin typeface="Arial"/>
                <a:cs typeface="Arial"/>
              </a:rPr>
              <a:t>e </a:t>
            </a:r>
            <a:r>
              <a:rPr sz="2800" spc="10" dirty="0">
                <a:latin typeface="Arial"/>
                <a:cs typeface="Arial"/>
              </a:rPr>
              <a:t>modello comunitario n. </a:t>
            </a:r>
            <a:r>
              <a:rPr sz="2800" spc="15" dirty="0">
                <a:latin typeface="Arial"/>
                <a:cs typeface="Arial"/>
              </a:rPr>
              <a:t>001628199-0002 («New</a:t>
            </a:r>
            <a:r>
              <a:rPr sz="2800" spc="-25" dirty="0">
                <a:latin typeface="Arial"/>
                <a:cs typeface="Arial"/>
              </a:rPr>
              <a:t> </a:t>
            </a:r>
            <a:r>
              <a:rPr sz="2800" spc="10" dirty="0">
                <a:latin typeface="Arial"/>
                <a:cs typeface="Arial"/>
              </a:rPr>
              <a:t>Jackie»)</a:t>
            </a:r>
            <a:endParaRPr sz="2800" dirty="0">
              <a:latin typeface="Arial"/>
              <a:cs typeface="Arial"/>
            </a:endParaRPr>
          </a:p>
        </p:txBody>
      </p:sp>
      <p:sp>
        <p:nvSpPr>
          <p:cNvPr id="9" name="CasellaDiTesto 8">
            <a:extLst>
              <a:ext uri="{FF2B5EF4-FFF2-40B4-BE49-F238E27FC236}">
                <a16:creationId xmlns:a16="http://schemas.microsoft.com/office/drawing/2014/main" id="{94AF2576-1217-394C-8298-1D6581AD27A3}"/>
              </a:ext>
            </a:extLst>
          </p:cNvPr>
          <p:cNvSpPr txBox="1"/>
          <p:nvPr/>
        </p:nvSpPr>
        <p:spPr>
          <a:xfrm>
            <a:off x="755650" y="7864475"/>
            <a:ext cx="18853495" cy="523220"/>
          </a:xfrm>
          <a:prstGeom prst="rect">
            <a:avLst/>
          </a:prstGeom>
          <a:noFill/>
        </p:spPr>
        <p:txBody>
          <a:bodyPr wrap="none" rtlCol="0">
            <a:spAutoFit/>
          </a:bodyPr>
          <a:lstStyle/>
          <a:p>
            <a:r>
              <a:rPr lang="it-IT" sz="2400" b="1" dirty="0"/>
              <a:t>C</a:t>
            </a:r>
            <a:r>
              <a:rPr lang="it-IT" sz="2800" b="1" dirty="0"/>
              <a:t>orte d’Appello di Firenze</a:t>
            </a:r>
            <a:r>
              <a:rPr lang="it-IT" sz="2800" dirty="0"/>
              <a:t>, sentenza n. 908 del 27 febbraio – 6 marzo 2020, </a:t>
            </a:r>
            <a:r>
              <a:rPr lang="it-IT" sz="2800" dirty="0" err="1"/>
              <a:t>proc</a:t>
            </a:r>
            <a:r>
              <a:rPr lang="it-IT" sz="2800" dirty="0"/>
              <a:t>. </a:t>
            </a:r>
            <a:r>
              <a:rPr lang="it-IT" sz="2800" dirty="0" err="1"/>
              <a:t>pen</a:t>
            </a:r>
            <a:r>
              <a:rPr lang="it-IT" sz="2800" dirty="0"/>
              <a:t>. n. 2014/020879 N.R., 497/2018 R.G. </a:t>
            </a:r>
            <a:r>
              <a:rPr lang="it-IT" sz="2800" dirty="0" err="1"/>
              <a:t>App</a:t>
            </a:r>
            <a:r>
              <a:rPr lang="it-IT" sz="2400" dirty="0"/>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591290" cy="896619"/>
          </a:xfrm>
          <a:prstGeom prst="rect">
            <a:avLst/>
          </a:prstGeom>
        </p:spPr>
        <p:txBody>
          <a:bodyPr vert="horz" wrap="square" lIns="0" tIns="13970" rIns="0" bIns="0" rtlCol="0">
            <a:spAutoFit/>
          </a:bodyPr>
          <a:lstStyle/>
          <a:p>
            <a:pPr marL="12700">
              <a:lnSpc>
                <a:spcPct val="100000"/>
              </a:lnSpc>
              <a:spcBef>
                <a:spcPts val="110"/>
              </a:spcBef>
            </a:pPr>
            <a:r>
              <a:rPr sz="5700" spc="-5" dirty="0"/>
              <a:t>Contraffazione </a:t>
            </a:r>
            <a:r>
              <a:rPr sz="5700" spc="5" dirty="0"/>
              <a:t>di disegno e</a:t>
            </a:r>
            <a:r>
              <a:rPr sz="5700" spc="-35" dirty="0"/>
              <a:t> </a:t>
            </a:r>
            <a:r>
              <a:rPr sz="5700" spc="5" dirty="0"/>
              <a:t>modello</a:t>
            </a:r>
            <a:endParaRPr sz="5700"/>
          </a:p>
        </p:txBody>
      </p:sp>
      <p:sp>
        <p:nvSpPr>
          <p:cNvPr id="3" name="object 3"/>
          <p:cNvSpPr/>
          <p:nvPr/>
        </p:nvSpPr>
        <p:spPr>
          <a:xfrm>
            <a:off x="2708832" y="3053912"/>
            <a:ext cx="3748576" cy="354963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892661" y="3079706"/>
            <a:ext cx="4544364" cy="3382095"/>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2663572" y="2531854"/>
            <a:ext cx="3765550"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Stampa Emilio Pucci</a:t>
            </a:r>
            <a:r>
              <a:rPr sz="2200" spc="-45" dirty="0">
                <a:latin typeface="Arial"/>
                <a:cs typeface="Arial"/>
              </a:rPr>
              <a:t> </a:t>
            </a:r>
            <a:r>
              <a:rPr sz="2200" spc="10" dirty="0">
                <a:latin typeface="Arial"/>
                <a:cs typeface="Arial"/>
              </a:rPr>
              <a:t>originale</a:t>
            </a:r>
            <a:endParaRPr sz="2200" dirty="0">
              <a:latin typeface="Arial"/>
              <a:cs typeface="Arial"/>
            </a:endParaRPr>
          </a:p>
        </p:txBody>
      </p:sp>
      <p:sp>
        <p:nvSpPr>
          <p:cNvPr id="8" name="object 8"/>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07</a:t>
            </a:r>
            <a:endParaRPr spc="15" dirty="0"/>
          </a:p>
        </p:txBody>
      </p:sp>
      <p:sp>
        <p:nvSpPr>
          <p:cNvPr id="6" name="object 6"/>
          <p:cNvSpPr txBox="1"/>
          <p:nvPr/>
        </p:nvSpPr>
        <p:spPr>
          <a:xfrm>
            <a:off x="12920878" y="2688787"/>
            <a:ext cx="2487930" cy="365125"/>
          </a:xfrm>
          <a:prstGeom prst="rect">
            <a:avLst/>
          </a:prstGeom>
        </p:spPr>
        <p:txBody>
          <a:bodyPr vert="horz" wrap="square" lIns="0" tIns="15875" rIns="0" bIns="0" rtlCol="0">
            <a:spAutoFit/>
          </a:bodyPr>
          <a:lstStyle/>
          <a:p>
            <a:pPr marL="12700">
              <a:lnSpc>
                <a:spcPct val="100000"/>
              </a:lnSpc>
              <a:spcBef>
                <a:spcPts val="125"/>
              </a:spcBef>
            </a:pPr>
            <a:r>
              <a:rPr sz="2200" spc="10" dirty="0">
                <a:latin typeface="Arial"/>
                <a:cs typeface="Arial"/>
              </a:rPr>
              <a:t>Stampa</a:t>
            </a:r>
            <a:r>
              <a:rPr sz="2200" spc="-50" dirty="0">
                <a:latin typeface="Arial"/>
                <a:cs typeface="Arial"/>
              </a:rPr>
              <a:t> </a:t>
            </a:r>
            <a:r>
              <a:rPr sz="2200" spc="5" dirty="0">
                <a:latin typeface="Arial"/>
                <a:cs typeface="Arial"/>
              </a:rPr>
              <a:t>contraffatta</a:t>
            </a:r>
            <a:endParaRPr sz="2200" dirty="0">
              <a:latin typeface="Arial"/>
              <a:cs typeface="Arial"/>
            </a:endParaRPr>
          </a:p>
        </p:txBody>
      </p:sp>
      <p:sp>
        <p:nvSpPr>
          <p:cNvPr id="7" name="object 7"/>
          <p:cNvSpPr txBox="1"/>
          <p:nvPr/>
        </p:nvSpPr>
        <p:spPr>
          <a:xfrm>
            <a:off x="527050" y="6760475"/>
            <a:ext cx="10439400" cy="455865"/>
          </a:xfrm>
          <a:prstGeom prst="rect">
            <a:avLst/>
          </a:prstGeom>
        </p:spPr>
        <p:txBody>
          <a:bodyPr vert="horz" wrap="square" lIns="0" tIns="15875" rIns="0" bIns="0" rtlCol="0">
            <a:spAutoFit/>
          </a:bodyPr>
          <a:lstStyle/>
          <a:p>
            <a:pPr marL="12700">
              <a:lnSpc>
                <a:spcPct val="100000"/>
              </a:lnSpc>
              <a:spcBef>
                <a:spcPts val="125"/>
              </a:spcBef>
            </a:pPr>
            <a:r>
              <a:rPr sz="2800" spc="10" dirty="0">
                <a:latin typeface="Arial"/>
                <a:cs typeface="Arial"/>
              </a:rPr>
              <a:t>disegno </a:t>
            </a:r>
            <a:r>
              <a:rPr sz="2800" spc="15" dirty="0">
                <a:latin typeface="Arial"/>
                <a:cs typeface="Arial"/>
              </a:rPr>
              <a:t>e </a:t>
            </a:r>
            <a:r>
              <a:rPr sz="2800" spc="10" dirty="0">
                <a:latin typeface="Arial"/>
                <a:cs typeface="Arial"/>
              </a:rPr>
              <a:t>modello comunitario n. </a:t>
            </a:r>
            <a:r>
              <a:rPr sz="2800" spc="15" dirty="0">
                <a:latin typeface="Arial"/>
                <a:cs typeface="Arial"/>
              </a:rPr>
              <a:t>001223598-0009</a:t>
            </a:r>
            <a:r>
              <a:rPr sz="2800" spc="-5" dirty="0">
                <a:latin typeface="Arial"/>
                <a:cs typeface="Arial"/>
              </a:rPr>
              <a:t> </a:t>
            </a:r>
            <a:r>
              <a:rPr sz="2800" spc="10" dirty="0">
                <a:latin typeface="Arial"/>
                <a:cs typeface="Arial"/>
              </a:rPr>
              <a:t>(«Orchidea»)</a:t>
            </a:r>
            <a:endParaRPr sz="2800" dirty="0">
              <a:latin typeface="Arial"/>
              <a:cs typeface="Arial"/>
            </a:endParaRPr>
          </a:p>
        </p:txBody>
      </p:sp>
      <p:sp>
        <p:nvSpPr>
          <p:cNvPr id="9" name="CasellaDiTesto 8">
            <a:extLst>
              <a:ext uri="{FF2B5EF4-FFF2-40B4-BE49-F238E27FC236}">
                <a16:creationId xmlns:a16="http://schemas.microsoft.com/office/drawing/2014/main" id="{645F59DE-2B1B-8D45-B845-A633763DD4BB}"/>
              </a:ext>
            </a:extLst>
          </p:cNvPr>
          <p:cNvSpPr txBox="1"/>
          <p:nvPr/>
        </p:nvSpPr>
        <p:spPr>
          <a:xfrm>
            <a:off x="984250" y="8169275"/>
            <a:ext cx="18853238" cy="800219"/>
          </a:xfrm>
          <a:prstGeom prst="rect">
            <a:avLst/>
          </a:prstGeom>
          <a:noFill/>
        </p:spPr>
        <p:txBody>
          <a:bodyPr wrap="none" rtlCol="0">
            <a:spAutoFit/>
          </a:bodyPr>
          <a:lstStyle/>
          <a:p>
            <a:r>
              <a:rPr lang="it-IT" sz="2800" b="1" dirty="0"/>
              <a:t>Corte d’Appello di Milano</a:t>
            </a:r>
            <a:r>
              <a:rPr lang="it-IT" sz="2800" dirty="0"/>
              <a:t>, sentenza n. 1456 del 23 febbraio – 7 aprile 2015, </a:t>
            </a:r>
            <a:r>
              <a:rPr lang="it-IT" sz="2800" dirty="0" err="1"/>
              <a:t>proc</a:t>
            </a:r>
            <a:r>
              <a:rPr lang="it-IT" sz="2800" dirty="0"/>
              <a:t>. </a:t>
            </a:r>
            <a:r>
              <a:rPr lang="it-IT" sz="2800" dirty="0" err="1"/>
              <a:t>pen</a:t>
            </a:r>
            <a:r>
              <a:rPr lang="it-IT" sz="2800" dirty="0"/>
              <a:t>. n. 4706/08 R.G.N.R., 4356/2013 </a:t>
            </a:r>
            <a:r>
              <a:rPr lang="it-IT" sz="2800" dirty="0" err="1"/>
              <a:t>R.G.App</a:t>
            </a:r>
            <a:r>
              <a:rPr lang="it-IT" dirty="0"/>
              <a:t>.</a:t>
            </a:r>
          </a:p>
          <a:p>
            <a:endParaRPr lang="it-IT"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841724"/>
            <a:ext cx="14509115" cy="1297940"/>
          </a:xfrm>
          <a:prstGeom prst="rect">
            <a:avLst/>
          </a:prstGeom>
        </p:spPr>
        <p:txBody>
          <a:bodyPr vert="horz" wrap="square" lIns="0" tIns="6985" rIns="0" bIns="0" rtlCol="0">
            <a:spAutoFit/>
          </a:bodyPr>
          <a:lstStyle/>
          <a:p>
            <a:pPr marL="12700" marR="5080">
              <a:lnSpc>
                <a:spcPct val="101000"/>
              </a:lnSpc>
              <a:spcBef>
                <a:spcPts val="55"/>
              </a:spcBef>
            </a:pPr>
            <a:r>
              <a:rPr sz="4150" spc="-60" dirty="0"/>
              <a:t>Varie </a:t>
            </a:r>
            <a:r>
              <a:rPr sz="4150" dirty="0"/>
              <a:t>teorie utilizzate dai difensori degli indagati per sostenere  l’insussistenza di questi reati (e risposte della</a:t>
            </a:r>
            <a:r>
              <a:rPr sz="4150" spc="10" dirty="0"/>
              <a:t> </a:t>
            </a:r>
            <a:r>
              <a:rPr sz="4150" dirty="0"/>
              <a:t>Giurisprudenza)</a:t>
            </a:r>
            <a:endParaRPr sz="4150"/>
          </a:p>
        </p:txBody>
      </p:sp>
      <p:sp>
        <p:nvSpPr>
          <p:cNvPr id="15" name="object 1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08</a:t>
            </a:r>
            <a:endParaRPr spc="15" dirty="0"/>
          </a:p>
        </p:txBody>
      </p:sp>
      <p:sp>
        <p:nvSpPr>
          <p:cNvPr id="3" name="object 3"/>
          <p:cNvSpPr txBox="1"/>
          <p:nvPr/>
        </p:nvSpPr>
        <p:spPr>
          <a:xfrm>
            <a:off x="1557932" y="2774754"/>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4" name="object 4"/>
          <p:cNvSpPr txBox="1"/>
          <p:nvPr/>
        </p:nvSpPr>
        <p:spPr>
          <a:xfrm>
            <a:off x="1840646" y="2723132"/>
            <a:ext cx="10352405" cy="374015"/>
          </a:xfrm>
          <a:prstGeom prst="rect">
            <a:avLst/>
          </a:prstGeom>
        </p:spPr>
        <p:txBody>
          <a:bodyPr vert="horz" wrap="square" lIns="0" tIns="17145" rIns="0" bIns="0" rtlCol="0">
            <a:spAutoFit/>
          </a:bodyPr>
          <a:lstStyle/>
          <a:p>
            <a:pPr marL="12700">
              <a:lnSpc>
                <a:spcPct val="100000"/>
              </a:lnSpc>
              <a:spcBef>
                <a:spcPts val="135"/>
              </a:spcBef>
            </a:pPr>
            <a:r>
              <a:rPr sz="2250" spc="15" dirty="0">
                <a:latin typeface="Arial"/>
                <a:cs typeface="Arial"/>
              </a:rPr>
              <a:t>La merce non è </a:t>
            </a:r>
            <a:r>
              <a:rPr sz="2250" spc="10" dirty="0">
                <a:latin typeface="Arial"/>
                <a:cs typeface="Arial"/>
              </a:rPr>
              <a:t>stata introdotta </a:t>
            </a:r>
            <a:r>
              <a:rPr sz="2250" spc="15" dirty="0">
                <a:latin typeface="Arial"/>
                <a:cs typeface="Arial"/>
              </a:rPr>
              <a:t>nel </a:t>
            </a:r>
            <a:r>
              <a:rPr sz="2250" spc="10" dirty="0">
                <a:latin typeface="Arial"/>
                <a:cs typeface="Arial"/>
              </a:rPr>
              <a:t>territorio italiano, </a:t>
            </a:r>
            <a:r>
              <a:rPr sz="2250" spc="15" dirty="0">
                <a:latin typeface="Arial"/>
                <a:cs typeface="Arial"/>
              </a:rPr>
              <a:t>quindi non c’è reato </a:t>
            </a:r>
            <a:r>
              <a:rPr sz="2250" spc="10" dirty="0">
                <a:latin typeface="Arial"/>
                <a:cs typeface="Arial"/>
              </a:rPr>
              <a:t>in</a:t>
            </a:r>
            <a:r>
              <a:rPr sz="2250" spc="-20" dirty="0">
                <a:latin typeface="Arial"/>
                <a:cs typeface="Arial"/>
              </a:rPr>
              <a:t> </a:t>
            </a:r>
            <a:r>
              <a:rPr sz="2250" spc="10" dirty="0">
                <a:latin typeface="Arial"/>
                <a:cs typeface="Arial"/>
              </a:rPr>
              <a:t>Italia</a:t>
            </a:r>
            <a:endParaRPr sz="2250">
              <a:latin typeface="Arial"/>
              <a:cs typeface="Arial"/>
            </a:endParaRPr>
          </a:p>
        </p:txBody>
      </p:sp>
      <p:sp>
        <p:nvSpPr>
          <p:cNvPr id="5" name="object 5"/>
          <p:cNvSpPr txBox="1"/>
          <p:nvPr/>
        </p:nvSpPr>
        <p:spPr>
          <a:xfrm>
            <a:off x="1557932" y="3444891"/>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6" name="object 6"/>
          <p:cNvSpPr txBox="1"/>
          <p:nvPr/>
        </p:nvSpPr>
        <p:spPr>
          <a:xfrm>
            <a:off x="1840646" y="3393269"/>
            <a:ext cx="12193270" cy="374015"/>
          </a:xfrm>
          <a:prstGeom prst="rect">
            <a:avLst/>
          </a:prstGeom>
        </p:spPr>
        <p:txBody>
          <a:bodyPr vert="horz" wrap="square" lIns="0" tIns="17145" rIns="0" bIns="0" rtlCol="0">
            <a:spAutoFit/>
          </a:bodyPr>
          <a:lstStyle/>
          <a:p>
            <a:pPr marL="12700">
              <a:lnSpc>
                <a:spcPct val="100000"/>
              </a:lnSpc>
              <a:spcBef>
                <a:spcPts val="135"/>
              </a:spcBef>
            </a:pPr>
            <a:r>
              <a:rPr sz="2250" spc="15" dirty="0">
                <a:latin typeface="Arial"/>
                <a:cs typeface="Arial"/>
              </a:rPr>
              <a:t>La merce non era nella </a:t>
            </a:r>
            <a:r>
              <a:rPr sz="2250" spc="10" dirty="0">
                <a:latin typeface="Arial"/>
                <a:cs typeface="Arial"/>
              </a:rPr>
              <a:t>disponibilità dell’indagato, </a:t>
            </a:r>
            <a:r>
              <a:rPr sz="2250" spc="15" dirty="0">
                <a:latin typeface="Arial"/>
                <a:cs typeface="Arial"/>
              </a:rPr>
              <a:t>perché bloccata </a:t>
            </a:r>
            <a:r>
              <a:rPr sz="2250" spc="10" dirty="0">
                <a:latin typeface="Arial"/>
                <a:cs typeface="Arial"/>
              </a:rPr>
              <a:t>in </a:t>
            </a:r>
            <a:r>
              <a:rPr sz="2250" spc="15" dirty="0">
                <a:latin typeface="Arial"/>
                <a:cs typeface="Arial"/>
              </a:rPr>
              <a:t>dogana </a:t>
            </a:r>
            <a:r>
              <a:rPr sz="2250" spc="10" dirty="0">
                <a:latin typeface="Arial"/>
                <a:cs typeface="Arial"/>
              </a:rPr>
              <a:t>allo</a:t>
            </a:r>
            <a:r>
              <a:rPr sz="2250" spc="70" dirty="0">
                <a:latin typeface="Arial"/>
                <a:cs typeface="Arial"/>
              </a:rPr>
              <a:t> </a:t>
            </a:r>
            <a:r>
              <a:rPr sz="2250" spc="15" dirty="0">
                <a:latin typeface="Arial"/>
                <a:cs typeface="Arial"/>
              </a:rPr>
              <a:t>spedizioniere</a:t>
            </a:r>
            <a:endParaRPr sz="2250">
              <a:latin typeface="Arial"/>
              <a:cs typeface="Arial"/>
            </a:endParaRPr>
          </a:p>
        </p:txBody>
      </p:sp>
      <p:sp>
        <p:nvSpPr>
          <p:cNvPr id="7" name="object 7"/>
          <p:cNvSpPr txBox="1"/>
          <p:nvPr/>
        </p:nvSpPr>
        <p:spPr>
          <a:xfrm>
            <a:off x="1557932" y="4115027"/>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8" name="object 8"/>
          <p:cNvSpPr txBox="1"/>
          <p:nvPr/>
        </p:nvSpPr>
        <p:spPr>
          <a:xfrm>
            <a:off x="1840646" y="4063406"/>
            <a:ext cx="12074525" cy="709295"/>
          </a:xfrm>
          <a:prstGeom prst="rect">
            <a:avLst/>
          </a:prstGeom>
        </p:spPr>
        <p:txBody>
          <a:bodyPr vert="horz" wrap="square" lIns="0" tIns="34290" rIns="0" bIns="0" rtlCol="0">
            <a:spAutoFit/>
          </a:bodyPr>
          <a:lstStyle/>
          <a:p>
            <a:pPr marL="12700" marR="5080">
              <a:lnSpc>
                <a:spcPts val="2640"/>
              </a:lnSpc>
              <a:spcBef>
                <a:spcPts val="270"/>
              </a:spcBef>
            </a:pPr>
            <a:r>
              <a:rPr sz="2250" spc="20" dirty="0">
                <a:latin typeface="Arial"/>
                <a:cs typeface="Arial"/>
              </a:rPr>
              <a:t>Non </a:t>
            </a:r>
            <a:r>
              <a:rPr sz="2250" spc="15" dirty="0">
                <a:latin typeface="Arial"/>
                <a:cs typeface="Arial"/>
              </a:rPr>
              <a:t>c’è </a:t>
            </a:r>
            <a:r>
              <a:rPr sz="2250" spc="10" dirty="0">
                <a:latin typeface="Arial"/>
                <a:cs typeface="Arial"/>
              </a:rPr>
              <a:t>ricettazione </a:t>
            </a:r>
            <a:r>
              <a:rPr sz="2250" spc="15" dirty="0">
                <a:latin typeface="Arial"/>
                <a:cs typeface="Arial"/>
              </a:rPr>
              <a:t>perché </a:t>
            </a:r>
            <a:r>
              <a:rPr sz="2250" spc="10" dirty="0">
                <a:latin typeface="Arial"/>
                <a:cs typeface="Arial"/>
              </a:rPr>
              <a:t>la contraffazione di </a:t>
            </a:r>
            <a:r>
              <a:rPr sz="2250" spc="15" dirty="0">
                <a:latin typeface="Arial"/>
                <a:cs typeface="Arial"/>
              </a:rPr>
              <a:t>quel marchio non è punita nel paese </a:t>
            </a:r>
            <a:r>
              <a:rPr sz="2250" spc="10" dirty="0">
                <a:latin typeface="Arial"/>
                <a:cs typeface="Arial"/>
              </a:rPr>
              <a:t>di </a:t>
            </a:r>
            <a:r>
              <a:rPr sz="2250" spc="15" dirty="0">
                <a:latin typeface="Arial"/>
                <a:cs typeface="Arial"/>
              </a:rPr>
              <a:t>origine  (Cina) e quindi </a:t>
            </a:r>
            <a:r>
              <a:rPr sz="2250" spc="20" dirty="0">
                <a:latin typeface="Arial"/>
                <a:cs typeface="Arial"/>
              </a:rPr>
              <a:t>manca </a:t>
            </a:r>
            <a:r>
              <a:rPr sz="2250" spc="5" dirty="0">
                <a:latin typeface="Arial"/>
                <a:cs typeface="Arial"/>
              </a:rPr>
              <a:t>il </a:t>
            </a:r>
            <a:r>
              <a:rPr sz="2250" spc="15" dirty="0">
                <a:latin typeface="Arial"/>
                <a:cs typeface="Arial"/>
              </a:rPr>
              <a:t>reato</a:t>
            </a:r>
            <a:r>
              <a:rPr sz="2250" spc="-40" dirty="0">
                <a:latin typeface="Arial"/>
                <a:cs typeface="Arial"/>
              </a:rPr>
              <a:t> </a:t>
            </a:r>
            <a:r>
              <a:rPr sz="2250" spc="15" dirty="0">
                <a:latin typeface="Arial"/>
                <a:cs typeface="Arial"/>
              </a:rPr>
              <a:t>presupposto</a:t>
            </a:r>
            <a:endParaRPr sz="2250">
              <a:latin typeface="Arial"/>
              <a:cs typeface="Arial"/>
            </a:endParaRPr>
          </a:p>
        </p:txBody>
      </p:sp>
      <p:sp>
        <p:nvSpPr>
          <p:cNvPr id="9" name="object 9"/>
          <p:cNvSpPr txBox="1"/>
          <p:nvPr/>
        </p:nvSpPr>
        <p:spPr>
          <a:xfrm>
            <a:off x="1557932" y="5120232"/>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10" name="object 10"/>
          <p:cNvSpPr txBox="1"/>
          <p:nvPr/>
        </p:nvSpPr>
        <p:spPr>
          <a:xfrm>
            <a:off x="1840646" y="5068611"/>
            <a:ext cx="8738235" cy="374015"/>
          </a:xfrm>
          <a:prstGeom prst="rect">
            <a:avLst/>
          </a:prstGeom>
        </p:spPr>
        <p:txBody>
          <a:bodyPr vert="horz" wrap="square" lIns="0" tIns="17145" rIns="0" bIns="0" rtlCol="0">
            <a:spAutoFit/>
          </a:bodyPr>
          <a:lstStyle/>
          <a:p>
            <a:pPr marL="12700">
              <a:lnSpc>
                <a:spcPct val="100000"/>
              </a:lnSpc>
              <a:spcBef>
                <a:spcPts val="135"/>
              </a:spcBef>
            </a:pPr>
            <a:r>
              <a:rPr sz="2250" spc="15" dirty="0">
                <a:latin typeface="Arial"/>
                <a:cs typeface="Arial"/>
              </a:rPr>
              <a:t>Esistenza </a:t>
            </a:r>
            <a:r>
              <a:rPr sz="2250" spc="10" dirty="0">
                <a:latin typeface="Arial"/>
                <a:cs typeface="Arial"/>
              </a:rPr>
              <a:t>di </a:t>
            </a:r>
            <a:r>
              <a:rPr sz="2250" spc="15" dirty="0">
                <a:latin typeface="Arial"/>
                <a:cs typeface="Arial"/>
              </a:rPr>
              <a:t>documenti </a:t>
            </a:r>
            <a:r>
              <a:rPr sz="2250" spc="10" dirty="0">
                <a:latin typeface="Arial"/>
                <a:cs typeface="Arial"/>
              </a:rPr>
              <a:t>fiscali giustificativi </a:t>
            </a:r>
            <a:r>
              <a:rPr sz="2250" spc="15" dirty="0">
                <a:latin typeface="Arial"/>
                <a:cs typeface="Arial"/>
              </a:rPr>
              <a:t>del possesso della</a:t>
            </a:r>
            <a:r>
              <a:rPr sz="2250" spc="10" dirty="0">
                <a:latin typeface="Arial"/>
                <a:cs typeface="Arial"/>
              </a:rPr>
              <a:t> </a:t>
            </a:r>
            <a:r>
              <a:rPr sz="2250" spc="15" dirty="0">
                <a:latin typeface="Arial"/>
                <a:cs typeface="Arial"/>
              </a:rPr>
              <a:t>merce</a:t>
            </a:r>
            <a:endParaRPr sz="2250">
              <a:latin typeface="Arial"/>
              <a:cs typeface="Arial"/>
            </a:endParaRPr>
          </a:p>
        </p:txBody>
      </p:sp>
      <p:sp>
        <p:nvSpPr>
          <p:cNvPr id="11" name="object 11"/>
          <p:cNvSpPr txBox="1"/>
          <p:nvPr/>
        </p:nvSpPr>
        <p:spPr>
          <a:xfrm>
            <a:off x="1557932" y="5790369"/>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12" name="object 12"/>
          <p:cNvSpPr txBox="1"/>
          <p:nvPr/>
        </p:nvSpPr>
        <p:spPr>
          <a:xfrm>
            <a:off x="1840646" y="5738748"/>
            <a:ext cx="11819890" cy="709295"/>
          </a:xfrm>
          <a:prstGeom prst="rect">
            <a:avLst/>
          </a:prstGeom>
        </p:spPr>
        <p:txBody>
          <a:bodyPr vert="horz" wrap="square" lIns="0" tIns="34290" rIns="0" bIns="0" rtlCol="0">
            <a:spAutoFit/>
          </a:bodyPr>
          <a:lstStyle/>
          <a:p>
            <a:pPr marL="12700" marR="5080">
              <a:lnSpc>
                <a:spcPts val="2640"/>
              </a:lnSpc>
              <a:spcBef>
                <a:spcPts val="270"/>
              </a:spcBef>
            </a:pPr>
            <a:r>
              <a:rPr sz="2250" spc="15" dirty="0">
                <a:latin typeface="Arial"/>
                <a:cs typeface="Arial"/>
              </a:rPr>
              <a:t>Presenza </a:t>
            </a:r>
            <a:r>
              <a:rPr sz="2250" spc="10" dirty="0">
                <a:latin typeface="Arial"/>
                <a:cs typeface="Arial"/>
              </a:rPr>
              <a:t>di cartellini </a:t>
            </a:r>
            <a:r>
              <a:rPr sz="2250" spc="15" dirty="0">
                <a:latin typeface="Arial"/>
                <a:cs typeface="Arial"/>
              </a:rPr>
              <a:t>supplementari (con </a:t>
            </a:r>
            <a:r>
              <a:rPr sz="2250" spc="10" dirty="0">
                <a:latin typeface="Arial"/>
                <a:cs typeface="Arial"/>
              </a:rPr>
              <a:t>altri </a:t>
            </a:r>
            <a:r>
              <a:rPr sz="2250" spc="15" dirty="0">
                <a:latin typeface="Arial"/>
                <a:cs typeface="Arial"/>
              </a:rPr>
              <a:t>marchi, con indicazione </a:t>
            </a:r>
            <a:r>
              <a:rPr sz="2250" spc="20" dirty="0">
                <a:latin typeface="Arial"/>
                <a:cs typeface="Arial"/>
              </a:rPr>
              <a:t>made </a:t>
            </a:r>
            <a:r>
              <a:rPr sz="2250" spc="10" dirty="0">
                <a:latin typeface="Arial"/>
                <a:cs typeface="Arial"/>
              </a:rPr>
              <a:t>in </a:t>
            </a:r>
            <a:r>
              <a:rPr sz="2250" spc="15" dirty="0">
                <a:latin typeface="Arial"/>
                <a:cs typeface="Arial"/>
              </a:rPr>
              <a:t>China </a:t>
            </a:r>
            <a:r>
              <a:rPr sz="2250" spc="10" dirty="0">
                <a:latin typeface="Arial"/>
                <a:cs typeface="Arial"/>
              </a:rPr>
              <a:t>ecc.) </a:t>
            </a:r>
            <a:r>
              <a:rPr sz="2250" spc="15" dirty="0">
                <a:latin typeface="Arial"/>
                <a:cs typeface="Arial"/>
              </a:rPr>
              <a:t>o  assenza </a:t>
            </a:r>
            <a:r>
              <a:rPr sz="2250" spc="10" dirty="0">
                <a:latin typeface="Arial"/>
                <a:cs typeface="Arial"/>
              </a:rPr>
              <a:t>di certificati di originalità </a:t>
            </a:r>
            <a:r>
              <a:rPr sz="2250" spc="15" dirty="0">
                <a:latin typeface="Arial"/>
                <a:cs typeface="Arial"/>
              </a:rPr>
              <a:t>o </a:t>
            </a:r>
            <a:r>
              <a:rPr sz="2250" spc="10" dirty="0">
                <a:latin typeface="Arial"/>
                <a:cs typeface="Arial"/>
              </a:rPr>
              <a:t>di etichette </a:t>
            </a:r>
            <a:r>
              <a:rPr sz="2250" spc="15" dirty="0">
                <a:latin typeface="Arial"/>
                <a:cs typeface="Arial"/>
              </a:rPr>
              <a:t>con marchio denominativo</a:t>
            </a:r>
            <a:r>
              <a:rPr sz="2250" spc="-20" dirty="0">
                <a:latin typeface="Arial"/>
                <a:cs typeface="Arial"/>
              </a:rPr>
              <a:t> </a:t>
            </a:r>
            <a:r>
              <a:rPr sz="2250" spc="15" dirty="0">
                <a:latin typeface="Arial"/>
                <a:cs typeface="Arial"/>
              </a:rPr>
              <a:t>ecc.</a:t>
            </a:r>
            <a:endParaRPr sz="2250">
              <a:latin typeface="Arial"/>
              <a:cs typeface="Arial"/>
            </a:endParaRPr>
          </a:p>
        </p:txBody>
      </p:sp>
      <p:sp>
        <p:nvSpPr>
          <p:cNvPr id="13" name="object 13"/>
          <p:cNvSpPr txBox="1"/>
          <p:nvPr/>
        </p:nvSpPr>
        <p:spPr>
          <a:xfrm>
            <a:off x="1557932" y="6795574"/>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14" name="object 14"/>
          <p:cNvSpPr txBox="1"/>
          <p:nvPr/>
        </p:nvSpPr>
        <p:spPr>
          <a:xfrm>
            <a:off x="1840646" y="6743952"/>
            <a:ext cx="5990590" cy="374015"/>
          </a:xfrm>
          <a:prstGeom prst="rect">
            <a:avLst/>
          </a:prstGeom>
        </p:spPr>
        <p:txBody>
          <a:bodyPr vert="horz" wrap="square" lIns="0" tIns="17145" rIns="0" bIns="0" rtlCol="0">
            <a:spAutoFit/>
          </a:bodyPr>
          <a:lstStyle/>
          <a:p>
            <a:pPr marL="12700">
              <a:lnSpc>
                <a:spcPct val="100000"/>
              </a:lnSpc>
              <a:spcBef>
                <a:spcPts val="135"/>
              </a:spcBef>
            </a:pPr>
            <a:r>
              <a:rPr sz="2250" spc="5" dirty="0">
                <a:latin typeface="Arial"/>
                <a:cs typeface="Arial"/>
              </a:rPr>
              <a:t>Il </a:t>
            </a:r>
            <a:r>
              <a:rPr sz="2250" spc="15" dirty="0">
                <a:latin typeface="Arial"/>
                <a:cs typeface="Arial"/>
              </a:rPr>
              <a:t>deposito fraudolento dei marchi</a:t>
            </a:r>
            <a:r>
              <a:rPr sz="2250" spc="-30" dirty="0">
                <a:latin typeface="Arial"/>
                <a:cs typeface="Arial"/>
              </a:rPr>
              <a:t> </a:t>
            </a:r>
            <a:r>
              <a:rPr sz="2250" spc="5" dirty="0">
                <a:latin typeface="Arial"/>
                <a:cs typeface="Arial"/>
              </a:rPr>
              <a:t>contraffattori</a:t>
            </a:r>
            <a:endParaRPr sz="225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18168"/>
            <a:ext cx="9568180" cy="782320"/>
          </a:xfrm>
          <a:prstGeom prst="rect">
            <a:avLst/>
          </a:prstGeom>
        </p:spPr>
        <p:txBody>
          <a:bodyPr vert="horz" wrap="square" lIns="0" tIns="13970" rIns="0" bIns="0" rtlCol="0">
            <a:spAutoFit/>
          </a:bodyPr>
          <a:lstStyle/>
          <a:p>
            <a:pPr marL="12700">
              <a:lnSpc>
                <a:spcPct val="100000"/>
              </a:lnSpc>
              <a:spcBef>
                <a:spcPts val="110"/>
              </a:spcBef>
              <a:tabLst>
                <a:tab pos="750570" algn="l"/>
                <a:tab pos="3557904" algn="l"/>
                <a:tab pos="6047740" algn="l"/>
                <a:tab pos="8502650" algn="l"/>
              </a:tabLst>
            </a:pPr>
            <a:r>
              <a:rPr sz="4950" spc="-5" dirty="0"/>
              <a:t>I</a:t>
            </a:r>
            <a:r>
              <a:rPr sz="4950" dirty="0"/>
              <a:t>l	</a:t>
            </a:r>
            <a:r>
              <a:rPr sz="4950" spc="5" dirty="0"/>
              <a:t>secondo</a:t>
            </a:r>
            <a:r>
              <a:rPr sz="4950" dirty="0"/>
              <a:t>	</a:t>
            </a:r>
            <a:r>
              <a:rPr sz="4950" spc="5" dirty="0"/>
              <a:t>comma</a:t>
            </a:r>
            <a:r>
              <a:rPr sz="4950" dirty="0"/>
              <a:t>	</a:t>
            </a:r>
            <a:r>
              <a:rPr sz="4950" spc="5" dirty="0"/>
              <a:t>dell’ar</a:t>
            </a:r>
            <a:r>
              <a:rPr sz="4950" spc="-5" dirty="0"/>
              <a:t>t</a:t>
            </a:r>
            <a:r>
              <a:rPr sz="4950" dirty="0"/>
              <a:t>.	</a:t>
            </a:r>
            <a:r>
              <a:rPr sz="4950" spc="5" dirty="0"/>
              <a:t>473</a:t>
            </a:r>
            <a:endParaRPr sz="4950"/>
          </a:p>
        </p:txBody>
      </p:sp>
      <p:sp>
        <p:nvSpPr>
          <p:cNvPr id="4" name="object 4"/>
          <p:cNvSpPr txBox="1"/>
          <p:nvPr/>
        </p:nvSpPr>
        <p:spPr>
          <a:xfrm>
            <a:off x="18172999" y="10474096"/>
            <a:ext cx="340995" cy="27686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10</a:t>
            </a:r>
            <a:endParaRPr sz="1950">
              <a:latin typeface="Arial"/>
              <a:cs typeface="Arial"/>
            </a:endParaRPr>
          </a:p>
        </p:txBody>
      </p:sp>
      <p:sp>
        <p:nvSpPr>
          <p:cNvPr id="3" name="object 3"/>
          <p:cNvSpPr txBox="1"/>
          <p:nvPr/>
        </p:nvSpPr>
        <p:spPr>
          <a:xfrm>
            <a:off x="1557932" y="1472071"/>
            <a:ext cx="13048615" cy="5166995"/>
          </a:xfrm>
          <a:prstGeom prst="rect">
            <a:avLst/>
          </a:prstGeom>
        </p:spPr>
        <p:txBody>
          <a:bodyPr vert="horz" wrap="square" lIns="0" tIns="13970" rIns="0" bIns="0" rtlCol="0">
            <a:spAutoFit/>
          </a:bodyPr>
          <a:lstStyle/>
          <a:p>
            <a:pPr marL="12700">
              <a:lnSpc>
                <a:spcPct val="100000"/>
              </a:lnSpc>
              <a:spcBef>
                <a:spcPts val="110"/>
              </a:spcBef>
            </a:pPr>
            <a:r>
              <a:rPr sz="4950" dirty="0">
                <a:solidFill>
                  <a:srgbClr val="5EBDC3"/>
                </a:solidFill>
                <a:latin typeface="Arial"/>
                <a:cs typeface="Arial"/>
              </a:rPr>
              <a:t>c.p. </a:t>
            </a:r>
            <a:r>
              <a:rPr sz="4950" spc="5" dirty="0">
                <a:solidFill>
                  <a:srgbClr val="5EBDC3"/>
                </a:solidFill>
                <a:latin typeface="Arial"/>
                <a:cs typeface="Arial"/>
              </a:rPr>
              <a:t>per quanto concerne </a:t>
            </a:r>
            <a:r>
              <a:rPr sz="4950" dirty="0">
                <a:solidFill>
                  <a:srgbClr val="5EBDC3"/>
                </a:solidFill>
                <a:latin typeface="Arial"/>
                <a:cs typeface="Arial"/>
              </a:rPr>
              <a:t>i</a:t>
            </a:r>
            <a:r>
              <a:rPr sz="4950" spc="-20" dirty="0">
                <a:solidFill>
                  <a:srgbClr val="5EBDC3"/>
                </a:solidFill>
                <a:latin typeface="Arial"/>
                <a:cs typeface="Arial"/>
              </a:rPr>
              <a:t> </a:t>
            </a:r>
            <a:r>
              <a:rPr sz="4950" dirty="0">
                <a:solidFill>
                  <a:srgbClr val="5EBDC3"/>
                </a:solidFill>
                <a:latin typeface="Arial"/>
                <a:cs typeface="Arial"/>
              </a:rPr>
              <a:t>brevetti</a:t>
            </a:r>
            <a:endParaRPr sz="4950">
              <a:latin typeface="Arial"/>
              <a:cs typeface="Arial"/>
            </a:endParaRPr>
          </a:p>
          <a:p>
            <a:pPr marL="12700">
              <a:lnSpc>
                <a:spcPct val="100000"/>
              </a:lnSpc>
              <a:spcBef>
                <a:spcPts val="3985"/>
              </a:spcBef>
            </a:pPr>
            <a:r>
              <a:rPr sz="3600" spc="15" dirty="0">
                <a:latin typeface="Arial"/>
                <a:cs typeface="Arial"/>
              </a:rPr>
              <a:t>Secondo </a:t>
            </a:r>
            <a:r>
              <a:rPr sz="3600" spc="10" dirty="0">
                <a:latin typeface="Arial"/>
                <a:cs typeface="Arial"/>
              </a:rPr>
              <a:t>giurisprudenza univoca </a:t>
            </a:r>
            <a:r>
              <a:rPr sz="3600" spc="15" dirty="0">
                <a:latin typeface="Arial"/>
                <a:cs typeface="Arial"/>
              </a:rPr>
              <a:t>e </a:t>
            </a:r>
            <a:r>
              <a:rPr sz="3600" spc="10" dirty="0">
                <a:latin typeface="Arial"/>
                <a:cs typeface="Arial"/>
              </a:rPr>
              <a:t>dottrina</a:t>
            </a:r>
            <a:r>
              <a:rPr sz="3600" spc="-30" dirty="0">
                <a:latin typeface="Arial"/>
                <a:cs typeface="Arial"/>
              </a:rPr>
              <a:t> </a:t>
            </a:r>
            <a:r>
              <a:rPr sz="3600" spc="10" dirty="0">
                <a:latin typeface="Arial"/>
                <a:cs typeface="Arial"/>
              </a:rPr>
              <a:t>maggioritaria:</a:t>
            </a:r>
            <a:endParaRPr sz="3600">
              <a:latin typeface="Arial"/>
              <a:cs typeface="Arial"/>
            </a:endParaRPr>
          </a:p>
          <a:p>
            <a:pPr>
              <a:lnSpc>
                <a:spcPct val="100000"/>
              </a:lnSpc>
            </a:pPr>
            <a:endParaRPr sz="3800">
              <a:latin typeface="Times New Roman"/>
              <a:cs typeface="Times New Roman"/>
            </a:endParaRPr>
          </a:p>
          <a:p>
            <a:pPr marL="295275" marR="16510" indent="-282575">
              <a:lnSpc>
                <a:spcPct val="101200"/>
              </a:lnSpc>
              <a:buSzPct val="75000"/>
              <a:buChar char="•"/>
              <a:tabLst>
                <a:tab pos="295275" algn="l"/>
                <a:tab pos="295910" algn="l"/>
                <a:tab pos="2501265" algn="l"/>
                <a:tab pos="3143885" algn="l"/>
                <a:tab pos="5196205" algn="l"/>
                <a:tab pos="5839460" algn="l"/>
                <a:tab pos="7071359" algn="l"/>
                <a:tab pos="8098790" algn="l"/>
                <a:tab pos="9919970" algn="l"/>
                <a:tab pos="10408920" algn="l"/>
                <a:tab pos="12665075" algn="l"/>
              </a:tabLst>
            </a:pPr>
            <a:r>
              <a:rPr sz="3600" spc="10" dirty="0">
                <a:latin typeface="Arial"/>
                <a:cs typeface="Arial"/>
              </a:rPr>
              <a:t>Sanziona	la	</a:t>
            </a:r>
            <a:r>
              <a:rPr sz="3600" spc="15" dirty="0">
                <a:latin typeface="Arial"/>
                <a:cs typeface="Arial"/>
              </a:rPr>
              <a:t>condo</a:t>
            </a:r>
            <a:r>
              <a:rPr sz="3600" dirty="0">
                <a:latin typeface="Arial"/>
                <a:cs typeface="Arial"/>
              </a:rPr>
              <a:t>tt</a:t>
            </a:r>
            <a:r>
              <a:rPr sz="3600" spc="15" dirty="0">
                <a:latin typeface="Arial"/>
                <a:cs typeface="Arial"/>
              </a:rPr>
              <a:t>a</a:t>
            </a:r>
            <a:r>
              <a:rPr sz="3600" dirty="0">
                <a:latin typeface="Arial"/>
                <a:cs typeface="Arial"/>
              </a:rPr>
              <a:t>	</a:t>
            </a:r>
            <a:r>
              <a:rPr sz="3600" spc="10" dirty="0">
                <a:latin typeface="Arial"/>
                <a:cs typeface="Arial"/>
              </a:rPr>
              <a:t>di</a:t>
            </a:r>
            <a:r>
              <a:rPr sz="3600" dirty="0">
                <a:latin typeface="Arial"/>
                <a:cs typeface="Arial"/>
              </a:rPr>
              <a:t>	</a:t>
            </a:r>
            <a:r>
              <a:rPr sz="3600" spc="10" dirty="0">
                <a:latin typeface="Arial"/>
                <a:cs typeface="Arial"/>
              </a:rPr>
              <a:t>colui</a:t>
            </a:r>
            <a:r>
              <a:rPr sz="3600" dirty="0">
                <a:latin typeface="Arial"/>
                <a:cs typeface="Arial"/>
              </a:rPr>
              <a:t>	</a:t>
            </a:r>
            <a:r>
              <a:rPr sz="3600" spc="10" dirty="0">
                <a:latin typeface="Arial"/>
                <a:cs typeface="Arial"/>
              </a:rPr>
              <a:t>che</a:t>
            </a:r>
            <a:r>
              <a:rPr sz="3600" dirty="0">
                <a:latin typeface="Arial"/>
                <a:cs typeface="Arial"/>
              </a:rPr>
              <a:t>	f</a:t>
            </a:r>
            <a:r>
              <a:rPr sz="3600" spc="10" dirty="0">
                <a:latin typeface="Arial"/>
                <a:cs typeface="Arial"/>
              </a:rPr>
              <a:t>alsifica</a:t>
            </a:r>
            <a:r>
              <a:rPr sz="3600" dirty="0">
                <a:latin typeface="Arial"/>
                <a:cs typeface="Arial"/>
              </a:rPr>
              <a:t>	</a:t>
            </a:r>
            <a:r>
              <a:rPr sz="3600" spc="5" dirty="0">
                <a:latin typeface="Arial"/>
                <a:cs typeface="Arial"/>
              </a:rPr>
              <a:t>il</a:t>
            </a:r>
            <a:r>
              <a:rPr sz="3600" dirty="0">
                <a:latin typeface="Arial"/>
                <a:cs typeface="Arial"/>
              </a:rPr>
              <a:t>	</a:t>
            </a:r>
            <a:r>
              <a:rPr sz="3600" spc="10" dirty="0">
                <a:latin typeface="Arial"/>
                <a:cs typeface="Arial"/>
              </a:rPr>
              <a:t>cer</a:t>
            </a:r>
            <a:r>
              <a:rPr sz="3600" dirty="0">
                <a:latin typeface="Arial"/>
                <a:cs typeface="Arial"/>
              </a:rPr>
              <a:t>t</a:t>
            </a:r>
            <a:r>
              <a:rPr sz="3600" spc="5" dirty="0">
                <a:latin typeface="Arial"/>
                <a:cs typeface="Arial"/>
              </a:rPr>
              <a:t>ifica</a:t>
            </a:r>
            <a:r>
              <a:rPr sz="3600" dirty="0">
                <a:latin typeface="Arial"/>
                <a:cs typeface="Arial"/>
              </a:rPr>
              <a:t>t</a:t>
            </a:r>
            <a:r>
              <a:rPr sz="3600" spc="15" dirty="0">
                <a:latin typeface="Arial"/>
                <a:cs typeface="Arial"/>
              </a:rPr>
              <a:t>o</a:t>
            </a:r>
            <a:r>
              <a:rPr sz="3600" dirty="0">
                <a:latin typeface="Arial"/>
                <a:cs typeface="Arial"/>
              </a:rPr>
              <a:t>	</a:t>
            </a:r>
            <a:r>
              <a:rPr sz="3600" spc="5" dirty="0">
                <a:latin typeface="Arial"/>
                <a:cs typeface="Arial"/>
              </a:rPr>
              <a:t>di  </a:t>
            </a:r>
            <a:r>
              <a:rPr sz="3600" spc="10" dirty="0">
                <a:latin typeface="Arial"/>
                <a:cs typeface="Arial"/>
              </a:rPr>
              <a:t>brevetto</a:t>
            </a:r>
            <a:endParaRPr sz="3600">
              <a:latin typeface="Arial"/>
              <a:cs typeface="Arial"/>
            </a:endParaRPr>
          </a:p>
          <a:p>
            <a:pPr>
              <a:lnSpc>
                <a:spcPct val="100000"/>
              </a:lnSpc>
              <a:spcBef>
                <a:spcPts val="55"/>
              </a:spcBef>
              <a:buFont typeface="Arial"/>
              <a:buChar char="•"/>
            </a:pPr>
            <a:endParaRPr sz="3750">
              <a:latin typeface="Times New Roman"/>
              <a:cs typeface="Times New Roman"/>
            </a:endParaRPr>
          </a:p>
          <a:p>
            <a:pPr marL="295275" marR="5080" indent="-282575">
              <a:lnSpc>
                <a:spcPct val="101200"/>
              </a:lnSpc>
              <a:buSzPct val="75000"/>
              <a:buChar char="•"/>
              <a:tabLst>
                <a:tab pos="295275" algn="l"/>
                <a:tab pos="295910" algn="l"/>
                <a:tab pos="1365250" algn="l"/>
                <a:tab pos="3713479" algn="l"/>
                <a:tab pos="4331970" algn="l"/>
                <a:tab pos="7974330" algn="l"/>
                <a:tab pos="10994390" algn="l"/>
                <a:tab pos="11569700" algn="l"/>
              </a:tabLst>
            </a:pPr>
            <a:r>
              <a:rPr sz="3600" spc="75" dirty="0">
                <a:latin typeface="Arial"/>
                <a:cs typeface="Arial"/>
              </a:rPr>
              <a:t>Ch</a:t>
            </a:r>
            <a:r>
              <a:rPr sz="3600" spc="5" dirty="0">
                <a:latin typeface="Arial"/>
                <a:cs typeface="Arial"/>
              </a:rPr>
              <a:t>i</a:t>
            </a:r>
            <a:r>
              <a:rPr sz="3600" dirty="0">
                <a:latin typeface="Arial"/>
                <a:cs typeface="Arial"/>
              </a:rPr>
              <a:t>	</a:t>
            </a:r>
            <a:r>
              <a:rPr sz="3600" spc="70" dirty="0">
                <a:latin typeface="Arial"/>
                <a:cs typeface="Arial"/>
              </a:rPr>
              <a:t>riproduc</a:t>
            </a:r>
            <a:r>
              <a:rPr sz="3600" spc="15" dirty="0">
                <a:latin typeface="Arial"/>
                <a:cs typeface="Arial"/>
              </a:rPr>
              <a:t>e</a:t>
            </a:r>
            <a:r>
              <a:rPr sz="3600" dirty="0">
                <a:latin typeface="Arial"/>
                <a:cs typeface="Arial"/>
              </a:rPr>
              <a:t>	</a:t>
            </a:r>
            <a:r>
              <a:rPr sz="3600" spc="15" dirty="0">
                <a:latin typeface="Arial"/>
                <a:cs typeface="Arial"/>
              </a:rPr>
              <a:t>o</a:t>
            </a:r>
            <a:r>
              <a:rPr sz="3600" dirty="0">
                <a:latin typeface="Arial"/>
                <a:cs typeface="Arial"/>
              </a:rPr>
              <a:t>	</a:t>
            </a:r>
            <a:r>
              <a:rPr sz="3600" spc="70" dirty="0">
                <a:latin typeface="Arial"/>
                <a:cs typeface="Arial"/>
              </a:rPr>
              <a:t>commercializz</a:t>
            </a:r>
            <a:r>
              <a:rPr sz="3600" spc="15" dirty="0">
                <a:latin typeface="Arial"/>
                <a:cs typeface="Arial"/>
              </a:rPr>
              <a:t>a</a:t>
            </a:r>
            <a:r>
              <a:rPr sz="3600" dirty="0">
                <a:latin typeface="Arial"/>
                <a:cs typeface="Arial"/>
              </a:rPr>
              <a:t>	</a:t>
            </a:r>
            <a:r>
              <a:rPr sz="3600" spc="70" dirty="0">
                <a:latin typeface="Arial"/>
                <a:cs typeface="Arial"/>
              </a:rPr>
              <a:t>illecitament</a:t>
            </a:r>
            <a:r>
              <a:rPr sz="3600" spc="15" dirty="0">
                <a:latin typeface="Arial"/>
                <a:cs typeface="Arial"/>
              </a:rPr>
              <a:t>e</a:t>
            </a:r>
            <a:r>
              <a:rPr sz="3600" dirty="0">
                <a:latin typeface="Arial"/>
                <a:cs typeface="Arial"/>
              </a:rPr>
              <a:t>	</a:t>
            </a:r>
            <a:r>
              <a:rPr sz="3600" spc="65" dirty="0">
                <a:latin typeface="Arial"/>
                <a:cs typeface="Arial"/>
              </a:rPr>
              <a:t>i</a:t>
            </a:r>
            <a:r>
              <a:rPr sz="3600" spc="5" dirty="0">
                <a:latin typeface="Arial"/>
                <a:cs typeface="Arial"/>
              </a:rPr>
              <a:t>l</a:t>
            </a:r>
            <a:r>
              <a:rPr sz="3600" dirty="0">
                <a:latin typeface="Arial"/>
                <a:cs typeface="Arial"/>
              </a:rPr>
              <a:t>	</a:t>
            </a:r>
            <a:r>
              <a:rPr sz="3600" spc="70" dirty="0">
                <a:latin typeface="Arial"/>
                <a:cs typeface="Arial"/>
              </a:rPr>
              <a:t>trovato  </a:t>
            </a:r>
            <a:r>
              <a:rPr sz="3600" spc="10" dirty="0">
                <a:latin typeface="Arial"/>
                <a:cs typeface="Arial"/>
              </a:rPr>
              <a:t>inventivo </a:t>
            </a:r>
            <a:r>
              <a:rPr sz="3600" spc="15" dirty="0">
                <a:latin typeface="Arial"/>
                <a:cs typeface="Arial"/>
              </a:rPr>
              <a:t>è </a:t>
            </a:r>
            <a:r>
              <a:rPr sz="3600" spc="10" dirty="0">
                <a:latin typeface="Arial"/>
                <a:cs typeface="Arial"/>
              </a:rPr>
              <a:t>punito </a:t>
            </a:r>
            <a:r>
              <a:rPr sz="3600" spc="5" dirty="0">
                <a:latin typeface="Arial"/>
                <a:cs typeface="Arial"/>
              </a:rPr>
              <a:t>dall’art. </a:t>
            </a:r>
            <a:r>
              <a:rPr sz="3600" spc="15" dirty="0">
                <a:latin typeface="Arial"/>
                <a:cs typeface="Arial"/>
              </a:rPr>
              <a:t>517 </a:t>
            </a:r>
            <a:r>
              <a:rPr sz="3600" i="1" spc="5" dirty="0">
                <a:latin typeface="Arial"/>
                <a:cs typeface="Arial"/>
              </a:rPr>
              <a:t>ter</a:t>
            </a:r>
            <a:r>
              <a:rPr sz="3600" i="1" spc="-30" dirty="0">
                <a:latin typeface="Arial"/>
                <a:cs typeface="Arial"/>
              </a:rPr>
              <a:t> </a:t>
            </a:r>
            <a:r>
              <a:rPr sz="3600" spc="5" dirty="0">
                <a:latin typeface="Arial"/>
                <a:cs typeface="Arial"/>
              </a:rPr>
              <a:t>c.p.</a:t>
            </a:r>
            <a:endParaRPr sz="3600">
              <a:latin typeface="Arial"/>
              <a:cs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841724"/>
            <a:ext cx="9472295" cy="1297940"/>
          </a:xfrm>
          <a:prstGeom prst="rect">
            <a:avLst/>
          </a:prstGeom>
        </p:spPr>
        <p:txBody>
          <a:bodyPr vert="horz" wrap="square" lIns="0" tIns="6985" rIns="0" bIns="0" rtlCol="0">
            <a:spAutoFit/>
          </a:bodyPr>
          <a:lstStyle/>
          <a:p>
            <a:pPr marL="12700" marR="5080">
              <a:lnSpc>
                <a:spcPct val="101000"/>
              </a:lnSpc>
              <a:spcBef>
                <a:spcPts val="55"/>
              </a:spcBef>
            </a:pPr>
            <a:r>
              <a:rPr sz="4150" dirty="0"/>
              <a:t>Applicabilità dell’art. 474 c.p. al transito  di merce in regime doganale</a:t>
            </a:r>
            <a:r>
              <a:rPr sz="4150" spc="-15" dirty="0"/>
              <a:t> </a:t>
            </a:r>
            <a:r>
              <a:rPr sz="4150" dirty="0"/>
              <a:t>sospensivo</a:t>
            </a:r>
            <a:endParaRPr sz="41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09</a:t>
            </a:r>
            <a:endParaRPr spc="15" dirty="0"/>
          </a:p>
        </p:txBody>
      </p:sp>
      <p:sp>
        <p:nvSpPr>
          <p:cNvPr id="3" name="object 3"/>
          <p:cNvSpPr txBox="1"/>
          <p:nvPr/>
        </p:nvSpPr>
        <p:spPr>
          <a:xfrm>
            <a:off x="1557932" y="2733184"/>
            <a:ext cx="13039725" cy="5989460"/>
          </a:xfrm>
          <a:prstGeom prst="rect">
            <a:avLst/>
          </a:prstGeom>
        </p:spPr>
        <p:txBody>
          <a:bodyPr vert="horz" wrap="square" lIns="0" tIns="13335" rIns="0" bIns="0" rtlCol="0">
            <a:spAutoFit/>
          </a:bodyPr>
          <a:lstStyle/>
          <a:p>
            <a:pPr lvl="0"/>
            <a:r>
              <a:rPr lang="it-IT" sz="2000" b="1" dirty="0">
                <a:latin typeface="Arial" panose="020B0604020202020204" pitchFamily="34" charset="0"/>
                <a:cs typeface="Arial" panose="020B0604020202020204" pitchFamily="34" charset="0"/>
              </a:rPr>
              <a:t>Corte di Cassazione, </a:t>
            </a:r>
            <a:r>
              <a:rPr lang="it-IT" sz="2000" dirty="0">
                <a:latin typeface="Arial" panose="020B0604020202020204" pitchFamily="34" charset="0"/>
                <a:cs typeface="Arial" panose="020B0604020202020204" pitchFamily="34" charset="0"/>
              </a:rPr>
              <a:t>sentenza n. 1205 del 15 maggio 2018 – 24 settembre 2018,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22204-2017 R.G.N. </a:t>
            </a:r>
          </a:p>
          <a:p>
            <a:r>
              <a:rPr lang="it-IT" sz="2000" i="1" dirty="0">
                <a:latin typeface="Arial" panose="020B0604020202020204" pitchFamily="34" charset="0"/>
                <a:cs typeface="Arial" panose="020B0604020202020204" pitchFamily="34" charset="0"/>
              </a:rPr>
              <a:t>“integra il reato previsto dall’art. 474 cod. </a:t>
            </a:r>
            <a:r>
              <a:rPr lang="it-IT" sz="2000" i="1" dirty="0" err="1">
                <a:latin typeface="Arial" panose="020B0604020202020204" pitchFamily="34" charset="0"/>
                <a:cs typeface="Arial" panose="020B0604020202020204" pitchFamily="34" charset="0"/>
              </a:rPr>
              <a:t>pen</a:t>
            </a:r>
            <a:r>
              <a:rPr lang="it-IT" sz="2000" i="1" dirty="0">
                <a:latin typeface="Arial" panose="020B0604020202020204" pitchFamily="34" charset="0"/>
                <a:cs typeface="Arial" panose="020B0604020202020204" pitchFamily="34" charset="0"/>
              </a:rPr>
              <a:t>. la presentazione alla dogana di prodotti con segni falsi, trattandosi di atto che costituisce già introduzione del bene nel territorio italiano.”</a:t>
            </a:r>
            <a:endParaRPr lang="it-IT" sz="2000" b="1" dirty="0">
              <a:latin typeface="Arial" panose="020B0604020202020204" pitchFamily="34" charset="0"/>
              <a:cs typeface="Arial" panose="020B0604020202020204" pitchFamily="34" charset="0"/>
            </a:endParaRPr>
          </a:p>
          <a:p>
            <a:pPr marL="12700">
              <a:lnSpc>
                <a:spcPts val="2325"/>
              </a:lnSpc>
              <a:spcBef>
                <a:spcPts val="105"/>
              </a:spcBef>
            </a:pPr>
            <a:endParaRPr lang="it-IT" sz="2000" b="1" dirty="0">
              <a:latin typeface="Arial" panose="020B0604020202020204" pitchFamily="34" charset="0"/>
              <a:cs typeface="Arial" panose="020B0604020202020204" pitchFamily="34" charset="0"/>
            </a:endParaRPr>
          </a:p>
          <a:p>
            <a:pPr marL="12700">
              <a:lnSpc>
                <a:spcPts val="2325"/>
              </a:lnSpc>
              <a:spcBef>
                <a:spcPts val="105"/>
              </a:spcBef>
            </a:pPr>
            <a:r>
              <a:rPr sz="2000" b="1" dirty="0">
                <a:latin typeface="Arial" panose="020B0604020202020204" pitchFamily="34" charset="0"/>
                <a:cs typeface="Arial" panose="020B0604020202020204" pitchFamily="34" charset="0"/>
              </a:rPr>
              <a:t>Corte di Cassazione</a:t>
            </a:r>
            <a:r>
              <a:rPr sz="2000" dirty="0">
                <a:latin typeface="Arial" panose="020B0604020202020204" pitchFamily="34" charset="0"/>
                <a:cs typeface="Arial" panose="020B0604020202020204" pitchFamily="34" charset="0"/>
              </a:rPr>
              <a:t>, Sezione </a:t>
            </a:r>
            <a:r>
              <a:rPr sz="2000" spc="-90" dirty="0">
                <a:latin typeface="Arial" panose="020B0604020202020204" pitchFamily="34" charset="0"/>
                <a:cs typeface="Arial" panose="020B0604020202020204" pitchFamily="34" charset="0"/>
              </a:rPr>
              <a:t>V, </a:t>
            </a:r>
            <a:r>
              <a:rPr sz="2000" dirty="0">
                <a:latin typeface="Arial" panose="020B0604020202020204" pitchFamily="34" charset="0"/>
                <a:cs typeface="Arial" panose="020B0604020202020204" pitchFamily="34" charset="0"/>
              </a:rPr>
              <a:t>sentenza n. </a:t>
            </a:r>
            <a:r>
              <a:rPr sz="2000" spc="5" dirty="0">
                <a:latin typeface="Arial" panose="020B0604020202020204" pitchFamily="34" charset="0"/>
                <a:cs typeface="Arial" panose="020B0604020202020204" pitchFamily="34" charset="0"/>
              </a:rPr>
              <a:t>7064 </a:t>
            </a:r>
            <a:r>
              <a:rPr sz="2000" dirty="0">
                <a:latin typeface="Arial" panose="020B0604020202020204" pitchFamily="34" charset="0"/>
                <a:cs typeface="Arial" panose="020B0604020202020204" pitchFamily="34" charset="0"/>
              </a:rPr>
              <a:t>del </a:t>
            </a:r>
            <a:r>
              <a:rPr sz="2000" spc="5" dirty="0">
                <a:latin typeface="Arial" panose="020B0604020202020204" pitchFamily="34" charset="0"/>
                <a:cs typeface="Arial" panose="020B0604020202020204" pitchFamily="34" charset="0"/>
              </a:rPr>
              <a:t>29 </a:t>
            </a:r>
            <a:r>
              <a:rPr sz="2000" dirty="0">
                <a:latin typeface="Arial" panose="020B0604020202020204" pitchFamily="34" charset="0"/>
                <a:cs typeface="Arial" panose="020B0604020202020204" pitchFamily="34" charset="0"/>
              </a:rPr>
              <a:t>gennaio</a:t>
            </a:r>
            <a:r>
              <a:rPr sz="2000" spc="90"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2009</a:t>
            </a:r>
            <a:endParaRPr sz="2000" dirty="0">
              <a:latin typeface="Arial" panose="020B0604020202020204" pitchFamily="34" charset="0"/>
              <a:cs typeface="Arial" panose="020B0604020202020204" pitchFamily="34" charset="0"/>
            </a:endParaRPr>
          </a:p>
          <a:p>
            <a:pPr marL="12700" marR="5715" algn="just">
              <a:lnSpc>
                <a:spcPts val="2310"/>
              </a:lnSpc>
              <a:spcBef>
                <a:spcPts val="90"/>
              </a:spcBef>
            </a:pPr>
            <a:r>
              <a:rPr sz="2000" dirty="0">
                <a:latin typeface="Arial" panose="020B0604020202020204" pitchFamily="34" charset="0"/>
                <a:cs typeface="Arial" panose="020B0604020202020204" pitchFamily="34" charset="0"/>
              </a:rPr>
              <a:t>“</a:t>
            </a:r>
            <a:r>
              <a:rPr sz="2000" i="1" dirty="0">
                <a:latin typeface="Arial" panose="020B0604020202020204" pitchFamily="34" charset="0"/>
                <a:cs typeface="Arial" panose="020B0604020202020204" pitchFamily="34" charset="0"/>
              </a:rPr>
              <a:t>A questo punto si rileva che </a:t>
            </a:r>
            <a:r>
              <a:rPr sz="2000" b="1" i="1" u="sng" dirty="0">
                <a:uFill>
                  <a:solidFill>
                    <a:srgbClr val="000000"/>
                  </a:solidFill>
                </a:uFill>
                <a:latin typeface="Arial" panose="020B0604020202020204" pitchFamily="34" charset="0"/>
                <a:cs typeface="Arial" panose="020B0604020202020204" pitchFamily="34" charset="0"/>
              </a:rPr>
              <a:t>la giurisprudenza di questa Corte ha ripetutamente affermato da tempo che </a:t>
            </a:r>
            <a:r>
              <a:rPr sz="2000" b="1" i="1"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l’introduzione nel territorio dello Stato (è questo, si ripete, il reato contestato </a:t>
            </a:r>
            <a:r>
              <a:rPr sz="2000" b="1" i="1" u="sng" spc="5" dirty="0">
                <a:uFill>
                  <a:solidFill>
                    <a:srgbClr val="000000"/>
                  </a:solidFill>
                </a:uFill>
                <a:latin typeface="Arial" panose="020B0604020202020204" pitchFamily="34" charset="0"/>
                <a:cs typeface="Arial" panose="020B0604020202020204" pitchFamily="34" charset="0"/>
              </a:rPr>
              <a:t>e </a:t>
            </a:r>
            <a:r>
              <a:rPr sz="2000" b="1" i="1" u="sng" dirty="0">
                <a:uFill>
                  <a:solidFill>
                    <a:srgbClr val="000000"/>
                  </a:solidFill>
                </a:uFill>
                <a:latin typeface="Arial" panose="020B0604020202020204" pitchFamily="34" charset="0"/>
                <a:cs typeface="Arial" panose="020B0604020202020204" pitchFamily="34" charset="0"/>
              </a:rPr>
              <a:t>ritenuto) si ravvisa per il solo </a:t>
            </a:r>
            <a:r>
              <a:rPr sz="2000" b="1" i="1"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fatto che la </a:t>
            </a:r>
            <a:r>
              <a:rPr sz="2000" b="1" i="1" u="sng" spc="5" dirty="0">
                <a:uFill>
                  <a:solidFill>
                    <a:srgbClr val="000000"/>
                  </a:solidFill>
                </a:uFill>
                <a:latin typeface="Arial" panose="020B0604020202020204" pitchFamily="34" charset="0"/>
                <a:cs typeface="Arial" panose="020B0604020202020204" pitchFamily="34" charset="0"/>
              </a:rPr>
              <a:t>merce </a:t>
            </a:r>
            <a:r>
              <a:rPr sz="2000" b="1" i="1" u="sng" dirty="0">
                <a:uFill>
                  <a:solidFill>
                    <a:srgbClr val="000000"/>
                  </a:solidFill>
                </a:uFill>
                <a:latin typeface="Arial" panose="020B0604020202020204" pitchFamily="34" charset="0"/>
                <a:cs typeface="Arial" panose="020B0604020202020204" pitchFamily="34" charset="0"/>
              </a:rPr>
              <a:t>sia stata introdotta nelle acque territoriali italiane </a:t>
            </a:r>
            <a:r>
              <a:rPr sz="2000" b="1" i="1" u="sng" spc="5" dirty="0">
                <a:uFill>
                  <a:solidFill>
                    <a:srgbClr val="000000"/>
                  </a:solidFill>
                </a:uFill>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anche </a:t>
            </a:r>
            <a:r>
              <a:rPr sz="2000" b="1" i="1" u="sng" spc="5" dirty="0">
                <a:uFill>
                  <a:solidFill>
                    <a:srgbClr val="000000"/>
                  </a:solidFill>
                </a:uFill>
                <a:latin typeface="Arial" panose="020B0604020202020204" pitchFamily="34" charset="0"/>
                <a:cs typeface="Arial" panose="020B0604020202020204" pitchFamily="34" charset="0"/>
              </a:rPr>
              <a:t>se </a:t>
            </a:r>
            <a:r>
              <a:rPr sz="2000" b="1" i="1" u="sng" dirty="0">
                <a:uFill>
                  <a:solidFill>
                    <a:srgbClr val="000000"/>
                  </a:solidFill>
                </a:uFill>
                <a:latin typeface="Arial" panose="020B0604020202020204" pitchFamily="34" charset="0"/>
                <a:cs typeface="Arial" panose="020B0604020202020204" pitchFamily="34" charset="0"/>
              </a:rPr>
              <a:t>non abbia superato la </a:t>
            </a:r>
            <a:r>
              <a:rPr sz="2000" b="1" i="1"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barriera doganale perché scoperta </a:t>
            </a:r>
            <a:r>
              <a:rPr sz="2000" b="1" i="1" u="sng" spc="5" dirty="0">
                <a:uFill>
                  <a:solidFill>
                    <a:srgbClr val="000000"/>
                  </a:solidFill>
                </a:uFill>
                <a:latin typeface="Arial" panose="020B0604020202020204" pitchFamily="34" charset="0"/>
                <a:cs typeface="Arial" panose="020B0604020202020204" pitchFamily="34" charset="0"/>
              </a:rPr>
              <a:t>e </a:t>
            </a:r>
            <a:r>
              <a:rPr sz="2000" b="1" i="1" u="sng" dirty="0">
                <a:uFill>
                  <a:solidFill>
                    <a:srgbClr val="000000"/>
                  </a:solidFill>
                </a:uFill>
                <a:latin typeface="Arial" panose="020B0604020202020204" pitchFamily="34" charset="0"/>
                <a:cs typeface="Arial" panose="020B0604020202020204" pitchFamily="34" charset="0"/>
              </a:rPr>
              <a:t>sequestrata nel corso degli appositi</a:t>
            </a:r>
            <a:r>
              <a:rPr sz="2000" b="1" i="1" u="sng" spc="5" dirty="0">
                <a:uFill>
                  <a:solidFill>
                    <a:srgbClr val="000000"/>
                  </a:solidFill>
                </a:uFill>
                <a:latin typeface="Arial" panose="020B0604020202020204" pitchFamily="34" charset="0"/>
                <a:cs typeface="Arial" panose="020B0604020202020204" pitchFamily="34" charset="0"/>
              </a:rPr>
              <a:t> </a:t>
            </a:r>
            <a:r>
              <a:rPr sz="2000" b="1" i="1" u="sng" dirty="0" err="1">
                <a:uFill>
                  <a:solidFill>
                    <a:srgbClr val="000000"/>
                  </a:solidFill>
                </a:uFill>
                <a:latin typeface="Arial" panose="020B0604020202020204" pitchFamily="34" charset="0"/>
                <a:cs typeface="Arial" panose="020B0604020202020204" pitchFamily="34" charset="0"/>
              </a:rPr>
              <a:t>controlli</a:t>
            </a:r>
            <a:r>
              <a:rPr sz="2000" i="1" dirty="0">
                <a:latin typeface="Arial" panose="020B0604020202020204" pitchFamily="34" charset="0"/>
                <a:cs typeface="Arial" panose="020B0604020202020204" pitchFamily="34" charset="0"/>
              </a:rPr>
              <a:t>.</a:t>
            </a:r>
            <a:r>
              <a:rPr sz="2000" dirty="0">
                <a:latin typeface="Arial" panose="020B0604020202020204" pitchFamily="34" charset="0"/>
                <a:cs typeface="Arial" panose="020B0604020202020204" pitchFamily="34" charset="0"/>
              </a:rPr>
              <a:t>”</a:t>
            </a:r>
          </a:p>
          <a:p>
            <a:pPr>
              <a:lnSpc>
                <a:spcPct val="100000"/>
              </a:lnSpc>
              <a:spcBef>
                <a:spcPts val="10"/>
              </a:spcBef>
            </a:pPr>
            <a:endParaRPr sz="2000" dirty="0">
              <a:latin typeface="Arial" panose="020B0604020202020204" pitchFamily="34" charset="0"/>
              <a:cs typeface="Arial" panose="020B0604020202020204" pitchFamily="34" charset="0"/>
            </a:endParaRPr>
          </a:p>
          <a:p>
            <a:pPr marL="12700" marR="5080" algn="just">
              <a:lnSpc>
                <a:spcPts val="2310"/>
              </a:lnSpc>
            </a:pPr>
            <a:r>
              <a:rPr sz="2000" b="1" spc="-10" dirty="0">
                <a:latin typeface="Arial" panose="020B0604020202020204" pitchFamily="34" charset="0"/>
                <a:cs typeface="Arial" panose="020B0604020202020204" pitchFamily="34" charset="0"/>
              </a:rPr>
              <a:t>Tribunale </a:t>
            </a:r>
            <a:r>
              <a:rPr sz="2000" b="1" dirty="0">
                <a:latin typeface="Arial" panose="020B0604020202020204" pitchFamily="34" charset="0"/>
                <a:cs typeface="Arial" panose="020B0604020202020204" pitchFamily="34" charset="0"/>
              </a:rPr>
              <a:t>di Napoli </a:t>
            </a:r>
            <a:r>
              <a:rPr sz="2000" dirty="0">
                <a:latin typeface="Arial" panose="020B0604020202020204" pitchFamily="34" charset="0"/>
                <a:cs typeface="Arial" panose="020B0604020202020204" pitchFamily="34" charset="0"/>
              </a:rPr>
              <a:t>sentenza n. 7722/07 del </a:t>
            </a:r>
            <a:r>
              <a:rPr sz="2000" spc="-5" dirty="0">
                <a:latin typeface="Arial" panose="020B0604020202020204" pitchFamily="34" charset="0"/>
                <a:cs typeface="Arial" panose="020B0604020202020204" pitchFamily="34" charset="0"/>
              </a:rPr>
              <a:t>Tribunale </a:t>
            </a:r>
            <a:r>
              <a:rPr sz="2000" dirty="0">
                <a:latin typeface="Arial" panose="020B0604020202020204" pitchFamily="34" charset="0"/>
                <a:cs typeface="Arial" panose="020B0604020202020204" pitchFamily="34" charset="0"/>
              </a:rPr>
              <a:t>di Napoli, del </a:t>
            </a:r>
            <a:r>
              <a:rPr sz="2000" spc="5" dirty="0">
                <a:latin typeface="Arial" panose="020B0604020202020204" pitchFamily="34" charset="0"/>
                <a:cs typeface="Arial" panose="020B0604020202020204" pitchFamily="34" charset="0"/>
              </a:rPr>
              <a:t>12 </a:t>
            </a:r>
            <a:r>
              <a:rPr sz="2000" dirty="0">
                <a:latin typeface="Arial" panose="020B0604020202020204" pitchFamily="34" charset="0"/>
                <a:cs typeface="Arial" panose="020B0604020202020204" pitchFamily="34" charset="0"/>
              </a:rPr>
              <a:t>ottobre 2007, nel proc. pen. n. 63322/04  R.G.N.R.</a:t>
            </a:r>
          </a:p>
          <a:p>
            <a:pPr marL="12700">
              <a:lnSpc>
                <a:spcPts val="2220"/>
              </a:lnSpc>
            </a:pPr>
            <a:r>
              <a:rPr sz="2000" spc="-15" dirty="0">
                <a:latin typeface="Arial" panose="020B0604020202020204" pitchFamily="34" charset="0"/>
                <a:cs typeface="Arial" panose="020B0604020202020204" pitchFamily="34" charset="0"/>
              </a:rPr>
              <a:t>“</a:t>
            </a:r>
            <a:r>
              <a:rPr sz="2000" i="1" spc="-15" dirty="0">
                <a:latin typeface="Arial" panose="020B0604020202020204" pitchFamily="34" charset="0"/>
                <a:cs typeface="Arial" panose="020B0604020202020204" pitchFamily="34" charset="0"/>
              </a:rPr>
              <a:t>L’art.</a:t>
            </a:r>
            <a:r>
              <a:rPr sz="2000" i="1" spc="130"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474</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c.p.</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punisce</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chi</a:t>
            </a:r>
            <a:r>
              <a:rPr sz="2000" i="1" spc="135"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introduce</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nel</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territorio</a:t>
            </a:r>
            <a:r>
              <a:rPr sz="2000" i="1" spc="13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dello</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Stato</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per</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farne</a:t>
            </a:r>
            <a:r>
              <a:rPr sz="2000" i="1" spc="13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commercio,</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detiene</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per</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vendere</a:t>
            </a:r>
            <a:r>
              <a:rPr sz="2000" i="1" spc="135"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o</a:t>
            </a:r>
            <a:r>
              <a:rPr sz="2000" i="1" spc="130"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pone</a:t>
            </a:r>
            <a:r>
              <a:rPr sz="2000" i="1" spc="13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in</a:t>
            </a:r>
            <a:endParaRPr sz="2000" dirty="0">
              <a:latin typeface="Arial" panose="020B0604020202020204" pitchFamily="34" charset="0"/>
              <a:cs typeface="Arial" panose="020B0604020202020204" pitchFamily="34" charset="0"/>
            </a:endParaRPr>
          </a:p>
          <a:p>
            <a:pPr marL="12700" marR="5080" algn="just">
              <a:lnSpc>
                <a:spcPts val="2310"/>
              </a:lnSpc>
              <a:spcBef>
                <a:spcPts val="85"/>
              </a:spcBef>
            </a:pPr>
            <a:r>
              <a:rPr sz="2000" i="1" dirty="0">
                <a:latin typeface="Arial" panose="020B0604020202020204" pitchFamily="34" charset="0"/>
                <a:cs typeface="Arial" panose="020B0604020202020204" pitchFamily="34" charset="0"/>
              </a:rPr>
              <a:t>vendita </a:t>
            </a:r>
            <a:r>
              <a:rPr sz="2000" i="1" spc="5" dirty="0">
                <a:latin typeface="Arial" panose="020B0604020202020204" pitchFamily="34" charset="0"/>
                <a:cs typeface="Arial" panose="020B0604020202020204" pitchFamily="34" charset="0"/>
              </a:rPr>
              <a:t>o </a:t>
            </a:r>
            <a:r>
              <a:rPr sz="2000" i="1" dirty="0">
                <a:latin typeface="Arial" panose="020B0604020202020204" pitchFamily="34" charset="0"/>
                <a:cs typeface="Arial" panose="020B0604020202020204" pitchFamily="34" charset="0"/>
              </a:rPr>
              <a:t>mette altrimenti in circolazione opere dell’ingegno </a:t>
            </a:r>
            <a:r>
              <a:rPr sz="2000" i="1" spc="5" dirty="0">
                <a:latin typeface="Arial" panose="020B0604020202020204" pitchFamily="34" charset="0"/>
                <a:cs typeface="Arial" panose="020B0604020202020204" pitchFamily="34" charset="0"/>
              </a:rPr>
              <a:t>o </a:t>
            </a:r>
            <a:r>
              <a:rPr sz="2000" i="1" dirty="0">
                <a:latin typeface="Arial" panose="020B0604020202020204" pitchFamily="34" charset="0"/>
                <a:cs typeface="Arial" panose="020B0604020202020204" pitchFamily="34" charset="0"/>
              </a:rPr>
              <a:t>prodotti industriali, con marchi </a:t>
            </a:r>
            <a:r>
              <a:rPr sz="2000" i="1" spc="5" dirty="0">
                <a:latin typeface="Arial" panose="020B0604020202020204" pitchFamily="34" charset="0"/>
                <a:cs typeface="Arial" panose="020B0604020202020204" pitchFamily="34" charset="0"/>
              </a:rPr>
              <a:t>o </a:t>
            </a:r>
            <a:r>
              <a:rPr sz="2000" i="1" dirty="0">
                <a:latin typeface="Arial" panose="020B0604020202020204" pitchFamily="34" charset="0"/>
                <a:cs typeface="Arial" panose="020B0604020202020204" pitchFamily="34" charset="0"/>
              </a:rPr>
              <a:t>segni distintivi,  nazionali </a:t>
            </a:r>
            <a:r>
              <a:rPr sz="2000" i="1" spc="5" dirty="0">
                <a:latin typeface="Arial" panose="020B0604020202020204" pitchFamily="34" charset="0"/>
                <a:cs typeface="Arial" panose="020B0604020202020204" pitchFamily="34" charset="0"/>
              </a:rPr>
              <a:t>o </a:t>
            </a:r>
            <a:r>
              <a:rPr sz="2000" i="1" dirty="0">
                <a:latin typeface="Arial" panose="020B0604020202020204" pitchFamily="34" charset="0"/>
                <a:cs typeface="Arial" panose="020B0604020202020204" pitchFamily="34" charset="0"/>
              </a:rPr>
              <a:t>esteri, </a:t>
            </a:r>
            <a:r>
              <a:rPr sz="2000" i="1" spc="-5" dirty="0">
                <a:latin typeface="Arial" panose="020B0604020202020204" pitchFamily="34" charset="0"/>
                <a:cs typeface="Arial" panose="020B0604020202020204" pitchFamily="34" charset="0"/>
              </a:rPr>
              <a:t>contraffatti </a:t>
            </a:r>
            <a:r>
              <a:rPr sz="2000" i="1" spc="5" dirty="0">
                <a:latin typeface="Arial" panose="020B0604020202020204" pitchFamily="34" charset="0"/>
                <a:cs typeface="Arial" panose="020B0604020202020204" pitchFamily="34" charset="0"/>
              </a:rPr>
              <a:t>o </a:t>
            </a:r>
            <a:r>
              <a:rPr sz="2000" i="1" dirty="0">
                <a:latin typeface="Arial" panose="020B0604020202020204" pitchFamily="34" charset="0"/>
                <a:cs typeface="Arial" panose="020B0604020202020204" pitchFamily="34" charset="0"/>
              </a:rPr>
              <a:t>alterati. </a:t>
            </a:r>
            <a:r>
              <a:rPr sz="2000" b="1" i="1" dirty="0">
                <a:latin typeface="Arial" panose="020B0604020202020204" pitchFamily="34" charset="0"/>
                <a:cs typeface="Arial" panose="020B0604020202020204" pitchFamily="34" charset="0"/>
              </a:rPr>
              <a:t>Pertanto la condotta ‘mette altrimenti in circolazione’ si riferisce </a:t>
            </a:r>
            <a:r>
              <a:rPr sz="2000" b="1" i="1" spc="5" dirty="0">
                <a:latin typeface="Arial" panose="020B0604020202020204" pitchFamily="34" charset="0"/>
                <a:cs typeface="Arial" panose="020B0604020202020204" pitchFamily="34" charset="0"/>
              </a:rPr>
              <a:t>a  </a:t>
            </a:r>
            <a:r>
              <a:rPr sz="2000" b="1" i="1" dirty="0">
                <a:latin typeface="Arial" panose="020B0604020202020204" pitchFamily="34" charset="0"/>
                <a:cs typeface="Arial" panose="020B0604020202020204" pitchFamily="34" charset="0"/>
              </a:rPr>
              <a:t>qualsiasi attività con cui si miri </a:t>
            </a:r>
            <a:r>
              <a:rPr sz="2000" b="1" i="1" spc="5" dirty="0">
                <a:latin typeface="Arial" panose="020B0604020202020204" pitchFamily="34" charset="0"/>
                <a:cs typeface="Arial" panose="020B0604020202020204" pitchFamily="34" charset="0"/>
              </a:rPr>
              <a:t>a </a:t>
            </a:r>
            <a:r>
              <a:rPr sz="2000" b="1" i="1" dirty="0">
                <a:latin typeface="Arial" panose="020B0604020202020204" pitchFamily="34" charset="0"/>
                <a:cs typeface="Arial" panose="020B0604020202020204" pitchFamily="34" charset="0"/>
              </a:rPr>
              <a:t>far uscire </a:t>
            </a:r>
            <a:r>
              <a:rPr sz="2000" b="1" i="1" spc="5" dirty="0">
                <a:latin typeface="Arial" panose="020B0604020202020204" pitchFamily="34" charset="0"/>
                <a:cs typeface="Arial" panose="020B0604020202020204" pitchFamily="34" charset="0"/>
              </a:rPr>
              <a:t>a </a:t>
            </a:r>
            <a:r>
              <a:rPr sz="2000" b="1" i="1" dirty="0">
                <a:latin typeface="Arial" panose="020B0604020202020204" pitchFamily="34" charset="0"/>
                <a:cs typeface="Arial" panose="020B0604020202020204" pitchFamily="34" charset="0"/>
              </a:rPr>
              <a:t>qualsiasi titolo la res dalla sfera giuridica </a:t>
            </a:r>
            <a:r>
              <a:rPr sz="2000" b="1" i="1" spc="5" dirty="0">
                <a:latin typeface="Arial" panose="020B0604020202020204" pitchFamily="34" charset="0"/>
                <a:cs typeface="Arial" panose="020B0604020202020204" pitchFamily="34" charset="0"/>
              </a:rPr>
              <a:t>e </a:t>
            </a:r>
            <a:r>
              <a:rPr sz="2000" b="1" i="1" dirty="0">
                <a:latin typeface="Arial" panose="020B0604020202020204" pitchFamily="34" charset="0"/>
                <a:cs typeface="Arial" panose="020B0604020202020204" pitchFamily="34" charset="0"/>
              </a:rPr>
              <a:t>di custodia del  detentore, per cui la </a:t>
            </a:r>
            <a:r>
              <a:rPr sz="2000" b="1" i="1" spc="5" dirty="0">
                <a:latin typeface="Arial" panose="020B0604020202020204" pitchFamily="34" charset="0"/>
                <a:cs typeface="Arial" panose="020B0604020202020204" pitchFamily="34" charset="0"/>
              </a:rPr>
              <a:t>mera </a:t>
            </a:r>
            <a:r>
              <a:rPr sz="2000" b="1" i="1" dirty="0">
                <a:latin typeface="Arial" panose="020B0604020202020204" pitchFamily="34" charset="0"/>
                <a:cs typeface="Arial" panose="020B0604020202020204" pitchFamily="34" charset="0"/>
              </a:rPr>
              <a:t>presentazione di prodotti industriali con segni mendaci alla dogana per lo  sdoganamento integra tale condotta </a:t>
            </a:r>
            <a:r>
              <a:rPr sz="2000" b="1" i="1" spc="5" dirty="0">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a </a:t>
            </a:r>
            <a:r>
              <a:rPr sz="2000" b="1" i="1" u="sng" dirty="0">
                <a:uFill>
                  <a:solidFill>
                    <a:srgbClr val="000000"/>
                  </a:solidFill>
                </a:uFill>
                <a:latin typeface="Arial" panose="020B0604020202020204" pitchFamily="34" charset="0"/>
                <a:cs typeface="Arial" panose="020B0604020202020204" pitchFamily="34" charset="0"/>
              </a:rPr>
              <a:t>prescindere dalla circostanza che si fosse </a:t>
            </a:r>
            <a:r>
              <a:rPr sz="2000" b="1" i="1" u="sng" spc="5" dirty="0">
                <a:uFill>
                  <a:solidFill>
                    <a:srgbClr val="000000"/>
                  </a:solidFill>
                </a:uFill>
                <a:latin typeface="Arial" panose="020B0604020202020204" pitchFamily="34" charset="0"/>
                <a:cs typeface="Arial" panose="020B0604020202020204" pitchFamily="34" charset="0"/>
              </a:rPr>
              <a:t>o </a:t>
            </a:r>
            <a:r>
              <a:rPr sz="2000" b="1" i="1" u="sng" dirty="0">
                <a:uFill>
                  <a:solidFill>
                    <a:srgbClr val="000000"/>
                  </a:solidFill>
                </a:uFill>
                <a:latin typeface="Arial" panose="020B0604020202020204" pitchFamily="34" charset="0"/>
                <a:cs typeface="Arial" panose="020B0604020202020204" pitchFamily="34" charset="0"/>
              </a:rPr>
              <a:t>meno perfezionata la </a:t>
            </a:r>
            <a:r>
              <a:rPr sz="2000" b="1" i="1"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procedura per lo</a:t>
            </a:r>
            <a:r>
              <a:rPr sz="2000" b="1" i="1" u="sng" spc="-5" dirty="0">
                <a:uFill>
                  <a:solidFill>
                    <a:srgbClr val="000000"/>
                  </a:solidFill>
                </a:uFill>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sdoganamento</a:t>
            </a:r>
            <a:r>
              <a:rPr sz="2000" dirty="0">
                <a:latin typeface="Arial" panose="020B0604020202020204" pitchFamily="34" charset="0"/>
                <a:cs typeface="Arial" panose="020B0604020202020204" pitchFamily="34" charset="0"/>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13202919" cy="1765300"/>
          </a:xfrm>
          <a:prstGeom prst="rect">
            <a:avLst/>
          </a:prstGeom>
        </p:spPr>
        <p:txBody>
          <a:bodyPr vert="horz" wrap="square" lIns="0" tIns="13970" rIns="0" bIns="0" rtlCol="0">
            <a:spAutoFit/>
          </a:bodyPr>
          <a:lstStyle/>
          <a:p>
            <a:pPr marL="12700" marR="5080">
              <a:lnSpc>
                <a:spcPct val="100000"/>
              </a:lnSpc>
              <a:spcBef>
                <a:spcPts val="110"/>
              </a:spcBef>
            </a:pPr>
            <a:r>
              <a:rPr sz="5700" spc="5" dirty="0"/>
              <a:t>Detenzione di merci </a:t>
            </a:r>
            <a:r>
              <a:rPr sz="5700" spc="-5" dirty="0"/>
              <a:t>contraffatte</a:t>
            </a:r>
            <a:r>
              <a:rPr sz="5700" spc="-90" dirty="0"/>
              <a:t> </a:t>
            </a:r>
            <a:r>
              <a:rPr sz="5700" spc="5" dirty="0"/>
              <a:t>rilevante  ex </a:t>
            </a:r>
            <a:r>
              <a:rPr sz="5700" dirty="0"/>
              <a:t>art. </a:t>
            </a:r>
            <a:r>
              <a:rPr sz="5700" spc="5" dirty="0"/>
              <a:t>474</a:t>
            </a:r>
            <a:r>
              <a:rPr sz="5700" spc="-10" dirty="0"/>
              <a:t> </a:t>
            </a:r>
            <a:r>
              <a:rPr sz="5700" dirty="0"/>
              <a:t>c.p.</a:t>
            </a:r>
            <a:endParaRPr sz="5700"/>
          </a:p>
        </p:txBody>
      </p:sp>
      <p:sp>
        <p:nvSpPr>
          <p:cNvPr id="3" name="object 3"/>
          <p:cNvSpPr/>
          <p:nvPr/>
        </p:nvSpPr>
        <p:spPr>
          <a:xfrm>
            <a:off x="1566582" y="5486167"/>
            <a:ext cx="13013055" cy="0"/>
          </a:xfrm>
          <a:custGeom>
            <a:avLst/>
            <a:gdLst/>
            <a:ahLst/>
            <a:cxnLst/>
            <a:rect l="l" t="t" r="r" b="b"/>
            <a:pathLst>
              <a:path w="13013055">
                <a:moveTo>
                  <a:pt x="0" y="0"/>
                </a:moveTo>
                <a:lnTo>
                  <a:pt x="13012944" y="0"/>
                </a:lnTo>
              </a:path>
            </a:pathLst>
          </a:custGeom>
          <a:ln w="16813">
            <a:solidFill>
              <a:srgbClr val="000000"/>
            </a:solidFill>
          </a:ln>
        </p:spPr>
        <p:txBody>
          <a:bodyPr wrap="square" lIns="0" tIns="0" rIns="0" bIns="0" rtlCol="0"/>
          <a:lstStyle/>
          <a:p>
            <a:endParaRPr/>
          </a:p>
        </p:txBody>
      </p:sp>
      <p:sp>
        <p:nvSpPr>
          <p:cNvPr id="4" name="object 4"/>
          <p:cNvSpPr txBox="1"/>
          <p:nvPr/>
        </p:nvSpPr>
        <p:spPr>
          <a:xfrm>
            <a:off x="1557932" y="2714337"/>
            <a:ext cx="15352118" cy="6966010"/>
          </a:xfrm>
          <a:prstGeom prst="rect">
            <a:avLst/>
          </a:prstGeom>
        </p:spPr>
        <p:txBody>
          <a:bodyPr vert="horz" wrap="square" lIns="0" tIns="35560" rIns="0" bIns="0" rtlCol="0">
            <a:spAutoFit/>
          </a:bodyPr>
          <a:lstStyle/>
          <a:p>
            <a:pPr marL="12700" marR="9525" algn="just">
              <a:lnSpc>
                <a:spcPts val="3130"/>
              </a:lnSpc>
              <a:spcBef>
                <a:spcPts val="280"/>
              </a:spcBef>
            </a:pPr>
            <a:r>
              <a:rPr sz="2400" b="1" spc="15" dirty="0">
                <a:latin typeface="Arial" panose="020B0604020202020204" pitchFamily="34" charset="0"/>
                <a:cs typeface="Arial" panose="020B0604020202020204" pitchFamily="34" charset="0"/>
              </a:rPr>
              <a:t>Corte </a:t>
            </a:r>
            <a:r>
              <a:rPr sz="2400" b="1" spc="10" dirty="0">
                <a:latin typeface="Arial" panose="020B0604020202020204" pitchFamily="34" charset="0"/>
                <a:cs typeface="Arial" panose="020B0604020202020204" pitchFamily="34" charset="0"/>
              </a:rPr>
              <a:t>d’Appello di </a:t>
            </a:r>
            <a:r>
              <a:rPr sz="2400" b="1" spc="15" dirty="0">
                <a:latin typeface="Arial" panose="020B0604020202020204" pitchFamily="34" charset="0"/>
                <a:cs typeface="Arial" panose="020B0604020202020204" pitchFamily="34" charset="0"/>
              </a:rPr>
              <a:t>Genova, </a:t>
            </a:r>
            <a:r>
              <a:rPr sz="2400" spc="15" dirty="0">
                <a:latin typeface="Arial" panose="020B0604020202020204" pitchFamily="34" charset="0"/>
                <a:cs typeface="Arial" panose="020B0604020202020204" pitchFamily="34" charset="0"/>
              </a:rPr>
              <a:t>sentenza </a:t>
            </a:r>
            <a:r>
              <a:rPr sz="2400" spc="10" dirty="0">
                <a:latin typeface="Arial" panose="020B0604020202020204" pitchFamily="34" charset="0"/>
                <a:cs typeface="Arial" panose="020B0604020202020204" pitchFamily="34" charset="0"/>
              </a:rPr>
              <a:t>n. </a:t>
            </a:r>
            <a:r>
              <a:rPr sz="2400" spc="15" dirty="0">
                <a:latin typeface="Arial" panose="020B0604020202020204" pitchFamily="34" charset="0"/>
                <a:cs typeface="Arial" panose="020B0604020202020204" pitchFamily="34" charset="0"/>
              </a:rPr>
              <a:t>1450/12 del 14 maggio – 29 maggio 2012,  proc. pen. </a:t>
            </a:r>
            <a:r>
              <a:rPr sz="2400" spc="10" dirty="0">
                <a:latin typeface="Arial" panose="020B0604020202020204" pitchFamily="34" charset="0"/>
                <a:cs typeface="Arial" panose="020B0604020202020204" pitchFamily="34" charset="0"/>
              </a:rPr>
              <a:t>n. </a:t>
            </a:r>
            <a:r>
              <a:rPr sz="2400" spc="15" dirty="0">
                <a:latin typeface="Arial" panose="020B0604020202020204" pitchFamily="34" charset="0"/>
                <a:cs typeface="Arial" panose="020B0604020202020204" pitchFamily="34" charset="0"/>
              </a:rPr>
              <a:t>3746/06</a:t>
            </a:r>
            <a:r>
              <a:rPr sz="2400" spc="-25"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R.G.N.R.</a:t>
            </a:r>
            <a:endParaRPr sz="2400" dirty="0">
              <a:latin typeface="Arial" panose="020B0604020202020204" pitchFamily="34" charset="0"/>
              <a:cs typeface="Arial" panose="020B0604020202020204" pitchFamily="34" charset="0"/>
            </a:endParaRPr>
          </a:p>
          <a:p>
            <a:pPr marL="12700" marR="5080" algn="just">
              <a:lnSpc>
                <a:spcPts val="3130"/>
              </a:lnSpc>
              <a:spcBef>
                <a:spcPts val="5"/>
              </a:spcBef>
            </a:pPr>
            <a:r>
              <a:rPr sz="2400" spc="10" dirty="0">
                <a:latin typeface="Arial" panose="020B0604020202020204" pitchFamily="34" charset="0"/>
                <a:cs typeface="Arial" panose="020B0604020202020204" pitchFamily="34" charset="0"/>
              </a:rPr>
              <a:t>“</a:t>
            </a:r>
            <a:r>
              <a:rPr sz="2400" i="1" spc="10" dirty="0">
                <a:latin typeface="Arial" panose="020B0604020202020204" pitchFamily="34" charset="0"/>
                <a:cs typeface="Arial" panose="020B0604020202020204" pitchFamily="34" charset="0"/>
              </a:rPr>
              <a:t>Avverso la </a:t>
            </a:r>
            <a:r>
              <a:rPr sz="2400" i="1" spc="15" dirty="0">
                <a:latin typeface="Arial" panose="020B0604020202020204" pitchFamily="34" charset="0"/>
                <a:cs typeface="Arial" panose="020B0604020202020204" pitchFamily="34" charset="0"/>
              </a:rPr>
              <a:t>sentenza ha proposto appello </a:t>
            </a:r>
            <a:r>
              <a:rPr sz="2400" i="1" spc="5" dirty="0">
                <a:latin typeface="Arial" panose="020B0604020202020204" pitchFamily="34" charset="0"/>
                <a:cs typeface="Arial" panose="020B0604020202020204" pitchFamily="34" charset="0"/>
              </a:rPr>
              <a:t>il </a:t>
            </a:r>
            <a:r>
              <a:rPr sz="2400" i="1" spc="15" dirty="0">
                <a:latin typeface="Arial" panose="020B0604020202020204" pitchFamily="34" charset="0"/>
                <a:cs typeface="Arial" panose="020B0604020202020204" pitchFamily="34" charset="0"/>
              </a:rPr>
              <a:t>difensore </a:t>
            </a:r>
            <a:r>
              <a:rPr sz="2400" i="1" spc="10" dirty="0">
                <a:latin typeface="Arial" panose="020B0604020202020204" pitchFamily="34" charset="0"/>
                <a:cs typeface="Arial" panose="020B0604020202020204" pitchFamily="34" charset="0"/>
              </a:rPr>
              <a:t>dell’imputata </a:t>
            </a:r>
            <a:r>
              <a:rPr sz="2400" i="1" spc="15" dirty="0">
                <a:latin typeface="Arial" panose="020B0604020202020204" pitchFamily="34" charset="0"/>
                <a:cs typeface="Arial" panose="020B0604020202020204" pitchFamily="34" charset="0"/>
              </a:rPr>
              <a:t>sostenendo, </a:t>
            </a:r>
            <a:r>
              <a:rPr sz="2400" i="1" spc="10" dirty="0">
                <a:latin typeface="Arial" panose="020B0604020202020204" pitchFamily="34" charset="0"/>
                <a:cs typeface="Arial" panose="020B0604020202020204" pitchFamily="34" charset="0"/>
              </a:rPr>
              <a:t>in </a:t>
            </a:r>
            <a:r>
              <a:rPr sz="2400" i="1" spc="755" dirty="0">
                <a:latin typeface="Arial" panose="020B0604020202020204" pitchFamily="34" charset="0"/>
                <a:cs typeface="Arial" panose="020B0604020202020204" pitchFamily="34" charset="0"/>
              </a:rPr>
              <a:t> </a:t>
            </a:r>
            <a:r>
              <a:rPr sz="2400" i="1" spc="15" dirty="0">
                <a:latin typeface="Arial" panose="020B0604020202020204" pitchFamily="34" charset="0"/>
                <a:cs typeface="Arial" panose="020B0604020202020204" pitchFamily="34" charset="0"/>
              </a:rPr>
              <a:t>primo luogo, che </a:t>
            </a:r>
            <a:r>
              <a:rPr sz="2400" i="1" spc="10" dirty="0">
                <a:latin typeface="Arial" panose="020B0604020202020204" pitchFamily="34" charset="0"/>
                <a:cs typeface="Arial" panose="020B0604020202020204" pitchFamily="34" charset="0"/>
              </a:rPr>
              <a:t>al </a:t>
            </a:r>
            <a:r>
              <a:rPr sz="2400" i="1" spc="15" dirty="0">
                <a:latin typeface="Arial" panose="020B0604020202020204" pitchFamily="34" charset="0"/>
                <a:cs typeface="Arial" panose="020B0604020202020204" pitchFamily="34" charset="0"/>
              </a:rPr>
              <a:t>momento del sequestro </a:t>
            </a:r>
            <a:r>
              <a:rPr sz="2400" i="1" spc="10" dirty="0">
                <a:latin typeface="Arial" panose="020B0604020202020204" pitchFamily="34" charset="0"/>
                <a:cs typeface="Arial" panose="020B0604020202020204" pitchFamily="34" charset="0"/>
              </a:rPr>
              <a:t>della </a:t>
            </a:r>
            <a:r>
              <a:rPr sz="2400" i="1" spc="15" dirty="0">
                <a:latin typeface="Arial" panose="020B0604020202020204" pitchFamily="34" charset="0"/>
                <a:cs typeface="Arial" panose="020B0604020202020204" pitchFamily="34" charset="0"/>
              </a:rPr>
              <a:t>merce </a:t>
            </a:r>
            <a:r>
              <a:rPr sz="2400" i="1" spc="10" dirty="0">
                <a:latin typeface="Arial" panose="020B0604020202020204" pitchFamily="34" charset="0"/>
                <a:cs typeface="Arial" panose="020B0604020202020204" pitchFamily="34" charset="0"/>
              </a:rPr>
              <a:t>ella </a:t>
            </a:r>
            <a:r>
              <a:rPr sz="2400" i="1" spc="15" dirty="0">
                <a:latin typeface="Arial" panose="020B0604020202020204" pitchFamily="34" charset="0"/>
                <a:cs typeface="Arial" panose="020B0604020202020204" pitchFamily="34" charset="0"/>
              </a:rPr>
              <a:t>non ne aveva </a:t>
            </a:r>
            <a:r>
              <a:rPr sz="2400" i="1" spc="10" dirty="0">
                <a:latin typeface="Arial" panose="020B0604020202020204" pitchFamily="34" charset="0"/>
                <a:cs typeface="Arial" panose="020B0604020202020204" pitchFamily="34" charset="0"/>
              </a:rPr>
              <a:t>la </a:t>
            </a:r>
            <a:r>
              <a:rPr sz="2400" i="1" spc="755" dirty="0">
                <a:latin typeface="Arial" panose="020B0604020202020204" pitchFamily="34" charset="0"/>
                <a:cs typeface="Arial" panose="020B0604020202020204" pitchFamily="34" charset="0"/>
              </a:rPr>
              <a:t> </a:t>
            </a:r>
            <a:r>
              <a:rPr sz="2400" i="1" spc="35" dirty="0">
                <a:latin typeface="Arial" panose="020B0604020202020204" pitchFamily="34" charset="0"/>
                <a:cs typeface="Arial" panose="020B0604020202020204" pitchFamily="34" charset="0"/>
              </a:rPr>
              <a:t>detenzione, </a:t>
            </a:r>
            <a:r>
              <a:rPr sz="2400" i="1" spc="25" dirty="0">
                <a:latin typeface="Arial" panose="020B0604020202020204" pitchFamily="34" charset="0"/>
                <a:cs typeface="Arial" panose="020B0604020202020204" pitchFamily="34" charset="0"/>
              </a:rPr>
              <a:t>in </a:t>
            </a:r>
            <a:r>
              <a:rPr sz="2400" i="1" spc="35" dirty="0">
                <a:latin typeface="Arial" panose="020B0604020202020204" pitchFamily="34" charset="0"/>
                <a:cs typeface="Arial" panose="020B0604020202020204" pitchFamily="34" charset="0"/>
              </a:rPr>
              <a:t>quanto </a:t>
            </a:r>
            <a:r>
              <a:rPr sz="2400" i="1" spc="25" dirty="0">
                <a:latin typeface="Arial" panose="020B0604020202020204" pitchFamily="34" charset="0"/>
                <a:cs typeface="Arial" panose="020B0604020202020204" pitchFamily="34" charset="0"/>
              </a:rPr>
              <a:t>la </a:t>
            </a:r>
            <a:r>
              <a:rPr sz="2400" i="1" spc="35" dirty="0">
                <a:latin typeface="Arial" panose="020B0604020202020204" pitchFamily="34" charset="0"/>
                <a:cs typeface="Arial" panose="020B0604020202020204" pitchFamily="34" charset="0"/>
              </a:rPr>
              <a:t>disponibilità </a:t>
            </a:r>
            <a:r>
              <a:rPr sz="2400" i="1" spc="30" dirty="0">
                <a:latin typeface="Arial" panose="020B0604020202020204" pitchFamily="34" charset="0"/>
                <a:cs typeface="Arial" panose="020B0604020202020204" pitchFamily="34" charset="0"/>
              </a:rPr>
              <a:t>della </a:t>
            </a:r>
            <a:r>
              <a:rPr sz="2400" i="1" spc="35" dirty="0">
                <a:latin typeface="Arial" panose="020B0604020202020204" pitchFamily="34" charset="0"/>
                <a:cs typeface="Arial" panose="020B0604020202020204" pitchFamily="34" charset="0"/>
              </a:rPr>
              <a:t>stessa </a:t>
            </a:r>
            <a:r>
              <a:rPr sz="2400" i="1" spc="30" dirty="0">
                <a:latin typeface="Arial" panose="020B0604020202020204" pitchFamily="34" charset="0"/>
                <a:cs typeface="Arial" panose="020B0604020202020204" pitchFamily="34" charset="0"/>
              </a:rPr>
              <a:t>era </a:t>
            </a:r>
            <a:r>
              <a:rPr sz="2400" i="1" spc="35" dirty="0">
                <a:latin typeface="Arial" panose="020B0604020202020204" pitchFamily="34" charset="0"/>
                <a:cs typeface="Arial" panose="020B0604020202020204" pitchFamily="34" charset="0"/>
              </a:rPr>
              <a:t>ancora </a:t>
            </a:r>
            <a:r>
              <a:rPr sz="2400" i="1" spc="25" dirty="0">
                <a:latin typeface="Arial" panose="020B0604020202020204" pitchFamily="34" charset="0"/>
                <a:cs typeface="Arial" panose="020B0604020202020204" pitchFamily="34" charset="0"/>
              </a:rPr>
              <a:t>in </a:t>
            </a:r>
            <a:r>
              <a:rPr sz="2400" i="1" spc="35" dirty="0">
                <a:latin typeface="Arial" panose="020B0604020202020204" pitchFamily="34" charset="0"/>
                <a:cs typeface="Arial" panose="020B0604020202020204" pitchFamily="34" charset="0"/>
              </a:rPr>
              <a:t>capo allo  </a:t>
            </a:r>
            <a:r>
              <a:rPr sz="2400" i="1" spc="15" dirty="0">
                <a:latin typeface="Arial" panose="020B0604020202020204" pitchFamily="34" charset="0"/>
                <a:cs typeface="Arial" panose="020B0604020202020204" pitchFamily="34" charset="0"/>
              </a:rPr>
              <a:t>spedizioniere. </a:t>
            </a:r>
            <a:r>
              <a:rPr sz="2400" spc="15" dirty="0">
                <a:latin typeface="Arial" panose="020B0604020202020204" pitchFamily="34" charset="0"/>
                <a:cs typeface="Arial" panose="020B0604020202020204" pitchFamily="34" charset="0"/>
              </a:rPr>
              <a:t>(…) </a:t>
            </a:r>
            <a:r>
              <a:rPr sz="2400" b="1" i="1" spc="20" dirty="0">
                <a:uFill>
                  <a:solidFill>
                    <a:srgbClr val="000000"/>
                  </a:solidFill>
                </a:uFill>
                <a:latin typeface="Arial" panose="020B0604020202020204" pitchFamily="34" charset="0"/>
                <a:cs typeface="Arial" panose="020B0604020202020204" pitchFamily="34" charset="0"/>
              </a:rPr>
              <a:t>Deve </a:t>
            </a:r>
            <a:r>
              <a:rPr sz="2400" b="1" i="1" spc="15" dirty="0">
                <a:uFill>
                  <a:solidFill>
                    <a:srgbClr val="000000"/>
                  </a:solidFill>
                </a:uFill>
                <a:latin typeface="Arial" panose="020B0604020202020204" pitchFamily="34" charset="0"/>
                <a:cs typeface="Arial" panose="020B0604020202020204" pitchFamily="34" charset="0"/>
              </a:rPr>
              <a:t>osservarsi, </a:t>
            </a:r>
            <a:r>
              <a:rPr sz="2400" b="1" i="1" spc="10" dirty="0">
                <a:uFill>
                  <a:solidFill>
                    <a:srgbClr val="000000"/>
                  </a:solidFill>
                </a:uFill>
                <a:latin typeface="Arial" panose="020B0604020202020204" pitchFamily="34" charset="0"/>
                <a:cs typeface="Arial" panose="020B0604020202020204" pitchFamily="34" charset="0"/>
              </a:rPr>
              <a:t>in ogni </a:t>
            </a:r>
            <a:r>
              <a:rPr sz="2400" b="1" i="1" spc="15" dirty="0">
                <a:uFill>
                  <a:solidFill>
                    <a:srgbClr val="000000"/>
                  </a:solidFill>
                </a:uFill>
                <a:latin typeface="Arial" panose="020B0604020202020204" pitchFamily="34" charset="0"/>
                <a:cs typeface="Arial" panose="020B0604020202020204" pitchFamily="34" charset="0"/>
              </a:rPr>
              <a:t>caso, che </a:t>
            </a:r>
            <a:r>
              <a:rPr sz="2400" b="1" i="1" spc="10" dirty="0">
                <a:uFill>
                  <a:solidFill>
                    <a:srgbClr val="000000"/>
                  </a:solidFill>
                </a:uFill>
                <a:latin typeface="Arial" panose="020B0604020202020204" pitchFamily="34" charset="0"/>
                <a:cs typeface="Arial" panose="020B0604020202020204" pitchFamily="34" charset="0"/>
              </a:rPr>
              <a:t>la </a:t>
            </a:r>
            <a:r>
              <a:rPr sz="2400" b="1" i="1" spc="15" dirty="0">
                <a:uFill>
                  <a:solidFill>
                    <a:srgbClr val="000000"/>
                  </a:solidFill>
                </a:uFill>
                <a:latin typeface="Arial" panose="020B0604020202020204" pitchFamily="34" charset="0"/>
                <a:cs typeface="Arial" panose="020B0604020202020204" pitchFamily="34" charset="0"/>
              </a:rPr>
              <a:t>detenzione </a:t>
            </a:r>
            <a:r>
              <a:rPr sz="2400" b="1" i="1" spc="10" dirty="0">
                <a:uFill>
                  <a:solidFill>
                    <a:srgbClr val="000000"/>
                  </a:solidFill>
                </a:uFill>
                <a:latin typeface="Arial" panose="020B0604020202020204" pitchFamily="34" charset="0"/>
                <a:cs typeface="Arial" panose="020B0604020202020204" pitchFamily="34" charset="0"/>
              </a:rPr>
              <a:t>della </a:t>
            </a:r>
            <a:r>
              <a:rPr sz="2400" b="1" i="1" spc="15" dirty="0">
                <a:uFill>
                  <a:solidFill>
                    <a:srgbClr val="000000"/>
                  </a:solidFill>
                </a:uFill>
                <a:latin typeface="Arial" panose="020B0604020202020204" pitchFamily="34" charset="0"/>
                <a:cs typeface="Arial" panose="020B0604020202020204" pitchFamily="34" charset="0"/>
              </a:rPr>
              <a:t>cosa </a:t>
            </a:r>
            <a:r>
              <a:rPr sz="2400" b="1" i="1" spc="15" dirty="0">
                <a:latin typeface="Arial" panose="020B0604020202020204" pitchFamily="34" charset="0"/>
                <a:cs typeface="Arial" panose="020B0604020202020204" pitchFamily="34" charset="0"/>
              </a:rPr>
              <a:t> provento </a:t>
            </a:r>
            <a:r>
              <a:rPr sz="2400" b="1" i="1" spc="10" dirty="0">
                <a:latin typeface="Arial" panose="020B0604020202020204" pitchFamily="34" charset="0"/>
                <a:cs typeface="Arial" panose="020B0604020202020204" pitchFamily="34" charset="0"/>
              </a:rPr>
              <a:t>di</a:t>
            </a:r>
            <a:r>
              <a:rPr sz="2400" b="1" i="1" spc="755" dirty="0">
                <a:latin typeface="Arial" panose="020B0604020202020204" pitchFamily="34" charset="0"/>
                <a:cs typeface="Arial" panose="020B0604020202020204" pitchFamily="34" charset="0"/>
              </a:rPr>
              <a:t> </a:t>
            </a:r>
            <a:r>
              <a:rPr sz="2400" b="1" i="1" spc="10" dirty="0">
                <a:latin typeface="Arial" panose="020B0604020202020204" pitchFamily="34" charset="0"/>
                <a:cs typeface="Arial" panose="020B0604020202020204" pitchFamily="34" charset="0"/>
              </a:rPr>
              <a:t>illecito  </a:t>
            </a:r>
            <a:r>
              <a:rPr sz="2400" b="1" i="1" spc="15" dirty="0">
                <a:latin typeface="Arial" panose="020B0604020202020204" pitchFamily="34" charset="0"/>
                <a:cs typeface="Arial" panose="020B0604020202020204" pitchFamily="34" charset="0"/>
              </a:rPr>
              <a:t>e penalmente </a:t>
            </a:r>
            <a:r>
              <a:rPr sz="2400" b="1" i="1" spc="10" dirty="0">
                <a:latin typeface="Arial" panose="020B0604020202020204" pitchFamily="34" charset="0"/>
                <a:cs typeface="Arial" panose="020B0604020202020204" pitchFamily="34" charset="0"/>
              </a:rPr>
              <a:t>rilevante  </a:t>
            </a:r>
            <a:r>
              <a:rPr sz="2400" b="1" i="1" u="sng" spc="15" dirty="0">
                <a:latin typeface="Arial" panose="020B0604020202020204" pitchFamily="34" charset="0"/>
                <a:cs typeface="Arial" panose="020B0604020202020204" pitchFamily="34" charset="0"/>
              </a:rPr>
              <a:t>non è solo </a:t>
            </a:r>
            <a:r>
              <a:rPr sz="2400" b="1" i="1" u="sng" spc="10" dirty="0">
                <a:latin typeface="Arial" panose="020B0604020202020204" pitchFamily="34" charset="0"/>
                <a:cs typeface="Arial" panose="020B0604020202020204" pitchFamily="34" charset="0"/>
              </a:rPr>
              <a:t>quella  </a:t>
            </a:r>
            <a:r>
              <a:rPr sz="2400" b="1" i="1" u="sng" spc="15" dirty="0">
                <a:latin typeface="Arial" panose="020B0604020202020204" pitchFamily="34" charset="0"/>
                <a:cs typeface="Arial" panose="020B0604020202020204" pitchFamily="34" charset="0"/>
              </a:rPr>
              <a:t>esercitata  </a:t>
            </a:r>
            <a:r>
              <a:rPr sz="2400" b="1" i="1" u="sng" spc="15" dirty="0">
                <a:uFill>
                  <a:solidFill>
                    <a:srgbClr val="000000"/>
                  </a:solidFill>
                </a:uFill>
                <a:latin typeface="Arial" panose="020B0604020202020204" pitchFamily="34" charset="0"/>
                <a:cs typeface="Arial" panose="020B0604020202020204" pitchFamily="34" charset="0"/>
              </a:rPr>
              <a:t>direttamente </a:t>
            </a:r>
            <a:r>
              <a:rPr sz="2400" b="1" i="1" u="sng" spc="10" dirty="0">
                <a:uFill>
                  <a:solidFill>
                    <a:srgbClr val="000000"/>
                  </a:solidFill>
                </a:uFill>
                <a:latin typeface="Arial" panose="020B0604020202020204" pitchFamily="34" charset="0"/>
                <a:cs typeface="Arial" panose="020B0604020202020204" pitchFamily="34" charset="0"/>
              </a:rPr>
              <a:t>dall’agente </a:t>
            </a:r>
            <a:r>
              <a:rPr sz="2400" b="1" i="1" u="sng" spc="15" dirty="0">
                <a:uFill>
                  <a:solidFill>
                    <a:srgbClr val="000000"/>
                  </a:solidFill>
                </a:uFill>
                <a:latin typeface="Arial" panose="020B0604020202020204" pitchFamily="34" charset="0"/>
                <a:cs typeface="Arial" panose="020B0604020202020204" pitchFamily="34" charset="0"/>
              </a:rPr>
              <a:t>mediante rapporto </a:t>
            </a:r>
            <a:r>
              <a:rPr sz="2400" b="1" i="1" u="sng" spc="10" dirty="0">
                <a:uFill>
                  <a:solidFill>
                    <a:srgbClr val="000000"/>
                  </a:solidFill>
                </a:uFill>
                <a:latin typeface="Arial" panose="020B0604020202020204" pitchFamily="34" charset="0"/>
                <a:cs typeface="Arial" panose="020B0604020202020204" pitchFamily="34" charset="0"/>
              </a:rPr>
              <a:t>fisico </a:t>
            </a:r>
            <a:r>
              <a:rPr sz="2400" b="1" i="1" u="sng" spc="15" dirty="0">
                <a:uFill>
                  <a:solidFill>
                    <a:srgbClr val="000000"/>
                  </a:solidFill>
                </a:uFill>
                <a:latin typeface="Arial" panose="020B0604020202020204" pitchFamily="34" charset="0"/>
                <a:cs typeface="Arial" panose="020B0604020202020204" pitchFamily="34" charset="0"/>
              </a:rPr>
              <a:t>con </a:t>
            </a:r>
            <a:r>
              <a:rPr sz="2400" b="1" i="1" u="sng" spc="10" dirty="0">
                <a:uFill>
                  <a:solidFill>
                    <a:srgbClr val="000000"/>
                  </a:solidFill>
                </a:uFill>
                <a:latin typeface="Arial" panose="020B0604020202020204" pitchFamily="34" charset="0"/>
                <a:cs typeface="Arial" panose="020B0604020202020204" pitchFamily="34" charset="0"/>
              </a:rPr>
              <a:t>la </a:t>
            </a:r>
            <a:r>
              <a:rPr sz="2400" b="1" i="1" u="sng" spc="15" dirty="0" err="1">
                <a:uFill>
                  <a:solidFill>
                    <a:srgbClr val="000000"/>
                  </a:solidFill>
                </a:uFill>
                <a:latin typeface="Arial" panose="020B0604020202020204" pitchFamily="34" charset="0"/>
                <a:cs typeface="Arial" panose="020B0604020202020204" pitchFamily="34" charset="0"/>
              </a:rPr>
              <a:t>cosa</a:t>
            </a:r>
            <a:r>
              <a:rPr sz="2400" b="1" i="1" u="sng" spc="15" dirty="0">
                <a:uFill>
                  <a:solidFill>
                    <a:srgbClr val="000000"/>
                  </a:solidFill>
                </a:uFill>
                <a:latin typeface="Arial" panose="020B0604020202020204" pitchFamily="34" charset="0"/>
                <a:cs typeface="Arial" panose="020B0604020202020204" pitchFamily="34" charset="0"/>
              </a:rPr>
              <a:t>,</a:t>
            </a:r>
            <a:r>
              <a:rPr lang="it-IT" sz="2400" b="1" i="1" u="sng" spc="15" dirty="0">
                <a:uFill>
                  <a:solidFill>
                    <a:srgbClr val="000000"/>
                  </a:solidFill>
                </a:uFill>
                <a:latin typeface="Arial" panose="020B0604020202020204" pitchFamily="34" charset="0"/>
                <a:cs typeface="Arial" panose="020B0604020202020204" pitchFamily="34" charset="0"/>
              </a:rPr>
              <a:t> ma</a:t>
            </a:r>
            <a:r>
              <a:rPr sz="2400" b="1" i="1" u="sng" spc="20" dirty="0">
                <a:uFill>
                  <a:solidFill>
                    <a:srgbClr val="000000"/>
                  </a:solidFill>
                </a:uFill>
                <a:latin typeface="Arial" panose="020B0604020202020204" pitchFamily="34" charset="0"/>
                <a:cs typeface="Arial" panose="020B0604020202020204" pitchFamily="34" charset="0"/>
              </a:rPr>
              <a:t> </a:t>
            </a:r>
            <a:r>
              <a:rPr sz="2400" b="1" i="1" u="sng" spc="15" dirty="0">
                <a:uFill>
                  <a:solidFill>
                    <a:srgbClr val="000000"/>
                  </a:solidFill>
                </a:uFill>
                <a:latin typeface="Arial" panose="020B0604020202020204" pitchFamily="34" charset="0"/>
                <a:cs typeface="Arial" panose="020B0604020202020204" pitchFamily="34" charset="0"/>
              </a:rPr>
              <a:t>anche </a:t>
            </a:r>
            <a:r>
              <a:rPr sz="2400" b="1" i="1" u="sng" spc="10" dirty="0">
                <a:uFill>
                  <a:solidFill>
                    <a:srgbClr val="000000"/>
                  </a:solidFill>
                </a:uFill>
                <a:latin typeface="Arial" panose="020B0604020202020204" pitchFamily="34" charset="0"/>
                <a:cs typeface="Arial" panose="020B0604020202020204" pitchFamily="34" charset="0"/>
              </a:rPr>
              <a:t>quella </a:t>
            </a:r>
            <a:r>
              <a:rPr sz="2400" b="1" i="1" u="sng" spc="755" dirty="0">
                <a:latin typeface="Arial" panose="020B0604020202020204" pitchFamily="34" charset="0"/>
                <a:cs typeface="Arial" panose="020B0604020202020204" pitchFamily="34" charset="0"/>
              </a:rPr>
              <a:t> </a:t>
            </a:r>
            <a:r>
              <a:rPr sz="2400" b="1" i="1" u="sng" spc="15" dirty="0">
                <a:uFill>
                  <a:solidFill>
                    <a:srgbClr val="000000"/>
                  </a:solidFill>
                </a:uFill>
                <a:latin typeface="Arial" panose="020B0604020202020204" pitchFamily="34" charset="0"/>
                <a:cs typeface="Arial" panose="020B0604020202020204" pitchFamily="34" charset="0"/>
              </a:rPr>
              <a:t>esercitata </a:t>
            </a:r>
            <a:r>
              <a:rPr sz="2400" b="1" i="1" u="sng" spc="10" dirty="0">
                <a:uFill>
                  <a:solidFill>
                    <a:srgbClr val="000000"/>
                  </a:solidFill>
                </a:uFill>
                <a:latin typeface="Arial" panose="020B0604020202020204" pitchFamily="34" charset="0"/>
                <a:cs typeface="Arial" panose="020B0604020202020204" pitchFamily="34" charset="0"/>
              </a:rPr>
              <a:t>di diritto </a:t>
            </a:r>
            <a:r>
              <a:rPr sz="2400" b="1" i="1" u="sng" spc="15" dirty="0">
                <a:uFill>
                  <a:solidFill>
                    <a:srgbClr val="000000"/>
                  </a:solidFill>
                </a:uFill>
                <a:latin typeface="Arial" panose="020B0604020202020204" pitchFamily="34" charset="0"/>
                <a:cs typeface="Arial" panose="020B0604020202020204" pitchFamily="34" charset="0"/>
              </a:rPr>
              <a:t>mediante </a:t>
            </a:r>
            <a:r>
              <a:rPr sz="2400" b="1" i="1" u="sng" spc="5" dirty="0">
                <a:uFill>
                  <a:solidFill>
                    <a:srgbClr val="000000"/>
                  </a:solidFill>
                </a:uFill>
                <a:latin typeface="Arial" panose="020B0604020202020204" pitchFamily="34" charset="0"/>
                <a:cs typeface="Arial" panose="020B0604020202020204" pitchFamily="34" charset="0"/>
              </a:rPr>
              <a:t>i </a:t>
            </a:r>
            <a:r>
              <a:rPr sz="2400" b="1" i="1" u="sng" spc="10" dirty="0">
                <a:uFill>
                  <a:solidFill>
                    <a:srgbClr val="000000"/>
                  </a:solidFill>
                </a:uFill>
                <a:latin typeface="Arial" panose="020B0604020202020204" pitchFamily="34" charset="0"/>
                <a:cs typeface="Arial" panose="020B0604020202020204" pitchFamily="34" charset="0"/>
              </a:rPr>
              <a:t>poteri di disposizione giuridica </a:t>
            </a:r>
            <a:r>
              <a:rPr sz="2400" b="1" i="1" u="sng" spc="20" dirty="0">
                <a:uFill>
                  <a:solidFill>
                    <a:srgbClr val="000000"/>
                  </a:solidFill>
                </a:uFill>
                <a:latin typeface="Arial" panose="020B0604020202020204" pitchFamily="34" charset="0"/>
                <a:cs typeface="Arial" panose="020B0604020202020204" pitchFamily="34" charset="0"/>
              </a:rPr>
              <a:t>ed </a:t>
            </a:r>
            <a:r>
              <a:rPr sz="2400" b="1" i="1" u="sng" spc="15" dirty="0">
                <a:uFill>
                  <a:solidFill>
                    <a:srgbClr val="000000"/>
                  </a:solidFill>
                </a:uFill>
                <a:latin typeface="Arial" panose="020B0604020202020204" pitchFamily="34" charset="0"/>
                <a:cs typeface="Arial" panose="020B0604020202020204" pitchFamily="34" charset="0"/>
              </a:rPr>
              <a:t>esclusiva </a:t>
            </a:r>
            <a:r>
              <a:rPr sz="2400" b="1" i="1" u="sng" spc="10" dirty="0">
                <a:uFill>
                  <a:solidFill>
                    <a:srgbClr val="000000"/>
                  </a:solidFill>
                </a:uFill>
                <a:latin typeface="Arial" panose="020B0604020202020204" pitchFamily="34" charset="0"/>
                <a:cs typeface="Arial" panose="020B0604020202020204" pitchFamily="34" charset="0"/>
              </a:rPr>
              <a:t>della </a:t>
            </a:r>
            <a:r>
              <a:rPr sz="2400" b="1" i="1" u="sng" spc="10" dirty="0">
                <a:latin typeface="Arial" panose="020B0604020202020204" pitchFamily="34" charset="0"/>
                <a:cs typeface="Arial" panose="020B0604020202020204" pitchFamily="34" charset="0"/>
              </a:rPr>
              <a:t> </a:t>
            </a:r>
            <a:r>
              <a:rPr sz="2400" b="1" i="1" u="sng" spc="15" dirty="0">
                <a:uFill>
                  <a:solidFill>
                    <a:srgbClr val="000000"/>
                  </a:solidFill>
                </a:uFill>
                <a:latin typeface="Arial" panose="020B0604020202020204" pitchFamily="34" charset="0"/>
                <a:cs typeface="Arial" panose="020B0604020202020204" pitchFamily="34" charset="0"/>
              </a:rPr>
              <a:t>cosa, </a:t>
            </a:r>
            <a:r>
              <a:rPr sz="2400" b="1" i="1" u="sng" spc="10" dirty="0">
                <a:uFill>
                  <a:solidFill>
                    <a:srgbClr val="000000"/>
                  </a:solidFill>
                </a:uFill>
                <a:latin typeface="Arial" panose="020B0604020202020204" pitchFamily="34" charset="0"/>
                <a:cs typeface="Arial" panose="020B0604020202020204" pitchFamily="34" charset="0"/>
              </a:rPr>
              <a:t>attuabile </a:t>
            </a:r>
            <a:r>
              <a:rPr sz="2400" b="1" i="1" u="sng" spc="15" dirty="0">
                <a:uFill>
                  <a:solidFill>
                    <a:srgbClr val="000000"/>
                  </a:solidFill>
                </a:uFill>
                <a:latin typeface="Arial" panose="020B0604020202020204" pitchFamily="34" charset="0"/>
                <a:cs typeface="Arial" panose="020B0604020202020204" pitchFamily="34" charset="0"/>
              </a:rPr>
              <a:t>anche tramite </a:t>
            </a:r>
            <a:r>
              <a:rPr sz="2400" b="1" i="1" u="sng" spc="10" dirty="0">
                <a:uFill>
                  <a:solidFill>
                    <a:srgbClr val="000000"/>
                  </a:solidFill>
                </a:uFill>
                <a:latin typeface="Arial" panose="020B0604020202020204" pitchFamily="34" charset="0"/>
                <a:cs typeface="Arial" panose="020B0604020202020204" pitchFamily="34" charset="0"/>
              </a:rPr>
              <a:t>l’utilizzo dell’attività professionale di terzi, </a:t>
            </a:r>
            <a:r>
              <a:rPr sz="2400" b="1" i="1" u="sng" spc="15" dirty="0">
                <a:uFill>
                  <a:solidFill>
                    <a:srgbClr val="000000"/>
                  </a:solidFill>
                </a:uFill>
                <a:latin typeface="Arial" panose="020B0604020202020204" pitchFamily="34" charset="0"/>
                <a:cs typeface="Arial" panose="020B0604020202020204" pitchFamily="34" charset="0"/>
              </a:rPr>
              <a:t>meri </a:t>
            </a:r>
            <a:r>
              <a:rPr sz="2400" b="1" i="1" u="sng" spc="15" dirty="0">
                <a:latin typeface="Arial" panose="020B0604020202020204" pitchFamily="34" charset="0"/>
                <a:cs typeface="Arial" panose="020B0604020202020204" pitchFamily="34" charset="0"/>
              </a:rPr>
              <a:t> </a:t>
            </a:r>
            <a:r>
              <a:rPr sz="2400" b="1" i="1" u="sng" spc="15" dirty="0">
                <a:uFill>
                  <a:solidFill>
                    <a:srgbClr val="000000"/>
                  </a:solidFill>
                </a:uFill>
                <a:latin typeface="Arial" panose="020B0604020202020204" pitchFamily="34" charset="0"/>
                <a:cs typeface="Arial" panose="020B0604020202020204" pitchFamily="34" charset="0"/>
              </a:rPr>
              <a:t>esecutori </a:t>
            </a:r>
            <a:r>
              <a:rPr sz="2400" b="1" i="1" u="sng" spc="10" dirty="0">
                <a:uFill>
                  <a:solidFill>
                    <a:srgbClr val="000000"/>
                  </a:solidFill>
                </a:uFill>
                <a:latin typeface="Arial" panose="020B0604020202020204" pitchFamily="34" charset="0"/>
                <a:cs typeface="Arial" panose="020B0604020202020204" pitchFamily="34" charset="0"/>
              </a:rPr>
              <a:t>materiali delle </a:t>
            </a:r>
            <a:r>
              <a:rPr sz="2400" b="1" i="1" u="sng" spc="15" dirty="0">
                <a:uFill>
                  <a:solidFill>
                    <a:srgbClr val="000000"/>
                  </a:solidFill>
                </a:uFill>
                <a:latin typeface="Arial" panose="020B0604020202020204" pitchFamily="34" charset="0"/>
                <a:cs typeface="Arial" panose="020B0604020202020204" pitchFamily="34" charset="0"/>
              </a:rPr>
              <a:t>condotte </a:t>
            </a:r>
            <a:r>
              <a:rPr sz="2400" b="1" i="1" u="sng" spc="10" dirty="0">
                <a:uFill>
                  <a:solidFill>
                    <a:srgbClr val="000000"/>
                  </a:solidFill>
                </a:uFill>
                <a:latin typeface="Arial" panose="020B0604020202020204" pitchFamily="34" charset="0"/>
                <a:cs typeface="Arial" panose="020B0604020202020204" pitchFamily="34" charset="0"/>
              </a:rPr>
              <a:t>di disposizione fisica della</a:t>
            </a:r>
            <a:r>
              <a:rPr sz="2400" b="1" i="1" u="sng" spc="-20" dirty="0">
                <a:uFill>
                  <a:solidFill>
                    <a:srgbClr val="000000"/>
                  </a:solidFill>
                </a:uFill>
                <a:latin typeface="Arial" panose="020B0604020202020204" pitchFamily="34" charset="0"/>
                <a:cs typeface="Arial" panose="020B0604020202020204" pitchFamily="34" charset="0"/>
              </a:rPr>
              <a:t> </a:t>
            </a:r>
            <a:r>
              <a:rPr sz="2400" b="1" i="1" u="sng" spc="15" dirty="0" err="1">
                <a:uFill>
                  <a:solidFill>
                    <a:srgbClr val="000000"/>
                  </a:solidFill>
                </a:uFill>
                <a:latin typeface="Arial" panose="020B0604020202020204" pitchFamily="34" charset="0"/>
                <a:cs typeface="Arial" panose="020B0604020202020204" pitchFamily="34" charset="0"/>
              </a:rPr>
              <a:t>cosa</a:t>
            </a:r>
            <a:r>
              <a:rPr sz="2400" spc="15" dirty="0">
                <a:latin typeface="Arial" panose="020B0604020202020204" pitchFamily="34" charset="0"/>
                <a:cs typeface="Arial" panose="020B0604020202020204" pitchFamily="34" charset="0"/>
              </a:rPr>
              <a:t>”.</a:t>
            </a:r>
            <a:endParaRPr lang="it-IT" sz="2400" spc="15" dirty="0">
              <a:latin typeface="Arial" panose="020B0604020202020204" pitchFamily="34" charset="0"/>
              <a:cs typeface="Arial" panose="020B0604020202020204" pitchFamily="34" charset="0"/>
            </a:endParaRPr>
          </a:p>
          <a:p>
            <a:pPr marL="12700" marR="5080" algn="just">
              <a:lnSpc>
                <a:spcPts val="3130"/>
              </a:lnSpc>
              <a:spcBef>
                <a:spcPts val="5"/>
              </a:spcBef>
            </a:pPr>
            <a:endParaRPr lang="it-IT" sz="2400" spc="15" dirty="0">
              <a:latin typeface="Arial" panose="020B0604020202020204" pitchFamily="34" charset="0"/>
              <a:cs typeface="Arial" panose="020B0604020202020204" pitchFamily="34" charset="0"/>
            </a:endParaRPr>
          </a:p>
          <a:p>
            <a:pPr lvl="0"/>
            <a:r>
              <a:rPr lang="it-IT" sz="2400" b="1" dirty="0">
                <a:latin typeface="Arial" panose="020B0604020202020204" pitchFamily="34" charset="0"/>
                <a:cs typeface="Arial" panose="020B0604020202020204" pitchFamily="34" charset="0"/>
              </a:rPr>
              <a:t>Tribunale di Napoli</a:t>
            </a:r>
            <a:r>
              <a:rPr lang="it-IT" sz="2400" dirty="0">
                <a:latin typeface="Arial" panose="020B0604020202020204" pitchFamily="34" charset="0"/>
                <a:cs typeface="Arial" panose="020B0604020202020204" pitchFamily="34" charset="0"/>
              </a:rPr>
              <a:t>, sentenza n. 10278/15 dell’11 giugno 2015,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n. 12754/14 R.G. </a:t>
            </a:r>
            <a:r>
              <a:rPr lang="it-IT" sz="2400" dirty="0" err="1">
                <a:latin typeface="Arial" panose="020B0604020202020204" pitchFamily="34" charset="0"/>
                <a:cs typeface="Arial" panose="020B0604020202020204" pitchFamily="34" charset="0"/>
              </a:rPr>
              <a:t>Trib</a:t>
            </a:r>
            <a:r>
              <a:rPr lang="it-IT" sz="2400" dirty="0">
                <a:latin typeface="Arial" panose="020B0604020202020204" pitchFamily="34" charset="0"/>
                <a:cs typeface="Arial" panose="020B0604020202020204" pitchFamily="34" charset="0"/>
              </a:rPr>
              <a:t>., 15457/13 R.G.P.M.</a:t>
            </a:r>
          </a:p>
          <a:p>
            <a:pPr algn="just"/>
            <a:r>
              <a:rPr lang="it-IT" sz="2400" dirty="0">
                <a:latin typeface="Arial" panose="020B0604020202020204" pitchFamily="34" charset="0"/>
                <a:cs typeface="Arial" panose="020B0604020202020204" pitchFamily="34" charset="0"/>
              </a:rPr>
              <a:t>“</a:t>
            </a:r>
            <a:r>
              <a:rPr lang="it-IT" sz="2400" i="1" dirty="0">
                <a:latin typeface="Arial" panose="020B0604020202020204" pitchFamily="34" charset="0"/>
                <a:cs typeface="Arial" panose="020B0604020202020204" pitchFamily="34" charset="0"/>
              </a:rPr>
              <a:t>Né rileva che al momento dell’intervento degli operanti non fosse stata accertata una concreta attività di vendita nei confronti dei clienti. Invero, il quantitativo di merce rinvenuto nella disponibilità dell’imputato non appare certamente compatibile con un uso personale </a:t>
            </a:r>
            <a:r>
              <a:rPr lang="it-IT" sz="2400" dirty="0">
                <a:latin typeface="Arial" panose="020B0604020202020204" pitchFamily="34" charset="0"/>
                <a:cs typeface="Arial" panose="020B0604020202020204" pitchFamily="34" charset="0"/>
              </a:rPr>
              <a:t>[…] </a:t>
            </a:r>
            <a:r>
              <a:rPr lang="it-IT" sz="2400" i="1" dirty="0">
                <a:latin typeface="Arial" panose="020B0604020202020204" pitchFamily="34" charset="0"/>
                <a:cs typeface="Arial" panose="020B0604020202020204" pitchFamily="34" charset="0"/>
              </a:rPr>
              <a:t>Il fatto che il locale fosse di un terzo (al quale è stato restituito) non esclude che la merce ivi rinvenuta fosse nella disponibilità dell’imputato, atteso che egli aveva la disponibilità esclusiva del locale, che conduceva in locazione (cfr. istanza di restituzione dell’avente diritto), essendo in possesso delle chiavi e consentendo l’accesso all’interno dello stesso agli operanti.</a:t>
            </a:r>
            <a:r>
              <a:rPr lang="it-IT" sz="2400" dirty="0">
                <a:latin typeface="Arial" panose="020B0604020202020204" pitchFamily="34" charset="0"/>
                <a:cs typeface="Arial" panose="020B0604020202020204" pitchFamily="34" charset="0"/>
              </a:rPr>
              <a:t>”</a:t>
            </a:r>
          </a:p>
        </p:txBody>
      </p:sp>
      <p:sp>
        <p:nvSpPr>
          <p:cNvPr id="5" name="object 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10</a:t>
            </a:r>
            <a:endParaRPr spc="15"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4059554" cy="905510"/>
          </a:xfrm>
          <a:prstGeom prst="rect">
            <a:avLst/>
          </a:prstGeom>
        </p:spPr>
        <p:txBody>
          <a:bodyPr vert="horz" wrap="square" lIns="0" tIns="15240" rIns="0" bIns="0" rtlCol="0">
            <a:spAutoFit/>
          </a:bodyPr>
          <a:lstStyle/>
          <a:p>
            <a:pPr marL="12700">
              <a:lnSpc>
                <a:spcPct val="100000"/>
              </a:lnSpc>
              <a:spcBef>
                <a:spcPts val="120"/>
              </a:spcBef>
            </a:pPr>
            <a:r>
              <a:rPr sz="5750" spc="5" dirty="0"/>
              <a:t>Ricettazione</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11</a:t>
            </a:r>
            <a:endParaRPr spc="15" dirty="0"/>
          </a:p>
        </p:txBody>
      </p:sp>
      <p:sp>
        <p:nvSpPr>
          <p:cNvPr id="3" name="object 3"/>
          <p:cNvSpPr txBox="1"/>
          <p:nvPr/>
        </p:nvSpPr>
        <p:spPr>
          <a:xfrm>
            <a:off x="1557932" y="2726064"/>
            <a:ext cx="14590118" cy="6335068"/>
          </a:xfrm>
          <a:prstGeom prst="rect">
            <a:avLst/>
          </a:prstGeom>
        </p:spPr>
        <p:txBody>
          <a:bodyPr vert="horz" wrap="square" lIns="0" tIns="12700" rIns="0" bIns="0" rtlCol="0">
            <a:spAutoFit/>
          </a:bodyPr>
          <a:lstStyle/>
          <a:p>
            <a:pPr marL="12700">
              <a:lnSpc>
                <a:spcPts val="2180"/>
              </a:lnSpc>
              <a:spcBef>
                <a:spcPts val="100"/>
              </a:spcBef>
            </a:pPr>
            <a:r>
              <a:rPr sz="2000" b="1" spc="-5" dirty="0">
                <a:latin typeface="Arial" panose="020B0604020202020204" pitchFamily="34" charset="0"/>
                <a:cs typeface="Arial" panose="020B0604020202020204" pitchFamily="34" charset="0"/>
              </a:rPr>
              <a:t>Corte di Cassazione</a:t>
            </a:r>
            <a:r>
              <a:rPr sz="2000" spc="-5" dirty="0">
                <a:latin typeface="Arial" panose="020B0604020202020204" pitchFamily="34" charset="0"/>
                <a:cs typeface="Arial" panose="020B0604020202020204" pitchFamily="34" charset="0"/>
              </a:rPr>
              <a:t>, sentenza </a:t>
            </a:r>
            <a:r>
              <a:rPr sz="2000" dirty="0">
                <a:latin typeface="Arial" panose="020B0604020202020204" pitchFamily="34" charset="0"/>
                <a:cs typeface="Arial" panose="020B0604020202020204" pitchFamily="34" charset="0"/>
              </a:rPr>
              <a:t>n. </a:t>
            </a:r>
            <a:r>
              <a:rPr sz="2000" spc="-5" dirty="0">
                <a:latin typeface="Arial" panose="020B0604020202020204" pitchFamily="34" charset="0"/>
                <a:cs typeface="Arial" panose="020B0604020202020204" pitchFamily="34" charset="0"/>
              </a:rPr>
              <a:t>1822/10 </a:t>
            </a:r>
            <a:r>
              <a:rPr sz="2000" dirty="0">
                <a:latin typeface="Arial" panose="020B0604020202020204" pitchFamily="34" charset="0"/>
                <a:cs typeface="Arial" panose="020B0604020202020204" pitchFamily="34" charset="0"/>
              </a:rPr>
              <a:t>del 4 maggio – </a:t>
            </a:r>
            <a:r>
              <a:rPr sz="2000" spc="-70" dirty="0">
                <a:latin typeface="Arial" panose="020B0604020202020204" pitchFamily="34" charset="0"/>
                <a:cs typeface="Arial" panose="020B0604020202020204" pitchFamily="34" charset="0"/>
              </a:rPr>
              <a:t>11 </a:t>
            </a:r>
            <a:r>
              <a:rPr sz="2000" dirty="0">
                <a:latin typeface="Arial" panose="020B0604020202020204" pitchFamily="34" charset="0"/>
                <a:cs typeface="Arial" panose="020B0604020202020204" pitchFamily="34" charset="0"/>
              </a:rPr>
              <a:t>giugno 2010, proc. pen. </a:t>
            </a:r>
            <a:r>
              <a:rPr sz="2000" spc="-5" dirty="0">
                <a:latin typeface="Arial" panose="020B0604020202020204" pitchFamily="34" charset="0"/>
                <a:cs typeface="Arial" panose="020B0604020202020204" pitchFamily="34" charset="0"/>
              </a:rPr>
              <a:t>22343/10 </a:t>
            </a:r>
            <a:r>
              <a:rPr sz="2000" dirty="0">
                <a:latin typeface="Arial" panose="020B0604020202020204" pitchFamily="34" charset="0"/>
                <a:cs typeface="Arial" panose="020B0604020202020204" pitchFamily="34" charset="0"/>
              </a:rPr>
              <a:t>RG</a:t>
            </a:r>
            <a:r>
              <a:rPr sz="2000" spc="85" dirty="0">
                <a:latin typeface="Arial" panose="020B0604020202020204" pitchFamily="34" charset="0"/>
                <a:cs typeface="Arial" panose="020B0604020202020204" pitchFamily="34" charset="0"/>
              </a:rPr>
              <a:t> </a:t>
            </a:r>
            <a:r>
              <a:rPr sz="2000" dirty="0">
                <a:latin typeface="Arial" panose="020B0604020202020204" pitchFamily="34" charset="0"/>
                <a:cs typeface="Arial" panose="020B0604020202020204" pitchFamily="34" charset="0"/>
              </a:rPr>
              <a:t>Cass</a:t>
            </a:r>
          </a:p>
          <a:p>
            <a:pPr marL="12700" marR="5080" algn="just">
              <a:lnSpc>
                <a:spcPts val="2140"/>
              </a:lnSpc>
              <a:spcBef>
                <a:spcPts val="100"/>
              </a:spcBef>
            </a:pPr>
            <a:r>
              <a:rPr sz="2000" dirty="0">
                <a:latin typeface="Arial" panose="020B0604020202020204" pitchFamily="34" charset="0"/>
                <a:cs typeface="Arial" panose="020B0604020202020204" pitchFamily="34" charset="0"/>
              </a:rPr>
              <a:t>“</a:t>
            </a:r>
            <a:r>
              <a:rPr sz="2000" i="1" dirty="0">
                <a:latin typeface="Arial" panose="020B0604020202020204" pitchFamily="34" charset="0"/>
                <a:cs typeface="Arial" panose="020B0604020202020204" pitchFamily="34" charset="0"/>
              </a:rPr>
              <a:t>Dunque, </a:t>
            </a:r>
            <a:r>
              <a:rPr sz="2000" i="1" spc="-5" dirty="0">
                <a:latin typeface="Arial" panose="020B0604020202020204" pitchFamily="34" charset="0"/>
                <a:cs typeface="Arial" panose="020B0604020202020204" pitchFamily="34" charset="0"/>
              </a:rPr>
              <a:t>vista </a:t>
            </a:r>
            <a:r>
              <a:rPr sz="2000" i="1" dirty="0">
                <a:latin typeface="Arial" panose="020B0604020202020204" pitchFamily="34" charset="0"/>
                <a:cs typeface="Arial" panose="020B0604020202020204" pitchFamily="34" charset="0"/>
              </a:rPr>
              <a:t>la </a:t>
            </a:r>
            <a:r>
              <a:rPr sz="2000" i="1" spc="-5" dirty="0">
                <a:latin typeface="Arial" panose="020B0604020202020204" pitchFamily="34" charset="0"/>
                <a:cs typeface="Arial" panose="020B0604020202020204" pitchFamily="34" charset="0"/>
              </a:rPr>
              <a:t>destinazione </a:t>
            </a:r>
            <a:r>
              <a:rPr sz="2000" i="1" dirty="0">
                <a:latin typeface="Arial" panose="020B0604020202020204" pitchFamily="34" charset="0"/>
                <a:cs typeface="Arial" panose="020B0604020202020204" pitchFamily="34" charset="0"/>
              </a:rPr>
              <a:t>della merce, poco </a:t>
            </a:r>
            <a:r>
              <a:rPr sz="2000" i="1" spc="-5" dirty="0">
                <a:latin typeface="Arial" panose="020B0604020202020204" pitchFamily="34" charset="0"/>
                <a:cs typeface="Arial" panose="020B0604020202020204" pitchFamily="34" charset="0"/>
              </a:rPr>
              <a:t>importa </a:t>
            </a:r>
            <a:r>
              <a:rPr sz="2000" i="1" dirty="0">
                <a:latin typeface="Arial" panose="020B0604020202020204" pitchFamily="34" charset="0"/>
                <a:cs typeface="Arial" panose="020B0604020202020204" pitchFamily="34" charset="0"/>
              </a:rPr>
              <a:t>(ai fini della </a:t>
            </a:r>
            <a:r>
              <a:rPr sz="2000" i="1" spc="-5" dirty="0">
                <a:latin typeface="Arial" panose="020B0604020202020204" pitchFamily="34" charset="0"/>
                <a:cs typeface="Arial" panose="020B0604020202020204" pitchFamily="34" charset="0"/>
              </a:rPr>
              <a:t>correttezza </a:t>
            </a:r>
            <a:r>
              <a:rPr sz="2000" i="1" dirty="0">
                <a:latin typeface="Arial" panose="020B0604020202020204" pitchFamily="34" charset="0"/>
                <a:cs typeface="Arial" panose="020B0604020202020204" pitchFamily="34" charset="0"/>
              </a:rPr>
              <a:t>della </a:t>
            </a:r>
            <a:r>
              <a:rPr sz="2000" i="1" spc="-5" dirty="0">
                <a:latin typeface="Arial" panose="020B0604020202020204" pitchFamily="34" charset="0"/>
                <a:cs typeface="Arial" panose="020B0604020202020204" pitchFamily="34" charset="0"/>
              </a:rPr>
              <a:t>motivazione) </a:t>
            </a:r>
            <a:r>
              <a:rPr sz="2000" i="1" dirty="0">
                <a:latin typeface="Arial" panose="020B0604020202020204" pitchFamily="34" charset="0"/>
                <a:cs typeface="Arial" panose="020B0604020202020204" pitchFamily="34" charset="0"/>
              </a:rPr>
              <a:t>che vi sia o meno prova  che il </a:t>
            </a:r>
            <a:r>
              <a:rPr sz="2000" i="1" spc="-5" dirty="0">
                <a:latin typeface="Arial" panose="020B0604020202020204" pitchFamily="34" charset="0"/>
                <a:cs typeface="Arial" panose="020B0604020202020204" pitchFamily="34" charset="0"/>
              </a:rPr>
              <a:t>ricorrente </a:t>
            </a:r>
            <a:r>
              <a:rPr sz="2000" i="1" dirty="0">
                <a:latin typeface="Arial" panose="020B0604020202020204" pitchFamily="34" charset="0"/>
                <a:cs typeface="Arial" panose="020B0604020202020204" pitchFamily="34" charset="0"/>
              </a:rPr>
              <a:t>abbia </a:t>
            </a:r>
            <a:r>
              <a:rPr sz="2000" i="1" spc="-5" dirty="0">
                <a:latin typeface="Arial" panose="020B0604020202020204" pitchFamily="34" charset="0"/>
                <a:cs typeface="Arial" panose="020B0604020202020204" pitchFamily="34" charset="0"/>
              </a:rPr>
              <a:t>cercato </a:t>
            </a:r>
            <a:r>
              <a:rPr sz="2000" i="1" dirty="0">
                <a:latin typeface="Arial" panose="020B0604020202020204" pitchFamily="34" charset="0"/>
                <a:cs typeface="Arial" panose="020B0604020202020204" pitchFamily="34" charset="0"/>
              </a:rPr>
              <a:t>di conseguirne lo </a:t>
            </a:r>
            <a:r>
              <a:rPr sz="2000" i="1" spc="-5" dirty="0">
                <a:latin typeface="Arial" panose="020B0604020202020204" pitchFamily="34" charset="0"/>
                <a:cs typeface="Arial" panose="020B0604020202020204" pitchFamily="34" charset="0"/>
              </a:rPr>
              <a:t>sdoganamento. </a:t>
            </a:r>
            <a:r>
              <a:rPr sz="2000" b="1" i="1" u="sng" spc="-5" dirty="0">
                <a:uFill>
                  <a:solidFill>
                    <a:srgbClr val="000000"/>
                  </a:solidFill>
                </a:uFill>
                <a:latin typeface="Arial" panose="020B0604020202020204" pitchFamily="34" charset="0"/>
                <a:cs typeface="Arial" panose="020B0604020202020204" pitchFamily="34" charset="0"/>
              </a:rPr>
              <a:t>In proposito </a:t>
            </a:r>
            <a:r>
              <a:rPr sz="2000" b="1" i="1" u="sng" dirty="0">
                <a:uFill>
                  <a:solidFill>
                    <a:srgbClr val="000000"/>
                  </a:solidFill>
                </a:uFill>
                <a:latin typeface="Arial" panose="020B0604020202020204" pitchFamily="34" charset="0"/>
                <a:cs typeface="Arial" panose="020B0604020202020204" pitchFamily="34" charset="0"/>
              </a:rPr>
              <a:t>è </a:t>
            </a:r>
            <a:r>
              <a:rPr sz="2000" b="1" i="1" u="sng" spc="-5" dirty="0">
                <a:uFill>
                  <a:solidFill>
                    <a:srgbClr val="000000"/>
                  </a:solidFill>
                </a:uFill>
                <a:latin typeface="Arial" panose="020B0604020202020204" pitchFamily="34" charset="0"/>
                <a:cs typeface="Arial" panose="020B0604020202020204" pitchFamily="34" charset="0"/>
              </a:rPr>
              <a:t>appena il </a:t>
            </a:r>
            <a:r>
              <a:rPr sz="2000" b="1" i="1" u="sng" dirty="0">
                <a:uFill>
                  <a:solidFill>
                    <a:srgbClr val="000000"/>
                  </a:solidFill>
                </a:uFill>
                <a:latin typeface="Arial" panose="020B0604020202020204" pitchFamily="34" charset="0"/>
                <a:cs typeface="Arial" panose="020B0604020202020204" pitchFamily="34" charset="0"/>
              </a:rPr>
              <a:t>caso </a:t>
            </a:r>
            <a:r>
              <a:rPr sz="2000" b="1" i="1" u="sng" spc="-5" dirty="0">
                <a:uFill>
                  <a:solidFill>
                    <a:srgbClr val="000000"/>
                  </a:solidFill>
                </a:uFill>
                <a:latin typeface="Arial" panose="020B0604020202020204" pitchFamily="34" charset="0"/>
                <a:cs typeface="Arial" panose="020B0604020202020204" pitchFamily="34" charset="0"/>
              </a:rPr>
              <a:t>di precisare che integra il </a:t>
            </a:r>
            <a:r>
              <a:rPr sz="2000" b="1" i="1" spc="-5"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reato </a:t>
            </a:r>
            <a:r>
              <a:rPr sz="2000" b="1" i="1" u="sng" spc="-5" dirty="0">
                <a:uFill>
                  <a:solidFill>
                    <a:srgbClr val="000000"/>
                  </a:solidFill>
                </a:uFill>
                <a:latin typeface="Arial" panose="020B0604020202020204" pitchFamily="34" charset="0"/>
                <a:cs typeface="Arial" panose="020B0604020202020204" pitchFamily="34" charset="0"/>
              </a:rPr>
              <a:t>previsto dall’art. </a:t>
            </a:r>
            <a:r>
              <a:rPr sz="2000" b="1" i="1" u="sng" dirty="0">
                <a:uFill>
                  <a:solidFill>
                    <a:srgbClr val="000000"/>
                  </a:solidFill>
                </a:uFill>
                <a:latin typeface="Arial" panose="020B0604020202020204" pitchFamily="34" charset="0"/>
                <a:cs typeface="Arial" panose="020B0604020202020204" pitchFamily="34" charset="0"/>
              </a:rPr>
              <a:t>474 </a:t>
            </a:r>
            <a:r>
              <a:rPr sz="2000" b="1" i="1" u="sng" spc="-5" dirty="0">
                <a:uFill>
                  <a:solidFill>
                    <a:srgbClr val="000000"/>
                  </a:solidFill>
                </a:uFill>
                <a:latin typeface="Arial" panose="020B0604020202020204" pitchFamily="34" charset="0"/>
                <a:cs typeface="Arial" panose="020B0604020202020204" pitchFamily="34" charset="0"/>
              </a:rPr>
              <a:t>c.p. l’introduzione di prodotti con segni distintivi falsi in territorio italiano anche ove la </a:t>
            </a:r>
            <a:r>
              <a:rPr sz="2000" b="1" i="1" spc="-5" dirty="0">
                <a:latin typeface="Arial" panose="020B0604020202020204" pitchFamily="34" charset="0"/>
                <a:cs typeface="Arial" panose="020B0604020202020204" pitchFamily="34" charset="0"/>
              </a:rPr>
              <a:t>  </a:t>
            </a:r>
            <a:r>
              <a:rPr sz="2000" b="1" i="1" u="sng" dirty="0">
                <a:uFill>
                  <a:solidFill>
                    <a:srgbClr val="000000"/>
                  </a:solidFill>
                </a:uFill>
                <a:latin typeface="Arial" panose="020B0604020202020204" pitchFamily="34" charset="0"/>
                <a:cs typeface="Arial" panose="020B0604020202020204" pitchFamily="34" charset="0"/>
              </a:rPr>
              <a:t>merce </a:t>
            </a:r>
            <a:r>
              <a:rPr sz="2000" b="1" i="1" u="sng" spc="-5" dirty="0">
                <a:uFill>
                  <a:solidFill>
                    <a:srgbClr val="000000"/>
                  </a:solidFill>
                </a:uFill>
                <a:latin typeface="Arial" panose="020B0604020202020204" pitchFamily="34" charset="0"/>
                <a:cs typeface="Arial" panose="020B0604020202020204" pitchFamily="34" charset="0"/>
              </a:rPr>
              <a:t>non abbia ancora superato la barriera doganale perché scoperta </a:t>
            </a:r>
            <a:r>
              <a:rPr sz="2000" b="1" i="1" u="sng" dirty="0">
                <a:uFill>
                  <a:solidFill>
                    <a:srgbClr val="000000"/>
                  </a:solidFill>
                </a:uFill>
                <a:latin typeface="Arial" panose="020B0604020202020204" pitchFamily="34" charset="0"/>
                <a:cs typeface="Arial" panose="020B0604020202020204" pitchFamily="34" charset="0"/>
              </a:rPr>
              <a:t>e </a:t>
            </a:r>
            <a:r>
              <a:rPr sz="2000" b="1" i="1" u="sng" spc="-5" dirty="0">
                <a:uFill>
                  <a:solidFill>
                    <a:srgbClr val="000000"/>
                  </a:solidFill>
                </a:uFill>
                <a:latin typeface="Arial" panose="020B0604020202020204" pitchFamily="34" charset="0"/>
                <a:cs typeface="Arial" panose="020B0604020202020204" pitchFamily="34" charset="0"/>
              </a:rPr>
              <a:t>sequestrata nel corso degli appositi </a:t>
            </a:r>
            <a:r>
              <a:rPr sz="2000" b="1" i="1" spc="-5" dirty="0">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controlli. </a:t>
            </a:r>
            <a:r>
              <a:rPr sz="2000" b="1" i="1" u="sng" dirty="0">
                <a:uFill>
                  <a:solidFill>
                    <a:srgbClr val="000000"/>
                  </a:solidFill>
                </a:uFill>
                <a:latin typeface="Arial" panose="020B0604020202020204" pitchFamily="34" charset="0"/>
                <a:cs typeface="Arial" panose="020B0604020202020204" pitchFamily="34" charset="0"/>
              </a:rPr>
              <a:t>[…] Ai </a:t>
            </a:r>
            <a:r>
              <a:rPr sz="2000" b="1" i="1" u="sng" spc="-5" dirty="0">
                <a:uFill>
                  <a:solidFill>
                    <a:srgbClr val="000000"/>
                  </a:solidFill>
                </a:uFill>
                <a:latin typeface="Arial" panose="020B0604020202020204" pitchFamily="34" charset="0"/>
                <a:cs typeface="Arial" panose="020B0604020202020204" pitchFamily="34" charset="0"/>
              </a:rPr>
              <a:t>fini della configurabilità del delitto di ricettazione </a:t>
            </a:r>
            <a:r>
              <a:rPr sz="2000" b="1" i="1" u="sng" dirty="0">
                <a:uFill>
                  <a:solidFill>
                    <a:srgbClr val="000000"/>
                  </a:solidFill>
                </a:uFill>
                <a:latin typeface="Arial" panose="020B0604020202020204" pitchFamily="34" charset="0"/>
                <a:cs typeface="Arial" panose="020B0604020202020204" pitchFamily="34" charset="0"/>
              </a:rPr>
              <a:t>è </a:t>
            </a:r>
            <a:r>
              <a:rPr sz="2000" b="1" i="1" u="sng" spc="-5" dirty="0">
                <a:uFill>
                  <a:solidFill>
                    <a:srgbClr val="000000"/>
                  </a:solidFill>
                </a:uFill>
                <a:latin typeface="Arial" panose="020B0604020202020204" pitchFamily="34" charset="0"/>
                <a:cs typeface="Arial" panose="020B0604020202020204" pitchFamily="34" charset="0"/>
              </a:rPr>
              <a:t>irrilevante che il delitto cui </a:t>
            </a:r>
            <a:r>
              <a:rPr sz="2000" b="1" i="1" u="sng" dirty="0">
                <a:uFill>
                  <a:solidFill>
                    <a:srgbClr val="000000"/>
                  </a:solidFill>
                </a:uFill>
                <a:latin typeface="Arial" panose="020B0604020202020204" pitchFamily="34" charset="0"/>
                <a:cs typeface="Arial" panose="020B0604020202020204" pitchFamily="34" charset="0"/>
              </a:rPr>
              <a:t>esso </a:t>
            </a:r>
            <a:r>
              <a:rPr sz="2000" b="1" i="1" u="sng" spc="-5" dirty="0">
                <a:uFill>
                  <a:solidFill>
                    <a:srgbClr val="000000"/>
                  </a:solidFill>
                </a:uFill>
                <a:latin typeface="Arial" panose="020B0604020202020204" pitchFamily="34" charset="0"/>
                <a:cs typeface="Arial" panose="020B0604020202020204" pitchFamily="34" charset="0"/>
              </a:rPr>
              <a:t>accede sia </a:t>
            </a:r>
            <a:r>
              <a:rPr sz="2000" b="1" i="1" u="sng" dirty="0">
                <a:uFill>
                  <a:solidFill>
                    <a:srgbClr val="000000"/>
                  </a:solidFill>
                </a:uFill>
                <a:latin typeface="Arial" panose="020B0604020202020204" pitchFamily="34" charset="0"/>
                <a:cs typeface="Arial" panose="020B0604020202020204" pitchFamily="34" charset="0"/>
              </a:rPr>
              <a:t>stato </a:t>
            </a:r>
            <a:r>
              <a:rPr sz="2000" b="1" i="1" dirty="0">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commesso in Italia oppure all’estero, </a:t>
            </a:r>
            <a:r>
              <a:rPr sz="2000" b="1" i="1" u="sng" dirty="0">
                <a:uFill>
                  <a:solidFill>
                    <a:srgbClr val="000000"/>
                  </a:solidFill>
                </a:uFill>
                <a:latin typeface="Arial" panose="020B0604020202020204" pitchFamily="34" charset="0"/>
                <a:cs typeface="Arial" panose="020B0604020202020204" pitchFamily="34" charset="0"/>
              </a:rPr>
              <a:t>e </a:t>
            </a:r>
            <a:r>
              <a:rPr sz="2000" b="1" i="1" u="sng" spc="-5" dirty="0">
                <a:uFill>
                  <a:solidFill>
                    <a:srgbClr val="000000"/>
                  </a:solidFill>
                </a:uFill>
                <a:latin typeface="Arial" panose="020B0604020202020204" pitchFamily="34" charset="0"/>
                <a:cs typeface="Arial" panose="020B0604020202020204" pitchFamily="34" charset="0"/>
              </a:rPr>
              <a:t>non </a:t>
            </a:r>
            <a:r>
              <a:rPr sz="2000" b="1" i="1" u="sng" dirty="0">
                <a:uFill>
                  <a:solidFill>
                    <a:srgbClr val="000000"/>
                  </a:solidFill>
                </a:uFill>
                <a:latin typeface="Arial" panose="020B0604020202020204" pitchFamily="34" charset="0"/>
                <a:cs typeface="Arial" panose="020B0604020202020204" pitchFamily="34" charset="0"/>
              </a:rPr>
              <a:t>è </a:t>
            </a:r>
            <a:r>
              <a:rPr sz="2000" b="1" i="1" u="sng" spc="-5" dirty="0">
                <a:uFill>
                  <a:solidFill>
                    <a:srgbClr val="000000"/>
                  </a:solidFill>
                </a:uFill>
                <a:latin typeface="Arial" panose="020B0604020202020204" pitchFamily="34" charset="0"/>
                <a:cs typeface="Arial" panose="020B0604020202020204" pitchFamily="34" charset="0"/>
              </a:rPr>
              <a:t>richiesto che la provenienza delle cose ricettate sia delittuosa per </a:t>
            </a:r>
            <a:r>
              <a:rPr sz="2000" b="1" i="1" spc="-5" dirty="0">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l’ordinamento giuridico dello </a:t>
            </a:r>
            <a:r>
              <a:rPr sz="2000" b="1" i="1" u="sng" dirty="0">
                <a:uFill>
                  <a:solidFill>
                    <a:srgbClr val="000000"/>
                  </a:solidFill>
                </a:uFill>
                <a:latin typeface="Arial" panose="020B0604020202020204" pitchFamily="34" charset="0"/>
                <a:cs typeface="Arial" panose="020B0604020202020204" pitchFamily="34" charset="0"/>
              </a:rPr>
              <a:t>stato </a:t>
            </a:r>
            <a:r>
              <a:rPr sz="2000" b="1" i="1" u="sng" spc="-5" dirty="0">
                <a:uFill>
                  <a:solidFill>
                    <a:srgbClr val="000000"/>
                  </a:solidFill>
                </a:uFill>
                <a:latin typeface="Arial" panose="020B0604020202020204" pitchFamily="34" charset="0"/>
                <a:cs typeface="Arial" panose="020B0604020202020204" pitchFamily="34" charset="0"/>
              </a:rPr>
              <a:t>estero, mentre </a:t>
            </a:r>
            <a:r>
              <a:rPr sz="2000" b="1" i="1" u="sng" dirty="0">
                <a:uFill>
                  <a:solidFill>
                    <a:srgbClr val="000000"/>
                  </a:solidFill>
                </a:uFill>
                <a:latin typeface="Arial" panose="020B0604020202020204" pitchFamily="34" charset="0"/>
                <a:cs typeface="Arial" panose="020B0604020202020204" pitchFamily="34" charset="0"/>
              </a:rPr>
              <a:t>è </a:t>
            </a:r>
            <a:r>
              <a:rPr sz="2000" b="1" i="1" u="sng" spc="-5" dirty="0">
                <a:uFill>
                  <a:solidFill>
                    <a:srgbClr val="000000"/>
                  </a:solidFill>
                </a:uFill>
                <a:latin typeface="Arial" panose="020B0604020202020204" pitchFamily="34" charset="0"/>
                <a:cs typeface="Arial" panose="020B0604020202020204" pitchFamily="34" charset="0"/>
              </a:rPr>
              <a:t>necessario che </a:t>
            </a:r>
            <a:r>
              <a:rPr sz="2000" b="1" i="1" u="sng" dirty="0">
                <a:uFill>
                  <a:solidFill>
                    <a:srgbClr val="000000"/>
                  </a:solidFill>
                </a:uFill>
                <a:latin typeface="Arial" panose="020B0604020202020204" pitchFamily="34" charset="0"/>
                <a:cs typeface="Arial" panose="020B0604020202020204" pitchFamily="34" charset="0"/>
              </a:rPr>
              <a:t>essa </a:t>
            </a:r>
            <a:r>
              <a:rPr sz="2000" b="1" i="1" u="sng" spc="-5" dirty="0">
                <a:uFill>
                  <a:solidFill>
                    <a:srgbClr val="000000"/>
                  </a:solidFill>
                </a:uFill>
                <a:latin typeface="Arial" panose="020B0604020202020204" pitchFamily="34" charset="0"/>
                <a:cs typeface="Arial" panose="020B0604020202020204" pitchFamily="34" charset="0"/>
              </a:rPr>
              <a:t>sia considerata tale dal nostro </a:t>
            </a:r>
            <a:r>
              <a:rPr sz="2000" b="1" i="1" spc="-5" dirty="0">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ordinamento</a:t>
            </a:r>
            <a:r>
              <a:rPr sz="2000" b="1" i="1" u="sng" spc="-10" dirty="0">
                <a:uFill>
                  <a:solidFill>
                    <a:srgbClr val="000000"/>
                  </a:solidFill>
                </a:uFill>
                <a:latin typeface="Arial" panose="020B0604020202020204" pitchFamily="34" charset="0"/>
                <a:cs typeface="Arial" panose="020B0604020202020204" pitchFamily="34" charset="0"/>
              </a:rPr>
              <a:t> </a:t>
            </a:r>
            <a:r>
              <a:rPr sz="2000" b="1" i="1" u="sng" spc="-5" dirty="0">
                <a:uFill>
                  <a:solidFill>
                    <a:srgbClr val="000000"/>
                  </a:solidFill>
                </a:uFill>
                <a:latin typeface="Arial" panose="020B0604020202020204" pitchFamily="34" charset="0"/>
                <a:cs typeface="Arial" panose="020B0604020202020204" pitchFamily="34" charset="0"/>
              </a:rPr>
              <a:t>giuridico.</a:t>
            </a:r>
            <a:r>
              <a:rPr sz="2000" spc="-5"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a:p>
            <a:pPr>
              <a:lnSpc>
                <a:spcPct val="100000"/>
              </a:lnSpc>
              <a:spcBef>
                <a:spcPts val="35"/>
              </a:spcBef>
            </a:pPr>
            <a:endParaRPr lang="it-IT" sz="2000" dirty="0">
              <a:latin typeface="Arial" panose="020B0604020202020204" pitchFamily="34" charset="0"/>
              <a:cs typeface="Arial" panose="020B0604020202020204" pitchFamily="34" charset="0"/>
            </a:endParaRPr>
          </a:p>
          <a:p>
            <a:pPr lvl="0"/>
            <a:r>
              <a:rPr lang="it-IT" sz="2000" b="1" dirty="0">
                <a:latin typeface="Arial" panose="020B0604020202020204" pitchFamily="34" charset="0"/>
                <a:cs typeface="Arial" panose="020B0604020202020204" pitchFamily="34" charset="0"/>
              </a:rPr>
              <a:t>Corte d’Appello di Genova</a:t>
            </a:r>
            <a:r>
              <a:rPr lang="it-IT" sz="2000" dirty="0">
                <a:latin typeface="Arial" panose="020B0604020202020204" pitchFamily="34" charset="0"/>
                <a:cs typeface="Arial" panose="020B0604020202020204" pitchFamily="34" charset="0"/>
              </a:rPr>
              <a:t>, sentenza n. 1439/2019 dell’11 aprile 2019 – 26 aprile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55/2004 R.G.N.R. (527/2012 R.G. TRIB., R.G.C.A. 3283/2014)</a:t>
            </a:r>
          </a:p>
          <a:p>
            <a:pPr algn="just"/>
            <a:r>
              <a:rPr lang="it-IT" sz="2000" i="1" dirty="0">
                <a:latin typeface="Arial" panose="020B0604020202020204" pitchFamily="34" charset="0"/>
                <a:cs typeface="Arial" panose="020B0604020202020204" pitchFamily="34" charset="0"/>
              </a:rPr>
              <a:t>“L’assunto di un concorso nel reato di contraffazione, quanto meno sul piano </a:t>
            </a:r>
            <a:r>
              <a:rPr lang="it-IT" sz="2000" i="1" dirty="0" err="1">
                <a:latin typeface="Arial" panose="020B0604020202020204" pitchFamily="34" charset="0"/>
                <a:cs typeface="Arial" panose="020B0604020202020204" pitchFamily="34" charset="0"/>
              </a:rPr>
              <a:t>istigativo</a:t>
            </a:r>
            <a:r>
              <a:rPr lang="it-IT" sz="2000" i="1" dirty="0">
                <a:latin typeface="Arial" panose="020B0604020202020204" pitchFamily="34" charset="0"/>
                <a:cs typeface="Arial" panose="020B0604020202020204" pitchFamily="34" charset="0"/>
              </a:rPr>
              <a:t>, da parte del committente, acquirente ed importatore della merce rappresenta un’ipotesi meramente congetturale, priva nel caso di specie di alcun riscontro, che neppure riflette ciò che comunemente accade nelle transazioni commerciali in cui l’acquirente della merce di regola non concorre nella sua produzione. E’ consolidato l’orientamento per il quale, ai fini della consumazione del delitto di ricettazione, è sufficiente l’acquisto della merce contraffatta, perfezionatosi in virtù dell’accordo intervenuto tra le parti.”</a:t>
            </a:r>
            <a:endParaRPr lang="it-IT" sz="2000" dirty="0">
              <a:latin typeface="Arial" panose="020B0604020202020204" pitchFamily="34" charset="0"/>
              <a:cs typeface="Arial" panose="020B0604020202020204" pitchFamily="34" charset="0"/>
            </a:endParaRPr>
          </a:p>
          <a:p>
            <a:pPr algn="just">
              <a:lnSpc>
                <a:spcPct val="100000"/>
              </a:lnSpc>
              <a:spcBef>
                <a:spcPts val="35"/>
              </a:spcBef>
            </a:pPr>
            <a:endParaRPr sz="2000" dirty="0">
              <a:latin typeface="Arial" panose="020B0604020202020204" pitchFamily="34" charset="0"/>
              <a:cs typeface="Arial" panose="020B0604020202020204" pitchFamily="34" charset="0"/>
            </a:endParaRPr>
          </a:p>
          <a:p>
            <a:pPr marL="12700" algn="just">
              <a:lnSpc>
                <a:spcPts val="2180"/>
              </a:lnSpc>
            </a:pPr>
            <a:r>
              <a:rPr sz="2000" b="1" spc="-15" dirty="0">
                <a:latin typeface="Arial" panose="020B0604020202020204" pitchFamily="34" charset="0"/>
                <a:cs typeface="Arial" panose="020B0604020202020204" pitchFamily="34" charset="0"/>
              </a:rPr>
              <a:t>Tribunale </a:t>
            </a:r>
            <a:r>
              <a:rPr sz="2000" b="1" spc="-5" dirty="0">
                <a:latin typeface="Arial" panose="020B0604020202020204" pitchFamily="34" charset="0"/>
                <a:cs typeface="Arial" panose="020B0604020202020204" pitchFamily="34" charset="0"/>
              </a:rPr>
              <a:t>di </a:t>
            </a:r>
            <a:r>
              <a:rPr sz="2000" b="1" spc="-25" dirty="0">
                <a:latin typeface="Arial" panose="020B0604020202020204" pitchFamily="34" charset="0"/>
                <a:cs typeface="Arial" panose="020B0604020202020204" pitchFamily="34" charset="0"/>
              </a:rPr>
              <a:t>Taranto </a:t>
            </a:r>
            <a:r>
              <a:rPr sz="2000" spc="-5" dirty="0">
                <a:latin typeface="Arial" panose="020B0604020202020204" pitchFamily="34" charset="0"/>
                <a:cs typeface="Arial" panose="020B0604020202020204" pitchFamily="34" charset="0"/>
              </a:rPr>
              <a:t>sentenza </a:t>
            </a:r>
            <a:r>
              <a:rPr sz="2000" dirty="0">
                <a:latin typeface="Arial" panose="020B0604020202020204" pitchFamily="34" charset="0"/>
                <a:cs typeface="Arial" panose="020B0604020202020204" pitchFamily="34" charset="0"/>
              </a:rPr>
              <a:t>n. </a:t>
            </a:r>
            <a:r>
              <a:rPr sz="2000" spc="-5" dirty="0">
                <a:latin typeface="Arial" panose="020B0604020202020204" pitchFamily="34" charset="0"/>
                <a:cs typeface="Arial" panose="020B0604020202020204" pitchFamily="34" charset="0"/>
              </a:rPr>
              <a:t>2798/2007 </a:t>
            </a:r>
            <a:r>
              <a:rPr sz="2000" dirty="0">
                <a:latin typeface="Arial" panose="020B0604020202020204" pitchFamily="34" charset="0"/>
                <a:cs typeface="Arial" panose="020B0604020202020204" pitchFamily="34" charset="0"/>
              </a:rPr>
              <a:t>del 16 novembre 2007 - 18 gennaio 2008, proc. pen. n. </a:t>
            </a:r>
            <a:r>
              <a:rPr sz="2000" spc="-5" dirty="0">
                <a:latin typeface="Arial" panose="020B0604020202020204" pitchFamily="34" charset="0"/>
                <a:cs typeface="Arial" panose="020B0604020202020204" pitchFamily="34" charset="0"/>
              </a:rPr>
              <a:t>6217/04</a:t>
            </a:r>
            <a:r>
              <a:rPr sz="2000" spc="60" dirty="0">
                <a:latin typeface="Arial" panose="020B0604020202020204" pitchFamily="34" charset="0"/>
                <a:cs typeface="Arial" panose="020B0604020202020204" pitchFamily="34" charset="0"/>
              </a:rPr>
              <a:t> </a:t>
            </a:r>
            <a:r>
              <a:rPr sz="2000" spc="-5" dirty="0">
                <a:latin typeface="Arial" panose="020B0604020202020204" pitchFamily="34" charset="0"/>
                <a:cs typeface="Arial" panose="020B0604020202020204" pitchFamily="34" charset="0"/>
              </a:rPr>
              <a:t>R.G.N.R.</a:t>
            </a:r>
            <a:endParaRPr sz="2000" dirty="0">
              <a:latin typeface="Arial" panose="020B0604020202020204" pitchFamily="34" charset="0"/>
              <a:cs typeface="Arial" panose="020B0604020202020204" pitchFamily="34" charset="0"/>
            </a:endParaRPr>
          </a:p>
          <a:p>
            <a:pPr marL="12700" marR="5080" algn="just">
              <a:lnSpc>
                <a:spcPts val="2140"/>
              </a:lnSpc>
              <a:spcBef>
                <a:spcPts val="100"/>
              </a:spcBef>
            </a:pPr>
            <a:r>
              <a:rPr sz="2000" dirty="0">
                <a:latin typeface="Arial" panose="020B0604020202020204" pitchFamily="34" charset="0"/>
                <a:cs typeface="Arial" panose="020B0604020202020204" pitchFamily="34" charset="0"/>
              </a:rPr>
              <a:t>“</a:t>
            </a:r>
            <a:r>
              <a:rPr sz="2000" i="1" dirty="0">
                <a:latin typeface="Arial" panose="020B0604020202020204" pitchFamily="34" charset="0"/>
                <a:cs typeface="Arial" panose="020B0604020202020204" pitchFamily="34" charset="0"/>
              </a:rPr>
              <a:t>ai fini della </a:t>
            </a:r>
            <a:r>
              <a:rPr sz="2000" i="1" spc="-5" dirty="0">
                <a:latin typeface="Arial" panose="020B0604020202020204" pitchFamily="34" charset="0"/>
                <a:cs typeface="Arial" panose="020B0604020202020204" pitchFamily="34" charset="0"/>
              </a:rPr>
              <a:t>configurabilità </a:t>
            </a:r>
            <a:r>
              <a:rPr sz="2000" i="1" dirty="0">
                <a:latin typeface="Arial" panose="020B0604020202020204" pitchFamily="34" charset="0"/>
                <a:cs typeface="Arial" panose="020B0604020202020204" pitchFamily="34" charset="0"/>
              </a:rPr>
              <a:t>del </a:t>
            </a:r>
            <a:r>
              <a:rPr sz="2000" i="1" spc="-5" dirty="0">
                <a:latin typeface="Arial" panose="020B0604020202020204" pitchFamily="34" charset="0"/>
                <a:cs typeface="Arial" panose="020B0604020202020204" pitchFamily="34" charset="0"/>
              </a:rPr>
              <a:t>delitto </a:t>
            </a:r>
            <a:r>
              <a:rPr sz="2000" i="1" dirty="0">
                <a:latin typeface="Arial" panose="020B0604020202020204" pitchFamily="34" charset="0"/>
                <a:cs typeface="Arial" panose="020B0604020202020204" pitchFamily="34" charset="0"/>
              </a:rPr>
              <a:t>di </a:t>
            </a:r>
            <a:r>
              <a:rPr sz="2000" i="1" spc="-5" dirty="0">
                <a:latin typeface="Arial" panose="020B0604020202020204" pitchFamily="34" charset="0"/>
                <a:cs typeface="Arial" panose="020B0604020202020204" pitchFamily="34" charset="0"/>
              </a:rPr>
              <a:t>ricettazione </a:t>
            </a:r>
            <a:r>
              <a:rPr sz="2000" i="1" dirty="0">
                <a:latin typeface="Arial" panose="020B0604020202020204" pitchFamily="34" charset="0"/>
                <a:cs typeface="Arial" panose="020B0604020202020204" pitchFamily="34" charset="0"/>
              </a:rPr>
              <a:t>è </a:t>
            </a:r>
            <a:r>
              <a:rPr sz="2000" i="1" spc="-5" dirty="0">
                <a:latin typeface="Arial" panose="020B0604020202020204" pitchFamily="34" charset="0"/>
                <a:cs typeface="Arial" panose="020B0604020202020204" pitchFamily="34" charset="0"/>
              </a:rPr>
              <a:t>irrilevante </a:t>
            </a:r>
            <a:r>
              <a:rPr sz="2000" i="1" dirty="0">
                <a:latin typeface="Arial" panose="020B0604020202020204" pitchFamily="34" charset="0"/>
                <a:cs typeface="Arial" panose="020B0604020202020204" pitchFamily="34" charset="0"/>
              </a:rPr>
              <a:t>che il </a:t>
            </a:r>
            <a:r>
              <a:rPr sz="2000" i="1" spc="-5" dirty="0">
                <a:latin typeface="Arial" panose="020B0604020202020204" pitchFamily="34" charset="0"/>
                <a:cs typeface="Arial" panose="020B0604020202020204" pitchFamily="34" charset="0"/>
              </a:rPr>
              <a:t>delitto </a:t>
            </a:r>
            <a:r>
              <a:rPr sz="2000" i="1" dirty="0">
                <a:latin typeface="Arial" panose="020B0604020202020204" pitchFamily="34" charset="0"/>
                <a:cs typeface="Arial" panose="020B0604020202020204" pitchFamily="34" charset="0"/>
              </a:rPr>
              <a:t>cui esso accede sia </a:t>
            </a:r>
            <a:r>
              <a:rPr sz="2000" i="1" spc="-5" dirty="0">
                <a:latin typeface="Arial" panose="020B0604020202020204" pitchFamily="34" charset="0"/>
                <a:cs typeface="Arial" panose="020B0604020202020204" pitchFamily="34" charset="0"/>
              </a:rPr>
              <a:t>stato </a:t>
            </a:r>
            <a:r>
              <a:rPr sz="2000" i="1" dirty="0">
                <a:latin typeface="Arial" panose="020B0604020202020204" pitchFamily="34" charset="0"/>
                <a:cs typeface="Arial" panose="020B0604020202020204" pitchFamily="34" charset="0"/>
              </a:rPr>
              <a:t>commesso in </a:t>
            </a:r>
            <a:r>
              <a:rPr sz="2000" i="1" spc="-5" dirty="0">
                <a:latin typeface="Arial" panose="020B0604020202020204" pitchFamily="34" charset="0"/>
                <a:cs typeface="Arial" panose="020B0604020202020204" pitchFamily="34" charset="0"/>
              </a:rPr>
              <a:t>Italia  </a:t>
            </a:r>
            <a:r>
              <a:rPr sz="2000" i="1" dirty="0">
                <a:latin typeface="Arial" panose="020B0604020202020204" pitchFamily="34" charset="0"/>
                <a:cs typeface="Arial" panose="020B0604020202020204" pitchFamily="34" charset="0"/>
              </a:rPr>
              <a:t>oppure </a:t>
            </a:r>
            <a:r>
              <a:rPr sz="2000" i="1" spc="-5" dirty="0">
                <a:latin typeface="Arial" panose="020B0604020202020204" pitchFamily="34" charset="0"/>
                <a:cs typeface="Arial" panose="020B0604020202020204" pitchFamily="34" charset="0"/>
              </a:rPr>
              <a:t>all’estero, </a:t>
            </a:r>
            <a:r>
              <a:rPr sz="2000" i="1" dirty="0">
                <a:latin typeface="Arial" panose="020B0604020202020204" pitchFamily="34" charset="0"/>
                <a:cs typeface="Arial" panose="020B0604020202020204" pitchFamily="34" charset="0"/>
              </a:rPr>
              <a:t>e non è </a:t>
            </a:r>
            <a:r>
              <a:rPr sz="2000" i="1" spc="-5" dirty="0">
                <a:latin typeface="Arial" panose="020B0604020202020204" pitchFamily="34" charset="0"/>
                <a:cs typeface="Arial" panose="020B0604020202020204" pitchFamily="34" charset="0"/>
              </a:rPr>
              <a:t>richiesto </a:t>
            </a:r>
            <a:r>
              <a:rPr sz="2000" i="1" dirty="0">
                <a:latin typeface="Arial" panose="020B0604020202020204" pitchFamily="34" charset="0"/>
                <a:cs typeface="Arial" panose="020B0604020202020204" pitchFamily="34" charset="0"/>
              </a:rPr>
              <a:t>che la provenienza delle cose </a:t>
            </a:r>
            <a:r>
              <a:rPr sz="2000" i="1" spc="-5" dirty="0">
                <a:latin typeface="Arial" panose="020B0604020202020204" pitchFamily="34" charset="0"/>
                <a:cs typeface="Arial" panose="020B0604020202020204" pitchFamily="34" charset="0"/>
              </a:rPr>
              <a:t>ricettate </a:t>
            </a:r>
            <a:r>
              <a:rPr sz="2000" i="1" dirty="0">
                <a:latin typeface="Arial" panose="020B0604020202020204" pitchFamily="34" charset="0"/>
                <a:cs typeface="Arial" panose="020B0604020202020204" pitchFamily="34" charset="0"/>
              </a:rPr>
              <a:t>sia </a:t>
            </a:r>
            <a:r>
              <a:rPr sz="2000" i="1" spc="-5" dirty="0">
                <a:latin typeface="Arial" panose="020B0604020202020204" pitchFamily="34" charset="0"/>
                <a:cs typeface="Arial" panose="020B0604020202020204" pitchFamily="34" charset="0"/>
              </a:rPr>
              <a:t>delittuosa </a:t>
            </a:r>
            <a:r>
              <a:rPr sz="2000" i="1" dirty="0">
                <a:latin typeface="Arial" panose="020B0604020202020204" pitchFamily="34" charset="0"/>
                <a:cs typeface="Arial" panose="020B0604020202020204" pitchFamily="34" charset="0"/>
              </a:rPr>
              <a:t>per </a:t>
            </a:r>
            <a:r>
              <a:rPr sz="2000" i="1" spc="-5" dirty="0">
                <a:latin typeface="Arial" panose="020B0604020202020204" pitchFamily="34" charset="0"/>
                <a:cs typeface="Arial" panose="020B0604020202020204" pitchFamily="34" charset="0"/>
              </a:rPr>
              <a:t>l’ordinamento </a:t>
            </a:r>
            <a:r>
              <a:rPr sz="2000" i="1" dirty="0">
                <a:latin typeface="Arial" panose="020B0604020202020204" pitchFamily="34" charset="0"/>
                <a:cs typeface="Arial" panose="020B0604020202020204" pitchFamily="34" charset="0"/>
              </a:rPr>
              <a:t>giuridico dello  </a:t>
            </a:r>
            <a:r>
              <a:rPr sz="2000" i="1" spc="-5" dirty="0">
                <a:latin typeface="Arial" panose="020B0604020202020204" pitchFamily="34" charset="0"/>
                <a:cs typeface="Arial" panose="020B0604020202020204" pitchFamily="34" charset="0"/>
              </a:rPr>
              <a:t>Stato estero, mentre </a:t>
            </a:r>
            <a:r>
              <a:rPr sz="2000" i="1" dirty="0">
                <a:latin typeface="Arial" panose="020B0604020202020204" pitchFamily="34" charset="0"/>
                <a:cs typeface="Arial" panose="020B0604020202020204" pitchFamily="34" charset="0"/>
              </a:rPr>
              <a:t>è necessario che essa sia </a:t>
            </a:r>
            <a:r>
              <a:rPr sz="2000" i="1" spc="-5" dirty="0">
                <a:latin typeface="Arial" panose="020B0604020202020204" pitchFamily="34" charset="0"/>
                <a:cs typeface="Arial" panose="020B0604020202020204" pitchFamily="34" charset="0"/>
              </a:rPr>
              <a:t>considerata tale </a:t>
            </a:r>
            <a:r>
              <a:rPr sz="2000" i="1" dirty="0">
                <a:latin typeface="Arial" panose="020B0604020202020204" pitchFamily="34" charset="0"/>
                <a:cs typeface="Arial" panose="020B0604020202020204" pitchFamily="34" charset="0"/>
              </a:rPr>
              <a:t>dal </a:t>
            </a:r>
            <a:r>
              <a:rPr sz="2000" i="1" spc="-5" dirty="0">
                <a:latin typeface="Arial" panose="020B0604020202020204" pitchFamily="34" charset="0"/>
                <a:cs typeface="Arial" panose="020B0604020202020204" pitchFamily="34" charset="0"/>
              </a:rPr>
              <a:t>nostro ordinamento </a:t>
            </a:r>
            <a:r>
              <a:rPr sz="2000" i="1" dirty="0">
                <a:latin typeface="Arial" panose="020B0604020202020204" pitchFamily="34" charset="0"/>
                <a:cs typeface="Arial" panose="020B0604020202020204" pitchFamily="34" charset="0"/>
              </a:rPr>
              <a:t>giuridico (Cass. pen. Sez. </a:t>
            </a:r>
            <a:r>
              <a:rPr sz="2000" i="1" spc="-5" dirty="0">
                <a:latin typeface="Arial" panose="020B0604020202020204" pitchFamily="34" charset="0"/>
                <a:cs typeface="Arial" panose="020B0604020202020204" pitchFamily="34" charset="0"/>
              </a:rPr>
              <a:t>II </a:t>
            </a:r>
            <a:r>
              <a:rPr sz="2000" i="1" spc="-35" dirty="0">
                <a:latin typeface="Arial" panose="020B0604020202020204" pitchFamily="34" charset="0"/>
                <a:cs typeface="Arial" panose="020B0604020202020204" pitchFamily="34" charset="0"/>
              </a:rPr>
              <a:t>nr. </a:t>
            </a:r>
            <a:r>
              <a:rPr sz="2000" i="1" dirty="0">
                <a:latin typeface="Arial" panose="020B0604020202020204" pitchFamily="34" charset="0"/>
                <a:cs typeface="Arial" panose="020B0604020202020204" pitchFamily="34" charset="0"/>
              </a:rPr>
              <a:t>87  del 17 gennaio</a:t>
            </a:r>
            <a:r>
              <a:rPr sz="2000" i="1" spc="-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1968)”.</a:t>
            </a:r>
            <a:endParaRPr sz="2000" dirty="0">
              <a:latin typeface="Arial" panose="020B0604020202020204" pitchFamily="34" charset="0"/>
              <a:cs typeface="Arial" panose="020B0604020202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79946"/>
            <a:ext cx="10873105" cy="1422400"/>
          </a:xfrm>
          <a:prstGeom prst="rect">
            <a:avLst/>
          </a:prstGeom>
        </p:spPr>
        <p:txBody>
          <a:bodyPr vert="horz" wrap="square" lIns="0" tIns="5080" rIns="0" bIns="0" rtlCol="0">
            <a:spAutoFit/>
          </a:bodyPr>
          <a:lstStyle/>
          <a:p>
            <a:pPr marL="12700" marR="5080">
              <a:lnSpc>
                <a:spcPct val="101200"/>
              </a:lnSpc>
              <a:spcBef>
                <a:spcPts val="40"/>
              </a:spcBef>
            </a:pPr>
            <a:r>
              <a:rPr sz="4550" dirty="0"/>
              <a:t>Irrilevanza delle fatture ai fini della  dimostrazione della insussistenza dei</a:t>
            </a:r>
            <a:r>
              <a:rPr sz="4550" spc="45" dirty="0"/>
              <a:t> </a:t>
            </a:r>
            <a:r>
              <a:rPr sz="4550" dirty="0"/>
              <a:t>reati</a:t>
            </a:r>
            <a:endParaRPr sz="45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12</a:t>
            </a:r>
            <a:endParaRPr spc="15" dirty="0"/>
          </a:p>
        </p:txBody>
      </p:sp>
      <p:sp>
        <p:nvSpPr>
          <p:cNvPr id="3" name="object 3"/>
          <p:cNvSpPr txBox="1"/>
          <p:nvPr/>
        </p:nvSpPr>
        <p:spPr>
          <a:xfrm>
            <a:off x="1557932" y="2726064"/>
            <a:ext cx="13040360" cy="4391025"/>
          </a:xfrm>
          <a:prstGeom prst="rect">
            <a:avLst/>
          </a:prstGeom>
        </p:spPr>
        <p:txBody>
          <a:bodyPr vert="horz" wrap="square" lIns="0" tIns="12700" rIns="0" bIns="0" rtlCol="0">
            <a:spAutoFit/>
          </a:bodyPr>
          <a:lstStyle/>
          <a:p>
            <a:pPr marL="12700">
              <a:lnSpc>
                <a:spcPts val="2180"/>
              </a:lnSpc>
              <a:spcBef>
                <a:spcPts val="100"/>
              </a:spcBef>
            </a:pPr>
            <a:r>
              <a:rPr sz="1850" b="1" spc="-5" dirty="0">
                <a:latin typeface="Arial"/>
                <a:cs typeface="Arial"/>
              </a:rPr>
              <a:t>Corte di Cassazione</a:t>
            </a:r>
            <a:r>
              <a:rPr sz="1850" spc="-5" dirty="0">
                <a:latin typeface="Arial"/>
                <a:cs typeface="Arial"/>
              </a:rPr>
              <a:t>, </a:t>
            </a:r>
            <a:r>
              <a:rPr sz="1850" dirty="0">
                <a:latin typeface="Arial"/>
                <a:cs typeface="Arial"/>
              </a:rPr>
              <a:t>sez. </a:t>
            </a:r>
            <a:r>
              <a:rPr sz="1850" spc="-5" dirty="0">
                <a:latin typeface="Arial"/>
                <a:cs typeface="Arial"/>
              </a:rPr>
              <a:t>II, sentenza </a:t>
            </a:r>
            <a:r>
              <a:rPr sz="1850" dirty="0">
                <a:latin typeface="Arial"/>
                <a:cs typeface="Arial"/>
              </a:rPr>
              <a:t>n. 15080 del12 gennaio – 19 aprile 2012</a:t>
            </a:r>
            <a:endParaRPr sz="1850">
              <a:latin typeface="Arial"/>
              <a:cs typeface="Arial"/>
            </a:endParaRPr>
          </a:p>
          <a:p>
            <a:pPr marL="12700" marR="5080" algn="just">
              <a:lnSpc>
                <a:spcPts val="2140"/>
              </a:lnSpc>
              <a:spcBef>
                <a:spcPts val="100"/>
              </a:spcBef>
            </a:pPr>
            <a:r>
              <a:rPr sz="1850" spc="-5" dirty="0">
                <a:latin typeface="Arial"/>
                <a:cs typeface="Arial"/>
              </a:rPr>
              <a:t>“</a:t>
            </a:r>
            <a:r>
              <a:rPr sz="1850" i="1" spc="-5" dirty="0">
                <a:latin typeface="Arial"/>
                <a:cs typeface="Arial"/>
              </a:rPr>
              <a:t>Parimenti infondati </a:t>
            </a:r>
            <a:r>
              <a:rPr sz="1850" i="1" dirty="0">
                <a:latin typeface="Arial"/>
                <a:cs typeface="Arial"/>
              </a:rPr>
              <a:t>gli </a:t>
            </a:r>
            <a:r>
              <a:rPr sz="1850" i="1" spc="-5" dirty="0">
                <a:latin typeface="Arial"/>
                <a:cs typeface="Arial"/>
              </a:rPr>
              <a:t>ulteriori motivi </a:t>
            </a:r>
            <a:r>
              <a:rPr sz="1850" i="1" dirty="0">
                <a:latin typeface="Arial"/>
                <a:cs typeface="Arial"/>
              </a:rPr>
              <a:t>di ricorso. </a:t>
            </a:r>
            <a:r>
              <a:rPr sz="1850" i="1" spc="-5" dirty="0">
                <a:latin typeface="Arial"/>
                <a:cs typeface="Arial"/>
              </a:rPr>
              <a:t>Il </a:t>
            </a:r>
            <a:r>
              <a:rPr sz="1850" i="1" dirty="0">
                <a:latin typeface="Arial"/>
                <a:cs typeface="Arial"/>
              </a:rPr>
              <a:t>secondo, perché </a:t>
            </a:r>
            <a:r>
              <a:rPr sz="1850" i="1" spc="-5" dirty="0">
                <a:latin typeface="Arial"/>
                <a:cs typeface="Arial"/>
              </a:rPr>
              <a:t>fa riferimento </a:t>
            </a:r>
            <a:r>
              <a:rPr sz="1850" i="1" dirty="0">
                <a:latin typeface="Arial"/>
                <a:cs typeface="Arial"/>
              </a:rPr>
              <a:t>a </a:t>
            </a:r>
            <a:r>
              <a:rPr sz="1850" i="1" spc="-5" dirty="0">
                <a:latin typeface="Arial"/>
                <a:cs typeface="Arial"/>
              </a:rPr>
              <a:t>circostanze </a:t>
            </a:r>
            <a:r>
              <a:rPr sz="1850" i="1" dirty="0">
                <a:latin typeface="Arial"/>
                <a:cs typeface="Arial"/>
              </a:rPr>
              <a:t>di </a:t>
            </a:r>
            <a:r>
              <a:rPr sz="1850" i="1" spc="-5" dirty="0">
                <a:latin typeface="Arial"/>
                <a:cs typeface="Arial"/>
              </a:rPr>
              <a:t>fatto </a:t>
            </a:r>
            <a:r>
              <a:rPr sz="1850" i="1" dirty="0">
                <a:latin typeface="Arial"/>
                <a:cs typeface="Arial"/>
              </a:rPr>
              <a:t>inidonee (emissione di  </a:t>
            </a:r>
            <a:r>
              <a:rPr sz="1850" i="1" spc="-5" dirty="0">
                <a:latin typeface="Arial"/>
                <a:cs typeface="Arial"/>
              </a:rPr>
              <a:t>fatture </a:t>
            </a:r>
            <a:r>
              <a:rPr sz="1850" i="1" dirty="0">
                <a:latin typeface="Arial"/>
                <a:cs typeface="Arial"/>
              </a:rPr>
              <a:t>e </a:t>
            </a:r>
            <a:r>
              <a:rPr sz="1850" i="1" spc="-5" dirty="0">
                <a:latin typeface="Arial"/>
                <a:cs typeface="Arial"/>
              </a:rPr>
              <a:t>instaurazione </a:t>
            </a:r>
            <a:r>
              <a:rPr sz="1850" i="1" dirty="0">
                <a:latin typeface="Arial"/>
                <a:cs typeface="Arial"/>
              </a:rPr>
              <a:t>di un giudizio civile) di per sé </a:t>
            </a:r>
            <a:r>
              <a:rPr sz="1850" i="1" spc="-5" dirty="0">
                <a:latin typeface="Arial"/>
                <a:cs typeface="Arial"/>
              </a:rPr>
              <a:t>atto </a:t>
            </a:r>
            <a:r>
              <a:rPr sz="1850" i="1" dirty="0">
                <a:latin typeface="Arial"/>
                <a:cs typeface="Arial"/>
              </a:rPr>
              <a:t>ad escludere (come </a:t>
            </a:r>
            <a:r>
              <a:rPr sz="1850" i="1" spc="-5" dirty="0">
                <a:latin typeface="Arial"/>
                <a:cs typeface="Arial"/>
              </a:rPr>
              <a:t>sostiene </a:t>
            </a:r>
            <a:r>
              <a:rPr sz="1850" i="1" dirty="0">
                <a:latin typeface="Arial"/>
                <a:cs typeface="Arial"/>
              </a:rPr>
              <a:t>la </a:t>
            </a:r>
            <a:r>
              <a:rPr sz="1850" i="1" spc="-5" dirty="0">
                <a:latin typeface="Arial"/>
                <a:cs typeface="Arial"/>
              </a:rPr>
              <a:t>difesa) l’elemento </a:t>
            </a:r>
            <a:r>
              <a:rPr sz="1850" i="1" dirty="0">
                <a:latin typeface="Arial"/>
                <a:cs typeface="Arial"/>
              </a:rPr>
              <a:t>psicologico dei  </a:t>
            </a:r>
            <a:r>
              <a:rPr sz="1850" i="1" spc="-5" dirty="0">
                <a:latin typeface="Arial"/>
                <a:cs typeface="Arial"/>
              </a:rPr>
              <a:t>reati contestati all’imputata; </a:t>
            </a:r>
            <a:r>
              <a:rPr sz="1850" i="1" dirty="0">
                <a:latin typeface="Arial"/>
                <a:cs typeface="Arial"/>
              </a:rPr>
              <a:t>si </a:t>
            </a:r>
            <a:r>
              <a:rPr sz="1850" i="1" spc="-5" dirty="0">
                <a:latin typeface="Arial"/>
                <a:cs typeface="Arial"/>
              </a:rPr>
              <a:t>tratta </a:t>
            </a:r>
            <a:r>
              <a:rPr sz="1850" i="1" dirty="0">
                <a:latin typeface="Arial"/>
                <a:cs typeface="Arial"/>
              </a:rPr>
              <a:t>di </a:t>
            </a:r>
            <a:r>
              <a:rPr sz="1850" i="1" spc="-5" dirty="0">
                <a:latin typeface="Arial"/>
                <a:cs typeface="Arial"/>
              </a:rPr>
              <a:t>fatti </a:t>
            </a:r>
            <a:r>
              <a:rPr sz="1850" i="1" dirty="0">
                <a:latin typeface="Arial"/>
                <a:cs typeface="Arial"/>
              </a:rPr>
              <a:t>in </a:t>
            </a:r>
            <a:r>
              <a:rPr sz="1850" i="1" spc="-5" dirty="0">
                <a:latin typeface="Arial"/>
                <a:cs typeface="Arial"/>
              </a:rPr>
              <a:t>parte susseguenti </a:t>
            </a:r>
            <a:r>
              <a:rPr sz="1850" i="1" dirty="0">
                <a:latin typeface="Arial"/>
                <a:cs typeface="Arial"/>
              </a:rPr>
              <a:t>alla consumazione degli </a:t>
            </a:r>
            <a:r>
              <a:rPr sz="1850" i="1" spc="-5" dirty="0">
                <a:latin typeface="Arial"/>
                <a:cs typeface="Arial"/>
              </a:rPr>
              <a:t>illeciti contestati (instaurazione </a:t>
            </a:r>
            <a:r>
              <a:rPr sz="1850" i="1" dirty="0">
                <a:latin typeface="Arial"/>
                <a:cs typeface="Arial"/>
              </a:rPr>
              <a:t>del  giudizio </a:t>
            </a:r>
            <a:r>
              <a:rPr sz="1850" i="1" spc="-5" dirty="0">
                <a:latin typeface="Arial"/>
                <a:cs typeface="Arial"/>
              </a:rPr>
              <a:t>risarcitorio), </a:t>
            </a:r>
            <a:r>
              <a:rPr sz="1850" i="1" dirty="0">
                <a:latin typeface="Arial"/>
                <a:cs typeface="Arial"/>
              </a:rPr>
              <a:t>o comunque equivoci nella </a:t>
            </a:r>
            <a:r>
              <a:rPr sz="1850" i="1" spc="-5" dirty="0">
                <a:latin typeface="Arial"/>
                <a:cs typeface="Arial"/>
              </a:rPr>
              <a:t>dimostrazione </a:t>
            </a:r>
            <a:r>
              <a:rPr sz="1850" i="1" dirty="0">
                <a:latin typeface="Arial"/>
                <a:cs typeface="Arial"/>
              </a:rPr>
              <a:t>di un’assenza </a:t>
            </a:r>
            <a:r>
              <a:rPr sz="1850" i="1" spc="-5" dirty="0">
                <a:latin typeface="Arial"/>
                <a:cs typeface="Arial"/>
              </a:rPr>
              <a:t>dell’elemento </a:t>
            </a:r>
            <a:r>
              <a:rPr sz="1850" i="1" dirty="0">
                <a:latin typeface="Arial"/>
                <a:cs typeface="Arial"/>
              </a:rPr>
              <a:t>psicologico, perché </a:t>
            </a:r>
            <a:r>
              <a:rPr sz="1850" b="1" i="1" u="sng" spc="-5" dirty="0">
                <a:uFill>
                  <a:solidFill>
                    <a:srgbClr val="000000"/>
                  </a:solidFill>
                </a:uFill>
                <a:latin typeface="Arial"/>
                <a:cs typeface="Arial"/>
              </a:rPr>
              <a:t>la regolarità </a:t>
            </a:r>
            <a:r>
              <a:rPr sz="1850" b="1" i="1" spc="-5" dirty="0">
                <a:latin typeface="Arial"/>
                <a:cs typeface="Arial"/>
              </a:rPr>
              <a:t> </a:t>
            </a:r>
            <a:r>
              <a:rPr sz="1850" b="1" i="1" u="sng" spc="-5" dirty="0">
                <a:uFill>
                  <a:solidFill>
                    <a:srgbClr val="000000"/>
                  </a:solidFill>
                </a:uFill>
                <a:latin typeface="Arial"/>
                <a:cs typeface="Arial"/>
              </a:rPr>
              <a:t>fiscale della compravendita può </a:t>
            </a:r>
            <a:r>
              <a:rPr sz="1850" b="1" i="1" u="sng" dirty="0">
                <a:uFill>
                  <a:solidFill>
                    <a:srgbClr val="000000"/>
                  </a:solidFill>
                </a:uFill>
                <a:latin typeface="Arial"/>
                <a:cs typeface="Arial"/>
              </a:rPr>
              <a:t>essere </a:t>
            </a:r>
            <a:r>
              <a:rPr sz="1850" b="1" i="1" u="sng" spc="-5" dirty="0">
                <a:uFill>
                  <a:solidFill>
                    <a:srgbClr val="000000"/>
                  </a:solidFill>
                </a:uFill>
                <a:latin typeface="Arial"/>
                <a:cs typeface="Arial"/>
              </a:rPr>
              <a:t>considerata come espediente per dare legittimazione </a:t>
            </a:r>
            <a:r>
              <a:rPr sz="1850" b="1" i="1" u="sng" dirty="0">
                <a:uFill>
                  <a:solidFill>
                    <a:srgbClr val="000000"/>
                  </a:solidFill>
                </a:uFill>
                <a:latin typeface="Arial"/>
                <a:cs typeface="Arial"/>
              </a:rPr>
              <a:t>al </a:t>
            </a:r>
            <a:r>
              <a:rPr sz="1850" b="1" i="1" u="sng" spc="-5" dirty="0">
                <a:uFill>
                  <a:solidFill>
                    <a:srgbClr val="000000"/>
                  </a:solidFill>
                </a:uFill>
                <a:latin typeface="Arial"/>
                <a:cs typeface="Arial"/>
              </a:rPr>
              <a:t>negozio</a:t>
            </a:r>
            <a:r>
              <a:rPr sz="1850" b="1" i="1" u="sng" spc="130" dirty="0">
                <a:uFill>
                  <a:solidFill>
                    <a:srgbClr val="000000"/>
                  </a:solidFill>
                </a:uFill>
                <a:latin typeface="Arial"/>
                <a:cs typeface="Arial"/>
              </a:rPr>
              <a:t> </a:t>
            </a:r>
            <a:r>
              <a:rPr sz="1850" b="1" i="1" u="sng" spc="-5" dirty="0">
                <a:uFill>
                  <a:solidFill>
                    <a:srgbClr val="000000"/>
                  </a:solidFill>
                </a:uFill>
                <a:latin typeface="Arial"/>
                <a:cs typeface="Arial"/>
              </a:rPr>
              <a:t>illecito</a:t>
            </a:r>
            <a:r>
              <a:rPr sz="1850" i="1" spc="-5" dirty="0">
                <a:latin typeface="Arial"/>
                <a:cs typeface="Arial"/>
              </a:rPr>
              <a:t>.</a:t>
            </a:r>
            <a:r>
              <a:rPr sz="1850" spc="-5" dirty="0">
                <a:latin typeface="Arial"/>
                <a:cs typeface="Arial"/>
              </a:rPr>
              <a:t>”</a:t>
            </a:r>
            <a:endParaRPr sz="1850">
              <a:latin typeface="Arial"/>
              <a:cs typeface="Arial"/>
            </a:endParaRPr>
          </a:p>
          <a:p>
            <a:pPr>
              <a:lnSpc>
                <a:spcPct val="100000"/>
              </a:lnSpc>
              <a:spcBef>
                <a:spcPts val="30"/>
              </a:spcBef>
            </a:pPr>
            <a:endParaRPr sz="1850">
              <a:latin typeface="Times New Roman"/>
              <a:cs typeface="Times New Roman"/>
            </a:endParaRPr>
          </a:p>
          <a:p>
            <a:pPr marL="12700" marR="5715" algn="just">
              <a:lnSpc>
                <a:spcPts val="2140"/>
              </a:lnSpc>
              <a:spcBef>
                <a:spcPts val="5"/>
              </a:spcBef>
            </a:pPr>
            <a:r>
              <a:rPr sz="1850" b="1" spc="-5" dirty="0">
                <a:latin typeface="Arial"/>
                <a:cs typeface="Arial"/>
              </a:rPr>
              <a:t>Corte d’Appello di </a:t>
            </a:r>
            <a:r>
              <a:rPr sz="1850" b="1" spc="-15" dirty="0">
                <a:latin typeface="Arial"/>
                <a:cs typeface="Arial"/>
              </a:rPr>
              <a:t>Venezia</a:t>
            </a:r>
            <a:r>
              <a:rPr sz="1850" spc="-15" dirty="0">
                <a:latin typeface="Arial"/>
                <a:cs typeface="Arial"/>
              </a:rPr>
              <a:t>, </a:t>
            </a:r>
            <a:r>
              <a:rPr sz="1850" spc="-5" dirty="0">
                <a:latin typeface="Arial"/>
                <a:cs typeface="Arial"/>
              </a:rPr>
              <a:t>sentenza </a:t>
            </a:r>
            <a:r>
              <a:rPr sz="1850" dirty="0">
                <a:latin typeface="Arial"/>
                <a:cs typeface="Arial"/>
              </a:rPr>
              <a:t>n. 1613 del 13 dicembre 2012 – 2 gennaio 2013, proc. pen. </a:t>
            </a:r>
            <a:r>
              <a:rPr sz="1850" spc="-5" dirty="0">
                <a:latin typeface="Arial"/>
                <a:cs typeface="Arial"/>
              </a:rPr>
              <a:t>12833/2006 Reg.Notizie  </a:t>
            </a:r>
            <a:r>
              <a:rPr sz="1850" dirty="0">
                <a:latin typeface="Arial"/>
                <a:cs typeface="Arial"/>
              </a:rPr>
              <a:t>Reato</a:t>
            </a:r>
            <a:endParaRPr sz="1850">
              <a:latin typeface="Arial"/>
              <a:cs typeface="Arial"/>
            </a:endParaRPr>
          </a:p>
          <a:p>
            <a:pPr marL="12700" marR="5080" algn="just">
              <a:lnSpc>
                <a:spcPts val="2140"/>
              </a:lnSpc>
              <a:spcBef>
                <a:spcPts val="5"/>
              </a:spcBef>
            </a:pPr>
            <a:r>
              <a:rPr sz="1850" dirty="0">
                <a:latin typeface="Arial"/>
                <a:cs typeface="Arial"/>
              </a:rPr>
              <a:t>“</a:t>
            </a:r>
            <a:r>
              <a:rPr sz="1850" i="1" dirty="0">
                <a:latin typeface="Arial"/>
                <a:cs typeface="Arial"/>
              </a:rPr>
              <a:t>Né può valere a </a:t>
            </a:r>
            <a:r>
              <a:rPr sz="1850" i="1" spc="-5" dirty="0">
                <a:latin typeface="Arial"/>
                <a:cs typeface="Arial"/>
              </a:rPr>
              <a:t>giustificare </a:t>
            </a:r>
            <a:r>
              <a:rPr sz="1850" i="1" dirty="0">
                <a:latin typeface="Arial"/>
                <a:cs typeface="Arial"/>
              </a:rPr>
              <a:t>la sua </a:t>
            </a:r>
            <a:r>
              <a:rPr sz="1850" i="1" spc="-5" dirty="0">
                <a:latin typeface="Arial"/>
                <a:cs typeface="Arial"/>
              </a:rPr>
              <a:t>condotta </a:t>
            </a:r>
            <a:r>
              <a:rPr sz="1850" i="1" dirty="0">
                <a:latin typeface="Arial"/>
                <a:cs typeface="Arial"/>
              </a:rPr>
              <a:t>le </a:t>
            </a:r>
            <a:r>
              <a:rPr sz="1850" i="1" spc="-5" dirty="0">
                <a:latin typeface="Arial"/>
                <a:cs typeface="Arial"/>
              </a:rPr>
              <a:t>modalità </a:t>
            </a:r>
            <a:r>
              <a:rPr sz="1850" i="1" dirty="0">
                <a:latin typeface="Arial"/>
                <a:cs typeface="Arial"/>
              </a:rPr>
              <a:t>di </a:t>
            </a:r>
            <a:r>
              <a:rPr sz="1850" i="1" spc="-5" dirty="0">
                <a:latin typeface="Arial"/>
                <a:cs typeface="Arial"/>
              </a:rPr>
              <a:t>acquisto </a:t>
            </a:r>
            <a:r>
              <a:rPr sz="1850" i="1" dirty="0">
                <a:latin typeface="Arial"/>
                <a:cs typeface="Arial"/>
              </a:rPr>
              <a:t>della merce </a:t>
            </a:r>
            <a:r>
              <a:rPr sz="1850" i="1" spc="-5" dirty="0">
                <a:latin typeface="Arial"/>
                <a:cs typeface="Arial"/>
              </a:rPr>
              <a:t>mediante </a:t>
            </a:r>
            <a:r>
              <a:rPr sz="1850" i="1" dirty="0">
                <a:latin typeface="Arial"/>
                <a:cs typeface="Arial"/>
              </a:rPr>
              <a:t>un canale di </a:t>
            </a:r>
            <a:r>
              <a:rPr sz="1850" i="1" spc="-5" dirty="0">
                <a:latin typeface="Arial"/>
                <a:cs typeface="Arial"/>
              </a:rPr>
              <a:t>distribuzione </a:t>
            </a:r>
            <a:r>
              <a:rPr sz="1850" i="1" dirty="0">
                <a:latin typeface="Arial"/>
                <a:cs typeface="Arial"/>
              </a:rPr>
              <a:t>cinese  con emissione di regolari </a:t>
            </a:r>
            <a:r>
              <a:rPr sz="1850" i="1" spc="-5" dirty="0">
                <a:latin typeface="Arial"/>
                <a:cs typeface="Arial"/>
              </a:rPr>
              <a:t>fatture, </a:t>
            </a:r>
            <a:r>
              <a:rPr sz="1850" i="1" dirty="0">
                <a:latin typeface="Arial"/>
                <a:cs typeface="Arial"/>
              </a:rPr>
              <a:t>dal </a:t>
            </a:r>
            <a:r>
              <a:rPr sz="1850" i="1" spc="-5" dirty="0">
                <a:latin typeface="Arial"/>
                <a:cs typeface="Arial"/>
              </a:rPr>
              <a:t>momento </a:t>
            </a:r>
            <a:r>
              <a:rPr sz="1850" i="1" dirty="0">
                <a:latin typeface="Arial"/>
                <a:cs typeface="Arial"/>
              </a:rPr>
              <a:t>che ciò non può escludere la </a:t>
            </a:r>
            <a:r>
              <a:rPr sz="1850" i="1" spc="-5" dirty="0">
                <a:latin typeface="Arial"/>
                <a:cs typeface="Arial"/>
              </a:rPr>
              <a:t>contraffazione </a:t>
            </a:r>
            <a:r>
              <a:rPr sz="1850" i="1" dirty="0">
                <a:latin typeface="Arial"/>
                <a:cs typeface="Arial"/>
              </a:rPr>
              <a:t>dei marchi, </a:t>
            </a:r>
            <a:r>
              <a:rPr sz="1850" i="1" spc="-5" dirty="0">
                <a:latin typeface="Arial"/>
                <a:cs typeface="Arial"/>
              </a:rPr>
              <a:t>risultando provato </a:t>
            </a:r>
            <a:r>
              <a:rPr sz="1850" i="1" dirty="0">
                <a:latin typeface="Arial"/>
                <a:cs typeface="Arial"/>
              </a:rPr>
              <a:t>che  la merce non proviene </a:t>
            </a:r>
            <a:r>
              <a:rPr sz="1850" i="1" spc="-5" dirty="0">
                <a:latin typeface="Arial"/>
                <a:cs typeface="Arial"/>
              </a:rPr>
              <a:t>certamente </a:t>
            </a:r>
            <a:r>
              <a:rPr sz="1850" i="1" dirty="0">
                <a:latin typeface="Arial"/>
                <a:cs typeface="Arial"/>
              </a:rPr>
              <a:t>dalle </a:t>
            </a:r>
            <a:r>
              <a:rPr sz="1850" i="1" spc="-5" dirty="0">
                <a:latin typeface="Arial"/>
                <a:cs typeface="Arial"/>
              </a:rPr>
              <a:t>ditte licenziatarie </a:t>
            </a:r>
            <a:r>
              <a:rPr sz="1850" i="1" dirty="0">
                <a:latin typeface="Arial"/>
                <a:cs typeface="Arial"/>
              </a:rPr>
              <a:t>dei marchi</a:t>
            </a:r>
            <a:r>
              <a:rPr sz="1850" i="1" spc="20" dirty="0">
                <a:latin typeface="Arial"/>
                <a:cs typeface="Arial"/>
              </a:rPr>
              <a:t> </a:t>
            </a:r>
            <a:r>
              <a:rPr sz="1850" i="1" spc="-5" dirty="0">
                <a:latin typeface="Arial"/>
                <a:cs typeface="Arial"/>
              </a:rPr>
              <a:t>originali</a:t>
            </a:r>
            <a:r>
              <a:rPr sz="1850" spc="-5" dirty="0">
                <a:latin typeface="Arial"/>
                <a:cs typeface="Arial"/>
              </a:rPr>
              <a:t>”</a:t>
            </a:r>
            <a:endParaRPr sz="1850">
              <a:latin typeface="Arial"/>
              <a:cs typeface="Arial"/>
            </a:endParaRPr>
          </a:p>
          <a:p>
            <a:pPr>
              <a:lnSpc>
                <a:spcPct val="100000"/>
              </a:lnSpc>
              <a:spcBef>
                <a:spcPts val="5"/>
              </a:spcBef>
            </a:pPr>
            <a:endParaRPr sz="1750">
              <a:latin typeface="Times New Roman"/>
              <a:cs typeface="Times New Roman"/>
            </a:endParaRPr>
          </a:p>
          <a:p>
            <a:pPr marL="12700">
              <a:lnSpc>
                <a:spcPts val="2180"/>
              </a:lnSpc>
            </a:pPr>
            <a:r>
              <a:rPr sz="1850" b="1" spc="-15" dirty="0">
                <a:latin typeface="Arial"/>
                <a:cs typeface="Arial"/>
              </a:rPr>
              <a:t>Tribunale </a:t>
            </a:r>
            <a:r>
              <a:rPr sz="1850" b="1" spc="-5" dirty="0">
                <a:latin typeface="Arial"/>
                <a:cs typeface="Arial"/>
              </a:rPr>
              <a:t>di Sanremo, </a:t>
            </a:r>
            <a:r>
              <a:rPr sz="1850" spc="-5" dirty="0">
                <a:latin typeface="Arial"/>
                <a:cs typeface="Arial"/>
              </a:rPr>
              <a:t>sentenza </a:t>
            </a:r>
            <a:r>
              <a:rPr sz="1850" dirty="0">
                <a:latin typeface="Arial"/>
                <a:cs typeface="Arial"/>
              </a:rPr>
              <a:t>n. </a:t>
            </a:r>
            <a:r>
              <a:rPr sz="1850" spc="-5" dirty="0">
                <a:latin typeface="Arial"/>
                <a:cs typeface="Arial"/>
              </a:rPr>
              <a:t>432/07 </a:t>
            </a:r>
            <a:r>
              <a:rPr sz="1850" dirty="0">
                <a:latin typeface="Arial"/>
                <a:cs typeface="Arial"/>
              </a:rPr>
              <a:t>del 19 </a:t>
            </a:r>
            <a:r>
              <a:rPr sz="1850" spc="-5" dirty="0">
                <a:latin typeface="Arial"/>
                <a:cs typeface="Arial"/>
              </a:rPr>
              <a:t>ottobre </a:t>
            </a:r>
            <a:r>
              <a:rPr sz="1850" dirty="0">
                <a:latin typeface="Arial"/>
                <a:cs typeface="Arial"/>
              </a:rPr>
              <a:t>– 24 dicembre 2007, proc. pen. </a:t>
            </a:r>
            <a:r>
              <a:rPr sz="1850" spc="-25" dirty="0">
                <a:latin typeface="Arial"/>
                <a:cs typeface="Arial"/>
              </a:rPr>
              <a:t>3011/03</a:t>
            </a:r>
            <a:r>
              <a:rPr sz="1850" spc="35" dirty="0">
                <a:latin typeface="Arial"/>
                <a:cs typeface="Arial"/>
              </a:rPr>
              <a:t> </a:t>
            </a:r>
            <a:r>
              <a:rPr sz="1850" spc="-5" dirty="0">
                <a:latin typeface="Arial"/>
                <a:cs typeface="Arial"/>
              </a:rPr>
              <a:t>R.G.N.R.</a:t>
            </a:r>
            <a:endParaRPr sz="1850">
              <a:latin typeface="Arial"/>
              <a:cs typeface="Arial"/>
            </a:endParaRPr>
          </a:p>
          <a:p>
            <a:pPr marL="12700" marR="6350" algn="just">
              <a:lnSpc>
                <a:spcPts val="2140"/>
              </a:lnSpc>
              <a:spcBef>
                <a:spcPts val="100"/>
              </a:spcBef>
            </a:pPr>
            <a:r>
              <a:rPr sz="1850" i="1" spc="-5" dirty="0">
                <a:latin typeface="Arial"/>
                <a:cs typeface="Arial"/>
              </a:rPr>
              <a:t>“</a:t>
            </a:r>
            <a:r>
              <a:rPr sz="1850" b="1" i="1" u="sng" spc="-5" dirty="0">
                <a:uFill>
                  <a:solidFill>
                    <a:srgbClr val="000000"/>
                  </a:solidFill>
                </a:uFill>
                <a:latin typeface="Arial"/>
                <a:cs typeface="Arial"/>
              </a:rPr>
              <a:t>le fatture risultano assolutamente irrilevanti </a:t>
            </a:r>
            <a:r>
              <a:rPr sz="1850" b="1" i="1" u="sng" dirty="0">
                <a:uFill>
                  <a:solidFill>
                    <a:srgbClr val="000000"/>
                  </a:solidFill>
                </a:uFill>
                <a:latin typeface="Arial"/>
                <a:cs typeface="Arial"/>
              </a:rPr>
              <a:t>ai </a:t>
            </a:r>
            <a:r>
              <a:rPr sz="1850" b="1" i="1" u="sng" spc="-5" dirty="0">
                <a:uFill>
                  <a:solidFill>
                    <a:srgbClr val="000000"/>
                  </a:solidFill>
                </a:uFill>
                <a:latin typeface="Arial"/>
                <a:cs typeface="Arial"/>
              </a:rPr>
              <a:t>fini del presente procedimento </a:t>
            </a:r>
            <a:r>
              <a:rPr sz="1850" b="1" i="1" u="sng" dirty="0">
                <a:uFill>
                  <a:solidFill>
                    <a:srgbClr val="000000"/>
                  </a:solidFill>
                </a:uFill>
                <a:latin typeface="Arial"/>
                <a:cs typeface="Arial"/>
              </a:rPr>
              <a:t>atteso </a:t>
            </a:r>
            <a:r>
              <a:rPr sz="1850" b="1" i="1" u="sng" spc="-5" dirty="0">
                <a:uFill>
                  <a:solidFill>
                    <a:srgbClr val="000000"/>
                  </a:solidFill>
                </a:uFill>
                <a:latin typeface="Arial"/>
                <a:cs typeface="Arial"/>
              </a:rPr>
              <a:t>che </a:t>
            </a:r>
            <a:r>
              <a:rPr sz="1850" b="1" i="1" u="sng" dirty="0">
                <a:uFill>
                  <a:solidFill>
                    <a:srgbClr val="000000"/>
                  </a:solidFill>
                </a:uFill>
                <a:latin typeface="Arial"/>
                <a:cs typeface="Arial"/>
              </a:rPr>
              <a:t>… </a:t>
            </a:r>
            <a:r>
              <a:rPr sz="1850" b="1" i="1" u="sng" spc="-5" dirty="0">
                <a:uFill>
                  <a:solidFill>
                    <a:srgbClr val="000000"/>
                  </a:solidFill>
                </a:uFill>
                <a:latin typeface="Arial"/>
                <a:cs typeface="Arial"/>
              </a:rPr>
              <a:t>non sono documenti in </a:t>
            </a:r>
            <a:r>
              <a:rPr sz="1850" b="1" i="1" spc="-5" dirty="0">
                <a:latin typeface="Arial"/>
                <a:cs typeface="Arial"/>
              </a:rPr>
              <a:t> </a:t>
            </a:r>
            <a:r>
              <a:rPr sz="1850" b="1" i="1" u="sng" spc="-5" dirty="0">
                <a:uFill>
                  <a:solidFill>
                    <a:srgbClr val="000000"/>
                  </a:solidFill>
                </a:uFill>
                <a:latin typeface="Arial"/>
                <a:cs typeface="Arial"/>
              </a:rPr>
              <a:t>grado di </a:t>
            </a:r>
            <a:r>
              <a:rPr sz="1850" b="1" i="1" u="sng" dirty="0">
                <a:uFill>
                  <a:solidFill>
                    <a:srgbClr val="000000"/>
                  </a:solidFill>
                </a:uFill>
                <a:latin typeface="Arial"/>
                <a:cs typeface="Arial"/>
              </a:rPr>
              <a:t>attestare </a:t>
            </a:r>
            <a:r>
              <a:rPr sz="1850" b="1" i="1" u="sng" spc="-5" dirty="0">
                <a:uFill>
                  <a:solidFill>
                    <a:srgbClr val="000000"/>
                  </a:solidFill>
                </a:uFill>
                <a:latin typeface="Arial"/>
                <a:cs typeface="Arial"/>
              </a:rPr>
              <a:t>la provenienza e/o originalità dei prodotti</a:t>
            </a:r>
            <a:r>
              <a:rPr sz="1850" b="1" i="1" u="sng" spc="15" dirty="0">
                <a:uFill>
                  <a:solidFill>
                    <a:srgbClr val="000000"/>
                  </a:solidFill>
                </a:uFill>
                <a:latin typeface="Arial"/>
                <a:cs typeface="Arial"/>
              </a:rPr>
              <a:t> </a:t>
            </a:r>
            <a:r>
              <a:rPr sz="1850" b="1" i="1" u="sng" spc="-5" dirty="0">
                <a:uFill>
                  <a:solidFill>
                    <a:srgbClr val="000000"/>
                  </a:solidFill>
                </a:uFill>
                <a:latin typeface="Arial"/>
                <a:cs typeface="Arial"/>
              </a:rPr>
              <a:t>sequestrati</a:t>
            </a:r>
            <a:r>
              <a:rPr sz="1850" i="1" spc="-5" dirty="0">
                <a:latin typeface="Arial"/>
                <a:cs typeface="Arial"/>
              </a:rPr>
              <a:t>”</a:t>
            </a:r>
            <a:endParaRPr sz="1850">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87275"/>
            <a:ext cx="9465310" cy="1402715"/>
          </a:xfrm>
          <a:prstGeom prst="rect">
            <a:avLst/>
          </a:prstGeom>
        </p:spPr>
        <p:txBody>
          <a:bodyPr vert="horz" wrap="square" lIns="0" tIns="6985" rIns="0" bIns="0" rtlCol="0">
            <a:spAutoFit/>
          </a:bodyPr>
          <a:lstStyle/>
          <a:p>
            <a:pPr marL="12700" marR="5080">
              <a:lnSpc>
                <a:spcPct val="100800"/>
              </a:lnSpc>
              <a:spcBef>
                <a:spcPts val="55"/>
              </a:spcBef>
            </a:pPr>
            <a:r>
              <a:rPr sz="4500" dirty="0"/>
              <a:t>Irrilevanza cartellini, </a:t>
            </a:r>
            <a:r>
              <a:rPr sz="4500" spc="-5" dirty="0"/>
              <a:t>etichette, </a:t>
            </a:r>
            <a:r>
              <a:rPr sz="4500" dirty="0"/>
              <a:t>marchi  aggiuntivi e </a:t>
            </a:r>
            <a:r>
              <a:rPr sz="4500" spc="-5" dirty="0"/>
              <a:t>altre etichette </a:t>
            </a:r>
            <a:r>
              <a:rPr sz="4500" dirty="0"/>
              <a:t>sui</a:t>
            </a:r>
            <a:r>
              <a:rPr sz="4500" spc="10" dirty="0"/>
              <a:t> </a:t>
            </a:r>
            <a:r>
              <a:rPr sz="4500" spc="-5" dirty="0"/>
              <a:t>prodotti</a:t>
            </a:r>
            <a:endParaRPr sz="45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13</a:t>
            </a:r>
            <a:endParaRPr spc="15" dirty="0"/>
          </a:p>
        </p:txBody>
      </p:sp>
      <p:sp>
        <p:nvSpPr>
          <p:cNvPr id="3" name="object 3"/>
          <p:cNvSpPr txBox="1"/>
          <p:nvPr/>
        </p:nvSpPr>
        <p:spPr>
          <a:xfrm>
            <a:off x="1557932" y="2726064"/>
            <a:ext cx="15123518" cy="6096541"/>
          </a:xfrm>
          <a:prstGeom prst="rect">
            <a:avLst/>
          </a:prstGeom>
        </p:spPr>
        <p:txBody>
          <a:bodyPr vert="horz" wrap="square" lIns="0" tIns="12700" rIns="0" bIns="0" rtlCol="0">
            <a:spAutoFit/>
          </a:bodyPr>
          <a:lstStyle/>
          <a:p>
            <a:pPr lvl="0" algn="just"/>
            <a:r>
              <a:rPr lang="it-IT" b="1" dirty="0">
                <a:latin typeface="Arial" panose="020B0604020202020204" pitchFamily="34" charset="0"/>
                <a:cs typeface="Arial" panose="020B0604020202020204" pitchFamily="34" charset="0"/>
              </a:rPr>
              <a:t>Corte d’Appello di Genova</a:t>
            </a:r>
            <a:r>
              <a:rPr lang="it-IT" dirty="0">
                <a:latin typeface="Arial" panose="020B0604020202020204" pitchFamily="34" charset="0"/>
                <a:cs typeface="Arial" panose="020B0604020202020204" pitchFamily="34" charset="0"/>
              </a:rPr>
              <a:t>, sentenza n. 3165 del 20 novembre – 4 dicembre 2017,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2713/2010 R.G.N.R., R.G. C.A. 2458/2015</a:t>
            </a:r>
          </a:p>
          <a:p>
            <a:pPr algn="just"/>
            <a:r>
              <a:rPr lang="it-IT"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E’ </a:t>
            </a:r>
            <a:r>
              <a:rPr lang="it-IT" i="1" dirty="0" err="1">
                <a:latin typeface="Arial" panose="020B0604020202020204" pitchFamily="34" charset="0"/>
                <a:cs typeface="Arial" panose="020B0604020202020204" pitchFamily="34" charset="0"/>
              </a:rPr>
              <a:t>altresi</a:t>
            </a:r>
            <a:r>
              <a:rPr lang="it-IT" i="1" dirty="0">
                <a:latin typeface="Arial" panose="020B0604020202020204" pitchFamily="34" charset="0"/>
                <a:cs typeface="Arial" panose="020B0604020202020204" pitchFamily="34" charset="0"/>
              </a:rPr>
              <a:t> irrilevante il fatto che sui capi di abbigliamento fossero stati apposti etichette e cartellini ‘Charlotte – Made in </a:t>
            </a:r>
            <a:r>
              <a:rPr lang="it-IT" i="1" dirty="0" err="1">
                <a:latin typeface="Arial" panose="020B0604020202020204" pitchFamily="34" charset="0"/>
                <a:cs typeface="Arial" panose="020B0604020202020204" pitchFamily="34" charset="0"/>
              </a:rPr>
              <a:t>Italy</a:t>
            </a:r>
            <a:r>
              <a:rPr lang="it-IT" i="1" dirty="0">
                <a:latin typeface="Arial" panose="020B0604020202020204" pitchFamily="34" charset="0"/>
                <a:cs typeface="Arial" panose="020B0604020202020204" pitchFamily="34" charset="0"/>
              </a:rPr>
              <a:t>’, posto che le prime erano cucite all’interno del colletto –e non erano visibili una volta indossato l’indumento- ed i secondi dovevano ovviamente essere rimossi prima dell’utilizzo del bene e non può dunque sostenersi che i terzi non sarebbero stati tratti in inganno sulla presunta autenticità del marchio</a:t>
            </a:r>
            <a:r>
              <a:rPr lang="it-IT" dirty="0">
                <a:latin typeface="Arial" panose="020B0604020202020204" pitchFamily="34" charset="0"/>
                <a:cs typeface="Arial" panose="020B0604020202020204" pitchFamily="34" charset="0"/>
              </a:rPr>
              <a:t>”</a:t>
            </a:r>
          </a:p>
          <a:p>
            <a:pPr algn="just"/>
            <a:endParaRPr lang="it-IT" b="1" spc="-15" dirty="0">
              <a:latin typeface="Arial" panose="020B0604020202020204" pitchFamily="34" charset="0"/>
              <a:cs typeface="Arial" panose="020B0604020202020204" pitchFamily="34" charset="0"/>
            </a:endParaRPr>
          </a:p>
          <a:p>
            <a:pPr lvl="0"/>
            <a:r>
              <a:rPr lang="it-IT" b="1" dirty="0">
                <a:latin typeface="Arial" panose="020B0604020202020204" pitchFamily="34" charset="0"/>
                <a:cs typeface="Arial" panose="020B0604020202020204" pitchFamily="34" charset="0"/>
              </a:rPr>
              <a:t>Tribunale di Roma</a:t>
            </a:r>
            <a:r>
              <a:rPr lang="it-IT" dirty="0">
                <a:latin typeface="Arial" panose="020B0604020202020204" pitchFamily="34" charset="0"/>
                <a:cs typeface="Arial" panose="020B0604020202020204" pitchFamily="34" charset="0"/>
              </a:rPr>
              <a:t>, sentenza n. 1906/19 del 8 febbraio 2019 – 20 febbraio 2019,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10818/13 R.G.N.R.</a:t>
            </a:r>
          </a:p>
          <a:p>
            <a:r>
              <a:rPr lang="it-IT" i="1" dirty="0">
                <a:latin typeface="Arial" panose="020B0604020202020204" pitchFamily="34" charset="0"/>
                <a:cs typeface="Arial" panose="020B0604020202020204" pitchFamily="34" charset="0"/>
              </a:rPr>
              <a:t>“Così integrato l’elemento oggettivo del reato rispetto al quale irrilevante appare allora l’inserimento di etichette interne riportanti il nominativo e la partita Iva della ditta cinese…”</a:t>
            </a:r>
            <a:endParaRPr lang="it-IT" b="1" spc="-15" dirty="0">
              <a:latin typeface="Arial" panose="020B0604020202020204" pitchFamily="34" charset="0"/>
              <a:cs typeface="Arial" panose="020B0604020202020204" pitchFamily="34" charset="0"/>
            </a:endParaRPr>
          </a:p>
          <a:p>
            <a:pPr marL="12700" algn="just">
              <a:lnSpc>
                <a:spcPts val="2180"/>
              </a:lnSpc>
              <a:spcBef>
                <a:spcPts val="100"/>
              </a:spcBef>
            </a:pPr>
            <a:endParaRPr lang="it-IT" b="1" spc="-15" dirty="0">
              <a:latin typeface="Arial" panose="020B0604020202020204" pitchFamily="34" charset="0"/>
              <a:cs typeface="Arial" panose="020B0604020202020204" pitchFamily="34" charset="0"/>
            </a:endParaRPr>
          </a:p>
          <a:p>
            <a:pPr marL="12700" algn="just">
              <a:lnSpc>
                <a:spcPts val="2180"/>
              </a:lnSpc>
              <a:spcBef>
                <a:spcPts val="100"/>
              </a:spcBef>
            </a:pPr>
            <a:r>
              <a:rPr b="1" spc="-15" dirty="0" err="1">
                <a:latin typeface="Arial" panose="020B0604020202020204" pitchFamily="34" charset="0"/>
                <a:cs typeface="Arial" panose="020B0604020202020204" pitchFamily="34" charset="0"/>
              </a:rPr>
              <a:t>Tribunale</a:t>
            </a:r>
            <a:r>
              <a:rPr b="1" spc="-15"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di </a:t>
            </a:r>
            <a:r>
              <a:rPr b="1" spc="-5" dirty="0">
                <a:latin typeface="Arial" panose="020B0604020202020204" pitchFamily="34" charset="0"/>
                <a:cs typeface="Arial" panose="020B0604020202020204" pitchFamily="34" charset="0"/>
              </a:rPr>
              <a:t>Udine</a:t>
            </a:r>
            <a:r>
              <a:rPr spc="-5" dirty="0">
                <a:latin typeface="Arial" panose="020B0604020202020204" pitchFamily="34" charset="0"/>
                <a:cs typeface="Arial" panose="020B0604020202020204" pitchFamily="34" charset="0"/>
              </a:rPr>
              <a:t>, sentenza </a:t>
            </a:r>
            <a:r>
              <a:rPr dirty="0">
                <a:latin typeface="Arial" panose="020B0604020202020204" pitchFamily="34" charset="0"/>
                <a:cs typeface="Arial" panose="020B0604020202020204" pitchFamily="34" charset="0"/>
              </a:rPr>
              <a:t>n. </a:t>
            </a:r>
            <a:r>
              <a:rPr spc="-5" dirty="0">
                <a:latin typeface="Arial" panose="020B0604020202020204" pitchFamily="34" charset="0"/>
                <a:cs typeface="Arial" panose="020B0604020202020204" pitchFamily="34" charset="0"/>
              </a:rPr>
              <a:t>854/09 </a:t>
            </a:r>
            <a:r>
              <a:rPr dirty="0">
                <a:latin typeface="Arial" panose="020B0604020202020204" pitchFamily="34" charset="0"/>
                <a:cs typeface="Arial" panose="020B0604020202020204" pitchFamily="34" charset="0"/>
              </a:rPr>
              <a:t>del 24 </a:t>
            </a:r>
            <a:r>
              <a:rPr spc="-5" dirty="0">
                <a:latin typeface="Arial" panose="020B0604020202020204" pitchFamily="34" charset="0"/>
                <a:cs typeface="Arial" panose="020B0604020202020204" pitchFamily="34" charset="0"/>
              </a:rPr>
              <a:t>settembre </a:t>
            </a:r>
            <a:r>
              <a:rPr dirty="0">
                <a:latin typeface="Arial" panose="020B0604020202020204" pitchFamily="34" charset="0"/>
                <a:cs typeface="Arial" panose="020B0604020202020204" pitchFamily="34" charset="0"/>
              </a:rPr>
              <a:t>– 4 novembre 2009, proc. pen. n. </a:t>
            </a:r>
            <a:r>
              <a:rPr spc="-5" dirty="0">
                <a:latin typeface="Arial" panose="020B0604020202020204" pitchFamily="34" charset="0"/>
                <a:cs typeface="Arial" panose="020B0604020202020204" pitchFamily="34" charset="0"/>
              </a:rPr>
              <a:t>4710/07</a:t>
            </a:r>
            <a:r>
              <a:rPr spc="4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ts val="2140"/>
              </a:lnSpc>
              <a:spcBef>
                <a:spcPts val="100"/>
              </a:spcBef>
            </a:pPr>
            <a:r>
              <a:rPr dirty="0">
                <a:latin typeface="Arial" panose="020B0604020202020204" pitchFamily="34" charset="0"/>
                <a:cs typeface="Arial" panose="020B0604020202020204" pitchFamily="34" charset="0"/>
              </a:rPr>
              <a:t>“</a:t>
            </a:r>
            <a:r>
              <a:rPr i="1" dirty="0">
                <a:latin typeface="Arial" panose="020B0604020202020204" pitchFamily="34" charset="0"/>
                <a:cs typeface="Arial" panose="020B0604020202020204" pitchFamily="34" charset="0"/>
              </a:rPr>
              <a:t>Nessun rilievo assume poi il </a:t>
            </a:r>
            <a:r>
              <a:rPr i="1" spc="-5" dirty="0">
                <a:latin typeface="Arial" panose="020B0604020202020204" pitchFamily="34" charset="0"/>
                <a:cs typeface="Arial" panose="020B0604020202020204" pitchFamily="34" charset="0"/>
              </a:rPr>
              <a:t>fatto </a:t>
            </a:r>
            <a:r>
              <a:rPr i="1" dirty="0">
                <a:latin typeface="Arial" panose="020B0604020202020204" pitchFamily="34" charset="0"/>
                <a:cs typeface="Arial" panose="020B0604020202020204" pitchFamily="34" charset="0"/>
              </a:rPr>
              <a:t>che, per le </a:t>
            </a:r>
            <a:r>
              <a:rPr i="1" spc="-5" dirty="0">
                <a:latin typeface="Arial" panose="020B0604020202020204" pitchFamily="34" charset="0"/>
                <a:cs typeface="Arial" panose="020B0604020202020204" pitchFamily="34" charset="0"/>
              </a:rPr>
              <a:t>particolari </a:t>
            </a:r>
            <a:r>
              <a:rPr i="1" dirty="0">
                <a:latin typeface="Arial" panose="020B0604020202020204" pitchFamily="34" charset="0"/>
                <a:cs typeface="Arial" panose="020B0604020202020204" pitchFamily="34" charset="0"/>
              </a:rPr>
              <a:t>condizioni di </a:t>
            </a:r>
            <a:r>
              <a:rPr i="1" spc="-5" dirty="0">
                <a:latin typeface="Arial" panose="020B0604020202020204" pitchFamily="34" charset="0"/>
                <a:cs typeface="Arial" panose="020B0604020202020204" pitchFamily="34" charset="0"/>
              </a:rPr>
              <a:t>vendita </a:t>
            </a:r>
            <a:r>
              <a:rPr i="1" dirty="0">
                <a:latin typeface="Arial" panose="020B0604020202020204" pitchFamily="34" charset="0"/>
                <a:cs typeface="Arial" panose="020B0604020202020204" pitchFamily="34" charset="0"/>
              </a:rPr>
              <a:t>e </a:t>
            </a:r>
            <a:r>
              <a:rPr i="1" u="sng" dirty="0">
                <a:uFill>
                  <a:solidFill>
                    <a:srgbClr val="000000"/>
                  </a:solidFill>
                </a:uFill>
                <a:latin typeface="Arial" panose="020B0604020202020204" pitchFamily="34" charset="0"/>
                <a:cs typeface="Arial" panose="020B0604020202020204" pitchFamily="34" charset="0"/>
              </a:rPr>
              <a:t>per la posizione del </a:t>
            </a:r>
            <a:r>
              <a:rPr i="1" u="sng" spc="-5" dirty="0">
                <a:uFill>
                  <a:solidFill>
                    <a:srgbClr val="000000"/>
                  </a:solidFill>
                </a:uFill>
                <a:latin typeface="Arial" panose="020B0604020202020204" pitchFamily="34" charset="0"/>
                <a:cs typeface="Arial" panose="020B0604020202020204" pitchFamily="34" charset="0"/>
              </a:rPr>
              <a:t>cartellino recante </a:t>
            </a:r>
            <a:r>
              <a:rPr i="1" spc="-5" dirty="0">
                <a:latin typeface="Arial" panose="020B0604020202020204" pitchFamily="34" charset="0"/>
                <a:cs typeface="Arial" panose="020B0604020202020204" pitchFamily="34" charset="0"/>
              </a:rPr>
              <a:t> </a:t>
            </a:r>
            <a:r>
              <a:rPr i="1" u="sng" dirty="0">
                <a:uFill>
                  <a:solidFill>
                    <a:srgbClr val="000000"/>
                  </a:solidFill>
                </a:uFill>
                <a:latin typeface="Arial" panose="020B0604020202020204" pitchFamily="34" charset="0"/>
                <a:cs typeface="Arial" panose="020B0604020202020204" pitchFamily="34" charset="0"/>
              </a:rPr>
              <a:t>l’indicazione del vero </a:t>
            </a:r>
            <a:r>
              <a:rPr i="1" u="sng" spc="-5" dirty="0">
                <a:uFill>
                  <a:solidFill>
                    <a:srgbClr val="000000"/>
                  </a:solidFill>
                </a:uFill>
                <a:latin typeface="Arial" panose="020B0604020202020204" pitchFamily="34" charset="0"/>
                <a:cs typeface="Arial" panose="020B0604020202020204" pitchFamily="34" charset="0"/>
              </a:rPr>
              <a:t>produttore, l’acquirente </a:t>
            </a:r>
            <a:r>
              <a:rPr i="1" u="sng" dirty="0">
                <a:uFill>
                  <a:solidFill>
                    <a:srgbClr val="000000"/>
                  </a:solidFill>
                </a:uFill>
                <a:latin typeface="Arial" panose="020B0604020202020204" pitchFamily="34" charset="0"/>
                <a:cs typeface="Arial" panose="020B0604020202020204" pitchFamily="34" charset="0"/>
              </a:rPr>
              <a:t>non sarebbe mai </a:t>
            </a:r>
            <a:r>
              <a:rPr i="1" u="sng" spc="-5" dirty="0">
                <a:uFill>
                  <a:solidFill>
                    <a:srgbClr val="000000"/>
                  </a:solidFill>
                </a:uFill>
                <a:latin typeface="Arial" panose="020B0604020202020204" pitchFamily="34" charset="0"/>
                <a:cs typeface="Arial" panose="020B0604020202020204" pitchFamily="34" charset="0"/>
              </a:rPr>
              <a:t>stato tratto </a:t>
            </a:r>
            <a:r>
              <a:rPr i="1" u="sng" dirty="0">
                <a:uFill>
                  <a:solidFill>
                    <a:srgbClr val="000000"/>
                  </a:solidFill>
                </a:uFill>
                <a:latin typeface="Arial" panose="020B0604020202020204" pitchFamily="34" charset="0"/>
                <a:cs typeface="Arial" panose="020B0604020202020204" pitchFamily="34" charset="0"/>
              </a:rPr>
              <a:t>in inganno sulla </a:t>
            </a:r>
            <a:r>
              <a:rPr i="1" u="sng" spc="-5" dirty="0">
                <a:uFill>
                  <a:solidFill>
                    <a:srgbClr val="000000"/>
                  </a:solidFill>
                </a:uFill>
                <a:latin typeface="Arial" panose="020B0604020202020204" pitchFamily="34" charset="0"/>
                <a:cs typeface="Arial" panose="020B0604020202020204" pitchFamily="34" charset="0"/>
              </a:rPr>
              <a:t>presunta autenticità </a:t>
            </a:r>
            <a:r>
              <a:rPr i="1" u="sng" dirty="0">
                <a:uFill>
                  <a:solidFill>
                    <a:srgbClr val="000000"/>
                  </a:solidFill>
                </a:uFill>
                <a:latin typeface="Arial" panose="020B0604020202020204" pitchFamily="34" charset="0"/>
                <a:cs typeface="Arial" panose="020B0604020202020204" pitchFamily="34" charset="0"/>
              </a:rPr>
              <a:t>dei monili: </a:t>
            </a:r>
            <a:r>
              <a:rPr i="1" dirty="0">
                <a:latin typeface="Arial" panose="020B0604020202020204" pitchFamily="34" charset="0"/>
                <a:cs typeface="Arial" panose="020B0604020202020204" pitchFamily="34" charset="0"/>
              </a:rPr>
              <a:t> </a:t>
            </a:r>
            <a:r>
              <a:rPr i="1" u="sng" dirty="0">
                <a:uFill>
                  <a:solidFill>
                    <a:srgbClr val="000000"/>
                  </a:solidFill>
                </a:uFill>
                <a:latin typeface="Arial" panose="020B0604020202020204" pitchFamily="34" charset="0"/>
                <a:cs typeface="Arial" panose="020B0604020202020204" pitchFamily="34" charset="0"/>
              </a:rPr>
              <a:t>come </a:t>
            </a:r>
            <a:r>
              <a:rPr i="1" u="sng" spc="-5" dirty="0">
                <a:uFill>
                  <a:solidFill>
                    <a:srgbClr val="000000"/>
                  </a:solidFill>
                </a:uFill>
                <a:latin typeface="Arial" panose="020B0604020202020204" pitchFamily="34" charset="0"/>
                <a:cs typeface="Arial" panose="020B0604020202020204" pitchFamily="34" charset="0"/>
              </a:rPr>
              <a:t>ribadito </a:t>
            </a:r>
            <a:r>
              <a:rPr i="1" u="sng" dirty="0">
                <a:uFill>
                  <a:solidFill>
                    <a:srgbClr val="000000"/>
                  </a:solidFill>
                </a:uFill>
                <a:latin typeface="Arial" panose="020B0604020202020204" pitchFamily="34" charset="0"/>
                <a:cs typeface="Arial" panose="020B0604020202020204" pitchFamily="34" charset="0"/>
              </a:rPr>
              <a:t>dalla </a:t>
            </a:r>
            <a:r>
              <a:rPr i="1" u="sng" spc="-5" dirty="0">
                <a:uFill>
                  <a:solidFill>
                    <a:srgbClr val="000000"/>
                  </a:solidFill>
                </a:uFill>
                <a:latin typeface="Arial" panose="020B0604020202020204" pitchFamily="34" charset="0"/>
                <a:cs typeface="Arial" panose="020B0604020202020204" pitchFamily="34" charset="0"/>
              </a:rPr>
              <a:t>Corte </a:t>
            </a:r>
            <a:r>
              <a:rPr i="1" u="sng" dirty="0">
                <a:uFill>
                  <a:solidFill>
                    <a:srgbClr val="000000"/>
                  </a:solidFill>
                </a:uFill>
                <a:latin typeface="Arial" panose="020B0604020202020204" pitchFamily="34" charset="0"/>
                <a:cs typeface="Arial" panose="020B0604020202020204" pitchFamily="34" charset="0"/>
              </a:rPr>
              <a:t>di </a:t>
            </a:r>
            <a:r>
              <a:rPr i="1" u="sng" spc="-5" dirty="0">
                <a:uFill>
                  <a:solidFill>
                    <a:srgbClr val="000000"/>
                  </a:solidFill>
                </a:uFill>
                <a:latin typeface="Arial" panose="020B0604020202020204" pitchFamily="34" charset="0"/>
                <a:cs typeface="Arial" panose="020B0604020202020204" pitchFamily="34" charset="0"/>
              </a:rPr>
              <a:t>Cassazione</a:t>
            </a:r>
            <a:r>
              <a:rPr i="1" spc="-5" dirty="0">
                <a:latin typeface="Arial" panose="020B0604020202020204" pitchFamily="34" charset="0"/>
                <a:cs typeface="Arial" panose="020B0604020202020204" pitchFamily="34" charset="0"/>
              </a:rPr>
              <a:t>, </a:t>
            </a:r>
            <a:r>
              <a:rPr i="1" dirty="0">
                <a:latin typeface="Arial" panose="020B0604020202020204" pitchFamily="34" charset="0"/>
                <a:cs typeface="Arial" panose="020B0604020202020204" pitchFamily="34" charset="0"/>
              </a:rPr>
              <a:t>il </a:t>
            </a:r>
            <a:r>
              <a:rPr i="1" spc="-5" dirty="0">
                <a:latin typeface="Arial" panose="020B0604020202020204" pitchFamily="34" charset="0"/>
                <a:cs typeface="Arial" panose="020B0604020202020204" pitchFamily="34" charset="0"/>
              </a:rPr>
              <a:t>reato </a:t>
            </a:r>
            <a:r>
              <a:rPr i="1" dirty="0">
                <a:latin typeface="Arial" panose="020B0604020202020204" pitchFamily="34" charset="0"/>
                <a:cs typeface="Arial" panose="020B0604020202020204" pitchFamily="34" charset="0"/>
              </a:rPr>
              <a:t>di cui </a:t>
            </a:r>
            <a:r>
              <a:rPr i="1" spc="-5" dirty="0">
                <a:latin typeface="Arial" panose="020B0604020202020204" pitchFamily="34" charset="0"/>
                <a:cs typeface="Arial" panose="020B0604020202020204" pitchFamily="34" charset="0"/>
              </a:rPr>
              <a:t>all’art. </a:t>
            </a:r>
            <a:r>
              <a:rPr i="1" dirty="0">
                <a:latin typeface="Arial" panose="020B0604020202020204" pitchFamily="34" charset="0"/>
                <a:cs typeface="Arial" panose="020B0604020202020204" pitchFamily="34" charset="0"/>
              </a:rPr>
              <a:t>474 </a:t>
            </a:r>
            <a:r>
              <a:rPr i="1" spc="-5" dirty="0">
                <a:latin typeface="Arial" panose="020B0604020202020204" pitchFamily="34" charset="0"/>
                <a:cs typeface="Arial" panose="020B0604020202020204" pitchFamily="34" charset="0"/>
              </a:rPr>
              <a:t>c.p. </a:t>
            </a:r>
            <a:r>
              <a:rPr i="1" dirty="0">
                <a:latin typeface="Arial" panose="020B0604020202020204" pitchFamily="34" charset="0"/>
                <a:cs typeface="Arial" panose="020B0604020202020204" pitchFamily="34" charset="0"/>
              </a:rPr>
              <a:t>non è </a:t>
            </a:r>
            <a:r>
              <a:rPr i="1" spc="-5" dirty="0">
                <a:latin typeface="Arial" panose="020B0604020202020204" pitchFamily="34" charset="0"/>
                <a:cs typeface="Arial" panose="020B0604020202020204" pitchFamily="34" charset="0"/>
              </a:rPr>
              <a:t>infatti posto </a:t>
            </a:r>
            <a:r>
              <a:rPr i="1" dirty="0">
                <a:latin typeface="Arial" panose="020B0604020202020204" pitchFamily="34" charset="0"/>
                <a:cs typeface="Arial" panose="020B0604020202020204" pitchFamily="34" charset="0"/>
              </a:rPr>
              <a:t>a </a:t>
            </a:r>
            <a:r>
              <a:rPr i="1" spc="-5" dirty="0">
                <a:latin typeface="Arial" panose="020B0604020202020204" pitchFamily="34" charset="0"/>
                <a:cs typeface="Arial" panose="020B0604020202020204" pitchFamily="34" charset="0"/>
              </a:rPr>
              <a:t>tutela </a:t>
            </a:r>
            <a:r>
              <a:rPr i="1" dirty="0">
                <a:latin typeface="Arial" panose="020B0604020202020204" pitchFamily="34" charset="0"/>
                <a:cs typeface="Arial" panose="020B0604020202020204" pitchFamily="34" charset="0"/>
              </a:rPr>
              <a:t>della buona </a:t>
            </a:r>
            <a:r>
              <a:rPr i="1" spc="-5" dirty="0">
                <a:latin typeface="Arial" panose="020B0604020202020204" pitchFamily="34" charset="0"/>
                <a:cs typeface="Arial" panose="020B0604020202020204" pitchFamily="34" charset="0"/>
              </a:rPr>
              <a:t>fede </a:t>
            </a:r>
            <a:r>
              <a:rPr i="1" dirty="0">
                <a:latin typeface="Arial" panose="020B0604020202020204" pitchFamily="34" charset="0"/>
                <a:cs typeface="Arial" panose="020B0604020202020204" pitchFamily="34" charset="0"/>
              </a:rPr>
              <a:t>e della  libera </a:t>
            </a:r>
            <a:r>
              <a:rPr i="1" spc="-5" dirty="0">
                <a:latin typeface="Arial" panose="020B0604020202020204" pitchFamily="34" charset="0"/>
                <a:cs typeface="Arial" panose="020B0604020202020204" pitchFamily="34" charset="0"/>
              </a:rPr>
              <a:t>determinazione dell’acquirente </a:t>
            </a:r>
            <a:r>
              <a:rPr i="1" dirty="0">
                <a:latin typeface="Arial" panose="020B0604020202020204" pitchFamily="34" charset="0"/>
                <a:cs typeface="Arial" panose="020B0604020202020204" pitchFamily="34" charset="0"/>
              </a:rPr>
              <a:t>della merce </a:t>
            </a:r>
            <a:r>
              <a:rPr i="1" spc="-5" dirty="0">
                <a:latin typeface="Arial" panose="020B0604020202020204" pitchFamily="34" charset="0"/>
                <a:cs typeface="Arial" panose="020B0604020202020204" pitchFamily="34" charset="0"/>
              </a:rPr>
              <a:t>contraffatta </a:t>
            </a:r>
            <a:r>
              <a:rPr i="1" dirty="0">
                <a:latin typeface="Arial" panose="020B0604020202020204" pitchFamily="34" charset="0"/>
                <a:cs typeface="Arial" panose="020B0604020202020204" pitchFamily="34" charset="0"/>
              </a:rPr>
              <a:t>(in </a:t>
            </a:r>
            <a:r>
              <a:rPr i="1" spc="-5" dirty="0">
                <a:latin typeface="Arial" panose="020B0604020202020204" pitchFamily="34" charset="0"/>
                <a:cs typeface="Arial" panose="020B0604020202020204" pitchFamily="34" charset="0"/>
              </a:rPr>
              <a:t>tal </a:t>
            </a:r>
            <a:r>
              <a:rPr i="1" dirty="0">
                <a:latin typeface="Arial" panose="020B0604020202020204" pitchFamily="34" charset="0"/>
                <a:cs typeface="Arial" panose="020B0604020202020204" pitchFamily="34" charset="0"/>
              </a:rPr>
              <a:t>caso </a:t>
            </a:r>
            <a:r>
              <a:rPr i="1" spc="-5" dirty="0">
                <a:latin typeface="Arial" panose="020B0604020202020204" pitchFamily="34" charset="0"/>
                <a:cs typeface="Arial" panose="020B0604020202020204" pitchFamily="34" charset="0"/>
              </a:rPr>
              <a:t>intervengono </a:t>
            </a:r>
            <a:r>
              <a:rPr i="1" dirty="0">
                <a:latin typeface="Arial" panose="020B0604020202020204" pitchFamily="34" charset="0"/>
                <a:cs typeface="Arial" panose="020B0604020202020204" pitchFamily="34" charset="0"/>
              </a:rPr>
              <a:t>le diverse </a:t>
            </a:r>
            <a:r>
              <a:rPr i="1" spc="-5" dirty="0">
                <a:latin typeface="Arial" panose="020B0604020202020204" pitchFamily="34" charset="0"/>
                <a:cs typeface="Arial" panose="020B0604020202020204" pitchFamily="34" charset="0"/>
              </a:rPr>
              <a:t>fattispecie </a:t>
            </a:r>
            <a:r>
              <a:rPr i="1" dirty="0">
                <a:latin typeface="Arial" panose="020B0604020202020204" pitchFamily="34" charset="0"/>
                <a:cs typeface="Arial" panose="020B0604020202020204" pitchFamily="34" charset="0"/>
              </a:rPr>
              <a:t>della </a:t>
            </a:r>
            <a:r>
              <a:rPr i="1" spc="-10" dirty="0">
                <a:latin typeface="Arial" panose="020B0604020202020204" pitchFamily="34" charset="0"/>
                <a:cs typeface="Arial" panose="020B0604020202020204" pitchFamily="34" charset="0"/>
              </a:rPr>
              <a:t>truffa </a:t>
            </a:r>
            <a:r>
              <a:rPr i="1" dirty="0">
                <a:latin typeface="Arial" panose="020B0604020202020204" pitchFamily="34" charset="0"/>
                <a:cs typeface="Arial" panose="020B0604020202020204" pitchFamily="34" charset="0"/>
              </a:rPr>
              <a:t>o  della </a:t>
            </a:r>
            <a:r>
              <a:rPr i="1" spc="-5" dirty="0">
                <a:latin typeface="Arial" panose="020B0604020202020204" pitchFamily="34" charset="0"/>
                <a:cs typeface="Arial" panose="020B0604020202020204" pitchFamily="34" charset="0"/>
              </a:rPr>
              <a:t>frode </a:t>
            </a:r>
            <a:r>
              <a:rPr i="1" dirty="0">
                <a:latin typeface="Arial" panose="020B0604020202020204" pitchFamily="34" charset="0"/>
                <a:cs typeface="Arial" panose="020B0604020202020204" pitchFamily="34" charset="0"/>
              </a:rPr>
              <a:t>in commercio), ma della pubblica </a:t>
            </a:r>
            <a:r>
              <a:rPr i="1" spc="-5" dirty="0">
                <a:latin typeface="Arial" panose="020B0604020202020204" pitchFamily="34" charset="0"/>
                <a:cs typeface="Arial" panose="020B0604020202020204" pitchFamily="34" charset="0"/>
              </a:rPr>
              <a:t>fede intesa </a:t>
            </a:r>
            <a:r>
              <a:rPr i="1" dirty="0">
                <a:latin typeface="Arial" panose="020B0604020202020204" pitchFamily="34" charset="0"/>
                <a:cs typeface="Arial" panose="020B0604020202020204" pitchFamily="34" charset="0"/>
              </a:rPr>
              <a:t>come </a:t>
            </a:r>
            <a:r>
              <a:rPr i="1" spc="-5" dirty="0">
                <a:latin typeface="Arial" panose="020B0604020202020204" pitchFamily="34" charset="0"/>
                <a:cs typeface="Arial" panose="020B0604020202020204" pitchFamily="34" charset="0"/>
              </a:rPr>
              <a:t>affidamento </a:t>
            </a:r>
            <a:r>
              <a:rPr i="1" dirty="0">
                <a:latin typeface="Arial" panose="020B0604020202020204" pitchFamily="34" charset="0"/>
                <a:cs typeface="Arial" panose="020B0604020202020204" pitchFamily="34" charset="0"/>
              </a:rPr>
              <a:t>dei </a:t>
            </a:r>
            <a:r>
              <a:rPr i="1" spc="-5" dirty="0">
                <a:latin typeface="Arial" panose="020B0604020202020204" pitchFamily="34" charset="0"/>
                <a:cs typeface="Arial" panose="020B0604020202020204" pitchFamily="34" charset="0"/>
              </a:rPr>
              <a:t>cittadini </a:t>
            </a:r>
            <a:r>
              <a:rPr i="1" dirty="0">
                <a:latin typeface="Arial" panose="020B0604020202020204" pitchFamily="34" charset="0"/>
                <a:cs typeface="Arial" panose="020B0604020202020204" pitchFamily="34" charset="0"/>
              </a:rPr>
              <a:t>nei marchi che individuano i </a:t>
            </a:r>
            <a:r>
              <a:rPr i="1" spc="-5" dirty="0">
                <a:latin typeface="Arial" panose="020B0604020202020204" pitchFamily="34" charset="0"/>
                <a:cs typeface="Arial" panose="020B0604020202020204" pitchFamily="34" charset="0"/>
              </a:rPr>
              <a:t>prodotti  industriali </a:t>
            </a:r>
            <a:r>
              <a:rPr i="1" dirty="0">
                <a:latin typeface="Arial" panose="020B0604020202020204" pitchFamily="34" charset="0"/>
                <a:cs typeface="Arial" panose="020B0604020202020204" pitchFamily="34" charset="0"/>
              </a:rPr>
              <a:t>e ne </a:t>
            </a:r>
            <a:r>
              <a:rPr i="1" spc="-5" dirty="0">
                <a:latin typeface="Arial" panose="020B0604020202020204" pitchFamily="34" charset="0"/>
                <a:cs typeface="Arial" panose="020B0604020202020204" pitchFamily="34" charset="0"/>
              </a:rPr>
              <a:t>garantiscono </a:t>
            </a:r>
            <a:r>
              <a:rPr i="1" dirty="0">
                <a:latin typeface="Arial" panose="020B0604020202020204" pitchFamily="34" charset="0"/>
                <a:cs typeface="Arial" panose="020B0604020202020204" pitchFamily="34" charset="0"/>
              </a:rPr>
              <a:t>la circolazione (vedi Cass. ez. 2 n. 13031 </a:t>
            </a:r>
            <a:r>
              <a:rPr i="1" spc="-10" dirty="0">
                <a:latin typeface="Arial" panose="020B0604020202020204" pitchFamily="34" charset="0"/>
                <a:cs typeface="Arial" panose="020B0604020202020204" pitchFamily="34" charset="0"/>
              </a:rPr>
              <a:t>dell’11.10.2000).</a:t>
            </a:r>
            <a:r>
              <a:rPr spc="-1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gn="just">
              <a:lnSpc>
                <a:spcPct val="100000"/>
              </a:lnSpc>
              <a:spcBef>
                <a:spcPts val="15"/>
              </a:spcBef>
            </a:pPr>
            <a:endParaRPr dirty="0">
              <a:latin typeface="Arial" panose="020B0604020202020204" pitchFamily="34" charset="0"/>
              <a:cs typeface="Arial" panose="020B0604020202020204" pitchFamily="34" charset="0"/>
            </a:endParaRPr>
          </a:p>
          <a:p>
            <a:pPr marL="12700" algn="just">
              <a:lnSpc>
                <a:spcPts val="2180"/>
              </a:lnSpc>
            </a:pPr>
            <a:r>
              <a:rPr b="1" spc="-15" dirty="0">
                <a:latin typeface="Arial" panose="020B0604020202020204" pitchFamily="34" charset="0"/>
                <a:cs typeface="Arial" panose="020B0604020202020204" pitchFamily="34" charset="0"/>
              </a:rPr>
              <a:t>Tribunale </a:t>
            </a:r>
            <a:r>
              <a:rPr b="1" spc="-5" dirty="0">
                <a:latin typeface="Arial" panose="020B0604020202020204" pitchFamily="34" charset="0"/>
                <a:cs typeface="Arial" panose="020B0604020202020204" pitchFamily="34" charset="0"/>
              </a:rPr>
              <a:t>di </a:t>
            </a:r>
            <a:r>
              <a:rPr b="1" spc="-15" dirty="0">
                <a:latin typeface="Arial" panose="020B0604020202020204" pitchFamily="34" charset="0"/>
                <a:cs typeface="Arial" panose="020B0604020202020204" pitchFamily="34" charset="0"/>
              </a:rPr>
              <a:t>Venezia</a:t>
            </a:r>
            <a:r>
              <a:rPr spc="-1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sentenza </a:t>
            </a:r>
            <a:r>
              <a:rPr dirty="0">
                <a:latin typeface="Arial" panose="020B0604020202020204" pitchFamily="34" charset="0"/>
                <a:cs typeface="Arial" panose="020B0604020202020204" pitchFamily="34" charset="0"/>
              </a:rPr>
              <a:t>n. </a:t>
            </a:r>
            <a:r>
              <a:rPr spc="-25" dirty="0">
                <a:latin typeface="Arial" panose="020B0604020202020204" pitchFamily="34" charset="0"/>
                <a:cs typeface="Arial" panose="020B0604020202020204" pitchFamily="34" charset="0"/>
              </a:rPr>
              <a:t>1669/11 </a:t>
            </a:r>
            <a:r>
              <a:rPr dirty="0">
                <a:latin typeface="Arial" panose="020B0604020202020204" pitchFamily="34" charset="0"/>
                <a:cs typeface="Arial" panose="020B0604020202020204" pitchFamily="34" charset="0"/>
              </a:rPr>
              <a:t>del 17 </a:t>
            </a:r>
            <a:r>
              <a:rPr spc="-5" dirty="0">
                <a:latin typeface="Arial" panose="020B0604020202020204" pitchFamily="34" charset="0"/>
                <a:cs typeface="Arial" panose="020B0604020202020204" pitchFamily="34" charset="0"/>
              </a:rPr>
              <a:t>ottobre </a:t>
            </a:r>
            <a:r>
              <a:rPr dirty="0">
                <a:latin typeface="Arial" panose="020B0604020202020204" pitchFamily="34" charset="0"/>
                <a:cs typeface="Arial" panose="020B0604020202020204" pitchFamily="34" charset="0"/>
              </a:rPr>
              <a:t>– 2 novembre 2001, proc. pen. </a:t>
            </a:r>
            <a:r>
              <a:rPr spc="-5" dirty="0">
                <a:latin typeface="Arial" panose="020B0604020202020204" pitchFamily="34" charset="0"/>
                <a:cs typeface="Arial" panose="020B0604020202020204" pitchFamily="34" charset="0"/>
              </a:rPr>
              <a:t>1013/05</a:t>
            </a:r>
            <a:r>
              <a:rPr spc="5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ts val="2140"/>
              </a:lnSpc>
              <a:spcBef>
                <a:spcPts val="100"/>
              </a:spcBef>
            </a:pPr>
            <a:r>
              <a:rPr i="1" dirty="0">
                <a:latin typeface="Arial" panose="020B0604020202020204" pitchFamily="34" charset="0"/>
                <a:cs typeface="Arial" panose="020B0604020202020204" pitchFamily="34" charset="0"/>
              </a:rPr>
              <a:t>“Neppure </a:t>
            </a:r>
            <a:r>
              <a:rPr i="1" spc="-5" dirty="0">
                <a:latin typeface="Arial" panose="020B0604020202020204" pitchFamily="34" charset="0"/>
                <a:cs typeface="Arial" panose="020B0604020202020204" pitchFamily="34" charset="0"/>
              </a:rPr>
              <a:t>determinante, </a:t>
            </a:r>
            <a:r>
              <a:rPr i="1" dirty="0">
                <a:latin typeface="Arial" panose="020B0604020202020204" pitchFamily="34" charset="0"/>
                <a:cs typeface="Arial" panose="020B0604020202020204" pitchFamily="34" charset="0"/>
              </a:rPr>
              <a:t>al fine di escludere la </a:t>
            </a:r>
            <a:r>
              <a:rPr i="1" spc="-5" dirty="0">
                <a:latin typeface="Arial" panose="020B0604020202020204" pitchFamily="34" charset="0"/>
                <a:cs typeface="Arial" panose="020B0604020202020204" pitchFamily="34" charset="0"/>
              </a:rPr>
              <a:t>concreta possibilità </a:t>
            </a:r>
            <a:r>
              <a:rPr i="1" dirty="0">
                <a:latin typeface="Arial" panose="020B0604020202020204" pitchFamily="34" charset="0"/>
                <a:cs typeface="Arial" panose="020B0604020202020204" pitchFamily="34" charset="0"/>
              </a:rPr>
              <a:t>di </a:t>
            </a:r>
            <a:r>
              <a:rPr i="1" spc="-5" dirty="0">
                <a:latin typeface="Arial" panose="020B0604020202020204" pitchFamily="34" charset="0"/>
                <a:cs typeface="Arial" panose="020B0604020202020204" pitchFamily="34" charset="0"/>
              </a:rPr>
              <a:t>dubbio/confusione tra </a:t>
            </a:r>
            <a:r>
              <a:rPr i="1" dirty="0">
                <a:latin typeface="Arial" panose="020B0604020202020204" pitchFamily="34" charset="0"/>
                <a:cs typeface="Arial" panose="020B0604020202020204" pitchFamily="34" charset="0"/>
              </a:rPr>
              <a:t>la merce in </a:t>
            </a:r>
            <a:r>
              <a:rPr i="1" spc="-5" dirty="0">
                <a:latin typeface="Arial" panose="020B0604020202020204" pitchFamily="34" charset="0"/>
                <a:cs typeface="Arial" panose="020B0604020202020204" pitchFamily="34" charset="0"/>
              </a:rPr>
              <a:t>sequestro </a:t>
            </a:r>
            <a:r>
              <a:rPr i="1" dirty="0">
                <a:latin typeface="Arial" panose="020B0604020202020204" pitchFamily="34" charset="0"/>
                <a:cs typeface="Arial" panose="020B0604020202020204" pitchFamily="34" charset="0"/>
              </a:rPr>
              <a:t>ed i  </a:t>
            </a:r>
            <a:r>
              <a:rPr i="1" spc="-5" dirty="0">
                <a:latin typeface="Arial" panose="020B0604020202020204" pitchFamily="34" charset="0"/>
                <a:cs typeface="Arial" panose="020B0604020202020204" pitchFamily="34" charset="0"/>
              </a:rPr>
              <a:t>corrispondenti </a:t>
            </a:r>
            <a:r>
              <a:rPr i="1" dirty="0">
                <a:latin typeface="Arial" panose="020B0604020202020204" pitchFamily="34" charset="0"/>
                <a:cs typeface="Arial" panose="020B0604020202020204" pitchFamily="34" charset="0"/>
              </a:rPr>
              <a:t>modelli originali, appare la </a:t>
            </a:r>
            <a:r>
              <a:rPr i="1" spc="-5" dirty="0">
                <a:latin typeface="Arial" panose="020B0604020202020204" pitchFamily="34" charset="0"/>
                <a:cs typeface="Arial" panose="020B0604020202020204" pitchFamily="34" charset="0"/>
              </a:rPr>
              <a:t>diversità </a:t>
            </a:r>
            <a:r>
              <a:rPr i="1" dirty="0">
                <a:latin typeface="Arial" panose="020B0604020202020204" pitchFamily="34" charset="0"/>
                <a:cs typeface="Arial" panose="020B0604020202020204" pitchFamily="34" charset="0"/>
              </a:rPr>
              <a:t>nella </a:t>
            </a:r>
            <a:r>
              <a:rPr i="1" spc="-5" dirty="0">
                <a:latin typeface="Arial" panose="020B0604020202020204" pitchFamily="34" charset="0"/>
                <a:cs typeface="Arial" panose="020B0604020202020204" pitchFamily="34" charset="0"/>
              </a:rPr>
              <a:t>manifattura </a:t>
            </a:r>
            <a:r>
              <a:rPr i="1" dirty="0">
                <a:latin typeface="Arial" panose="020B0604020202020204" pitchFamily="34" charset="0"/>
                <a:cs typeface="Arial" panose="020B0604020202020204" pitchFamily="34" charset="0"/>
              </a:rPr>
              <a:t>e nelle </a:t>
            </a:r>
            <a:r>
              <a:rPr i="1" spc="-5" dirty="0">
                <a:latin typeface="Arial" panose="020B0604020202020204" pitchFamily="34" charset="0"/>
                <a:cs typeface="Arial" panose="020B0604020202020204" pitchFamily="34" charset="0"/>
              </a:rPr>
              <a:t>finiture, </a:t>
            </a:r>
            <a:r>
              <a:rPr i="1" dirty="0">
                <a:latin typeface="Arial" panose="020B0604020202020204" pitchFamily="34" charset="0"/>
                <a:cs typeface="Arial" panose="020B0604020202020204" pitchFamily="34" charset="0"/>
              </a:rPr>
              <a:t>ed ancora l’assenza di </a:t>
            </a:r>
            <a:r>
              <a:rPr i="1" spc="-5" dirty="0">
                <a:latin typeface="Arial" panose="020B0604020202020204" pitchFamily="34" charset="0"/>
                <a:cs typeface="Arial" panose="020B0604020202020204" pitchFamily="34" charset="0"/>
              </a:rPr>
              <a:t>etichettatura  esterna e/o interna </a:t>
            </a:r>
            <a:r>
              <a:rPr i="1" dirty="0">
                <a:latin typeface="Arial" panose="020B0604020202020204" pitchFamily="34" charset="0"/>
                <a:cs typeface="Arial" panose="020B0604020202020204" pitchFamily="34" charset="0"/>
              </a:rPr>
              <a:t>al </a:t>
            </a:r>
            <a:r>
              <a:rPr i="1" spc="-5" dirty="0">
                <a:latin typeface="Arial" panose="020B0604020202020204" pitchFamily="34" charset="0"/>
                <a:cs typeface="Arial" panose="020B0604020202020204" pitchFamily="34" charset="0"/>
              </a:rPr>
              <a:t>prodotto, </a:t>
            </a:r>
            <a:r>
              <a:rPr b="1" i="1" u="sng" spc="-5" dirty="0">
                <a:uFill>
                  <a:solidFill>
                    <a:srgbClr val="000000"/>
                  </a:solidFill>
                </a:uFill>
                <a:latin typeface="Arial" panose="020B0604020202020204" pitchFamily="34" charset="0"/>
                <a:cs typeface="Arial" panose="020B0604020202020204" pitchFamily="34" charset="0"/>
              </a:rPr>
              <a:t>trattandosi sempre di differenze che rilevano certamente sotto il profilo dell’ordine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economico </a:t>
            </a:r>
            <a:r>
              <a:rPr b="1" i="1" u="sng" dirty="0">
                <a:uFill>
                  <a:solidFill>
                    <a:srgbClr val="000000"/>
                  </a:solidFill>
                </a:uFill>
                <a:latin typeface="Arial" panose="020B0604020202020204" pitchFamily="34" charset="0"/>
                <a:cs typeface="Arial" panose="020B0604020202020204" pitchFamily="34" charset="0"/>
              </a:rPr>
              <a:t>e </a:t>
            </a:r>
            <a:r>
              <a:rPr b="1" i="1" u="sng" spc="-5" dirty="0">
                <a:uFill>
                  <a:solidFill>
                    <a:srgbClr val="000000"/>
                  </a:solidFill>
                </a:uFill>
                <a:latin typeface="Arial" panose="020B0604020202020204" pitchFamily="34" charset="0"/>
                <a:cs typeface="Arial" panose="020B0604020202020204" pitchFamily="34" charset="0"/>
              </a:rPr>
              <a:t>della tutela dell’acquirente/consumatore, mentre non assumono rilievo determinante per escludere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una possibile confusione della pubblica fede derivante dalla circolazione </a:t>
            </a:r>
            <a:r>
              <a:rPr b="1" i="1" u="sng" dirty="0">
                <a:uFill>
                  <a:solidFill>
                    <a:srgbClr val="000000"/>
                  </a:solidFill>
                </a:uFill>
                <a:latin typeface="Arial" panose="020B0604020202020204" pitchFamily="34" charset="0"/>
                <a:cs typeface="Arial" panose="020B0604020202020204" pitchFamily="34" charset="0"/>
              </a:rPr>
              <a:t>ed </a:t>
            </a:r>
            <a:r>
              <a:rPr b="1" i="1" u="sng" spc="-5" dirty="0">
                <a:uFill>
                  <a:solidFill>
                    <a:srgbClr val="000000"/>
                  </a:solidFill>
                </a:uFill>
                <a:latin typeface="Arial" panose="020B0604020202020204" pitchFamily="34" charset="0"/>
                <a:cs typeface="Arial" panose="020B0604020202020204" pitchFamily="34" charset="0"/>
              </a:rPr>
              <a:t>utilizzazione dei capi recanti marchi/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segni distintivi comunque comparabili (nel segno </a:t>
            </a:r>
            <a:r>
              <a:rPr b="1" i="1" u="sng" dirty="0">
                <a:uFill>
                  <a:solidFill>
                    <a:srgbClr val="000000"/>
                  </a:solidFill>
                </a:uFill>
                <a:latin typeface="Arial" panose="020B0604020202020204" pitchFamily="34" charset="0"/>
                <a:cs typeface="Arial" panose="020B0604020202020204" pitchFamily="34" charset="0"/>
              </a:rPr>
              <a:t>e </a:t>
            </a:r>
            <a:r>
              <a:rPr b="1" i="1" u="sng" spc="-5" dirty="0">
                <a:uFill>
                  <a:solidFill>
                    <a:srgbClr val="000000"/>
                  </a:solidFill>
                </a:uFill>
                <a:latin typeface="Arial" panose="020B0604020202020204" pitchFamily="34" charset="0"/>
                <a:cs typeface="Arial" panose="020B0604020202020204" pitchFamily="34" charset="0"/>
              </a:rPr>
              <a:t>significato già sopra esplicitato) con quelli registrati </a:t>
            </a:r>
            <a:r>
              <a:rPr b="1" i="1" u="sng" dirty="0">
                <a:uFill>
                  <a:solidFill>
                    <a:srgbClr val="000000"/>
                  </a:solidFill>
                </a:uFill>
                <a:latin typeface="Arial" panose="020B0604020202020204" pitchFamily="34" charset="0"/>
                <a:cs typeface="Arial" panose="020B0604020202020204" pitchFamily="34" charset="0"/>
              </a:rPr>
              <a:t>e</a:t>
            </a:r>
            <a:r>
              <a:rPr b="1" i="1" u="sng" spc="170" dirty="0">
                <a:uFill>
                  <a:solidFill>
                    <a:srgbClr val="000000"/>
                  </a:solidFill>
                </a:uFill>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tutelati</a:t>
            </a:r>
            <a:r>
              <a:rPr i="1"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87275"/>
            <a:ext cx="9465310" cy="1402715"/>
          </a:xfrm>
          <a:prstGeom prst="rect">
            <a:avLst/>
          </a:prstGeom>
        </p:spPr>
        <p:txBody>
          <a:bodyPr vert="horz" wrap="square" lIns="0" tIns="6985" rIns="0" bIns="0" rtlCol="0">
            <a:spAutoFit/>
          </a:bodyPr>
          <a:lstStyle/>
          <a:p>
            <a:pPr marL="12700" marR="5080">
              <a:lnSpc>
                <a:spcPct val="100800"/>
              </a:lnSpc>
              <a:spcBef>
                <a:spcPts val="55"/>
              </a:spcBef>
            </a:pPr>
            <a:r>
              <a:rPr sz="4500" dirty="0"/>
              <a:t>Irrilevanza cartellini, </a:t>
            </a:r>
            <a:r>
              <a:rPr sz="4500" spc="-5" dirty="0"/>
              <a:t>etichette, </a:t>
            </a:r>
            <a:r>
              <a:rPr sz="4500" dirty="0"/>
              <a:t>marchi  aggiuntivi e </a:t>
            </a:r>
            <a:r>
              <a:rPr sz="4500" spc="-5" dirty="0"/>
              <a:t>altre etichette </a:t>
            </a:r>
            <a:r>
              <a:rPr sz="4500" dirty="0"/>
              <a:t>sui</a:t>
            </a:r>
            <a:r>
              <a:rPr sz="4500" spc="10" dirty="0"/>
              <a:t> </a:t>
            </a:r>
            <a:r>
              <a:rPr sz="4500" spc="-5" dirty="0"/>
              <a:t>prodotti</a:t>
            </a:r>
            <a:endParaRPr sz="45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14</a:t>
            </a:r>
            <a:endParaRPr spc="15" dirty="0"/>
          </a:p>
        </p:txBody>
      </p:sp>
      <p:sp>
        <p:nvSpPr>
          <p:cNvPr id="3" name="object 3"/>
          <p:cNvSpPr txBox="1"/>
          <p:nvPr/>
        </p:nvSpPr>
        <p:spPr>
          <a:xfrm>
            <a:off x="1557932" y="2738629"/>
            <a:ext cx="13040360" cy="5151089"/>
          </a:xfrm>
          <a:prstGeom prst="rect">
            <a:avLst/>
          </a:prstGeom>
        </p:spPr>
        <p:txBody>
          <a:bodyPr vert="horz" wrap="square" lIns="0" tIns="14604" rIns="0" bIns="0" rtlCol="0">
            <a:spAutoFit/>
          </a:bodyPr>
          <a:lstStyle/>
          <a:p>
            <a:pPr marL="12700">
              <a:lnSpc>
                <a:spcPct val="100000"/>
              </a:lnSpc>
            </a:pPr>
            <a:r>
              <a:rPr lang="it-IT" b="1" spc="-5" dirty="0">
                <a:latin typeface="Arial" panose="020B0604020202020204" pitchFamily="34" charset="0"/>
                <a:cs typeface="Arial" panose="020B0604020202020204" pitchFamily="34" charset="0"/>
              </a:rPr>
              <a:t>Tribunale </a:t>
            </a:r>
            <a:r>
              <a:rPr lang="it-IT" b="1" spc="5" dirty="0">
                <a:latin typeface="Arial" panose="020B0604020202020204" pitchFamily="34" charset="0"/>
                <a:cs typeface="Arial" panose="020B0604020202020204" pitchFamily="34" charset="0"/>
              </a:rPr>
              <a:t>di Napoli</a:t>
            </a:r>
            <a:r>
              <a:rPr lang="it-IT" spc="5" dirty="0">
                <a:latin typeface="Arial" panose="020B0604020202020204" pitchFamily="34" charset="0"/>
                <a:cs typeface="Arial" panose="020B0604020202020204" pitchFamily="34" charset="0"/>
              </a:rPr>
              <a:t>, sentenza del </a:t>
            </a:r>
            <a:r>
              <a:rPr lang="it-IT" spc="10" dirty="0">
                <a:latin typeface="Arial" panose="020B0604020202020204" pitchFamily="34" charset="0"/>
                <a:cs typeface="Arial" panose="020B0604020202020204" pitchFamily="34" charset="0"/>
              </a:rPr>
              <a:t>7 </a:t>
            </a:r>
            <a:r>
              <a:rPr lang="it-IT" spc="5" dirty="0">
                <a:latin typeface="Arial" panose="020B0604020202020204" pitchFamily="34" charset="0"/>
                <a:cs typeface="Arial" panose="020B0604020202020204" pitchFamily="34" charset="0"/>
              </a:rPr>
              <a:t>giugno 2012, </a:t>
            </a:r>
            <a:r>
              <a:rPr lang="it-IT" spc="5" dirty="0" err="1">
                <a:latin typeface="Arial" panose="020B0604020202020204" pitchFamily="34" charset="0"/>
                <a:cs typeface="Arial" panose="020B0604020202020204" pitchFamily="34" charset="0"/>
              </a:rPr>
              <a:t>proc</a:t>
            </a:r>
            <a:r>
              <a:rPr lang="it-IT" spc="5" dirty="0">
                <a:latin typeface="Arial" panose="020B0604020202020204" pitchFamily="34" charset="0"/>
                <a:cs typeface="Arial" panose="020B0604020202020204" pitchFamily="34" charset="0"/>
              </a:rPr>
              <a:t>. </a:t>
            </a:r>
            <a:r>
              <a:rPr lang="it-IT" spc="5" dirty="0" err="1">
                <a:latin typeface="Arial" panose="020B0604020202020204" pitchFamily="34" charset="0"/>
                <a:cs typeface="Arial" panose="020B0604020202020204" pitchFamily="34" charset="0"/>
              </a:rPr>
              <a:t>pen</a:t>
            </a:r>
            <a:r>
              <a:rPr lang="it-IT" spc="5" dirty="0">
                <a:latin typeface="Arial" panose="020B0604020202020204" pitchFamily="34" charset="0"/>
                <a:cs typeface="Arial" panose="020B0604020202020204" pitchFamily="34" charset="0"/>
              </a:rPr>
              <a:t>. n. 16582/08</a:t>
            </a:r>
            <a:r>
              <a:rPr lang="it-IT" spc="20" dirty="0">
                <a:latin typeface="Arial" panose="020B0604020202020204" pitchFamily="34" charset="0"/>
                <a:cs typeface="Arial" panose="020B0604020202020204" pitchFamily="34" charset="0"/>
              </a:rPr>
              <a:t> </a:t>
            </a:r>
            <a:r>
              <a:rPr lang="it-IT" spc="-25" dirty="0">
                <a:latin typeface="Arial" panose="020B0604020202020204" pitchFamily="34" charset="0"/>
                <a:cs typeface="Arial" panose="020B0604020202020204" pitchFamily="34" charset="0"/>
              </a:rPr>
              <a:t>R.G.P.M.</a:t>
            </a:r>
            <a:endParaRPr lang="it-IT" dirty="0">
              <a:latin typeface="Arial" panose="020B0604020202020204" pitchFamily="34" charset="0"/>
              <a:cs typeface="Arial" panose="020B0604020202020204" pitchFamily="34" charset="0"/>
            </a:endParaRPr>
          </a:p>
          <a:p>
            <a:pPr marL="12700" marR="5080" algn="just">
              <a:lnSpc>
                <a:spcPct val="104099"/>
              </a:lnSpc>
            </a:pPr>
            <a:r>
              <a:rPr lang="it-IT" spc="5" dirty="0">
                <a:latin typeface="Arial" panose="020B0604020202020204" pitchFamily="34" charset="0"/>
                <a:cs typeface="Arial" panose="020B0604020202020204" pitchFamily="34" charset="0"/>
              </a:rPr>
              <a:t>“</a:t>
            </a:r>
            <a:r>
              <a:rPr lang="it-IT" i="1" spc="5" dirty="0">
                <a:latin typeface="Arial" panose="020B0604020202020204" pitchFamily="34" charset="0"/>
                <a:cs typeface="Arial" panose="020B0604020202020204" pitchFamily="34" charset="0"/>
              </a:rPr>
              <a:t>Dall’esame della </a:t>
            </a:r>
            <a:r>
              <a:rPr lang="it-IT" i="1" spc="10" dirty="0">
                <a:latin typeface="Arial" panose="020B0604020202020204" pitchFamily="34" charset="0"/>
                <a:cs typeface="Arial" panose="020B0604020202020204" pitchFamily="34" charset="0"/>
              </a:rPr>
              <a:t>merce emergeva che </a:t>
            </a:r>
            <a:r>
              <a:rPr lang="it-IT" i="1" spc="5" dirty="0">
                <a:latin typeface="Arial" panose="020B0604020202020204" pitchFamily="34" charset="0"/>
                <a:cs typeface="Arial" panose="020B0604020202020204" pitchFamily="34" charset="0"/>
              </a:rPr>
              <a:t>le sciarpe, pur etichettate </a:t>
            </a:r>
            <a:r>
              <a:rPr lang="it-IT" i="1" spc="10" dirty="0">
                <a:latin typeface="Arial" panose="020B0604020202020204" pitchFamily="34" charset="0"/>
                <a:cs typeface="Arial" panose="020B0604020202020204" pitchFamily="34" charset="0"/>
              </a:rPr>
              <a:t>con </a:t>
            </a:r>
            <a:r>
              <a:rPr lang="it-IT" i="1" dirty="0">
                <a:latin typeface="Arial" panose="020B0604020202020204" pitchFamily="34" charset="0"/>
                <a:cs typeface="Arial" panose="020B0604020202020204" pitchFamily="34" charset="0"/>
              </a:rPr>
              <a:t>il </a:t>
            </a:r>
            <a:r>
              <a:rPr lang="it-IT" i="1" spc="5" dirty="0">
                <a:latin typeface="Arial" panose="020B0604020202020204" pitchFamily="34" charset="0"/>
                <a:cs typeface="Arial" panose="020B0604020202020204" pitchFamily="34" charset="0"/>
              </a:rPr>
              <a:t>marchio </a:t>
            </a:r>
            <a:r>
              <a:rPr lang="it-IT" i="1" spc="10" dirty="0">
                <a:latin typeface="Arial" panose="020B0604020202020204" pitchFamily="34" charset="0"/>
                <a:cs typeface="Arial" panose="020B0604020202020204" pitchFamily="34" charset="0"/>
              </a:rPr>
              <a:t>Andrea </a:t>
            </a:r>
            <a:r>
              <a:rPr lang="it-IT" i="1" spc="5" dirty="0">
                <a:latin typeface="Arial" panose="020B0604020202020204" pitchFamily="34" charset="0"/>
                <a:cs typeface="Arial" panose="020B0604020202020204" pitchFamily="34" charset="0"/>
              </a:rPr>
              <a:t>Bossi, apparentemente riproducevano </a:t>
            </a:r>
            <a:r>
              <a:rPr lang="it-IT" i="1" dirty="0">
                <a:latin typeface="Arial" panose="020B0604020202020204" pitchFamily="34" charset="0"/>
                <a:cs typeface="Arial" panose="020B0604020202020204" pitchFamily="34" charset="0"/>
              </a:rPr>
              <a:t>il </a:t>
            </a:r>
            <a:r>
              <a:rPr lang="it-IT" i="1" spc="5" dirty="0">
                <a:latin typeface="Arial" panose="020B0604020202020204" pitchFamily="34" charset="0"/>
                <a:cs typeface="Arial" panose="020B0604020202020204" pitchFamily="34" charset="0"/>
              </a:rPr>
              <a:t>marchio  figurativo, </a:t>
            </a:r>
            <a:r>
              <a:rPr lang="it-IT" i="1" spc="10" dirty="0">
                <a:latin typeface="Arial" panose="020B0604020202020204" pitchFamily="34" charset="0"/>
                <a:cs typeface="Arial" panose="020B0604020202020204" pitchFamily="34" charset="0"/>
              </a:rPr>
              <a:t>ed </a:t>
            </a:r>
            <a:r>
              <a:rPr lang="it-IT" i="1" dirty="0">
                <a:latin typeface="Arial" panose="020B0604020202020204" pitchFamily="34" charset="0"/>
                <a:cs typeface="Arial" panose="020B0604020202020204" pitchFamily="34" charset="0"/>
              </a:rPr>
              <a:t>i </a:t>
            </a:r>
            <a:r>
              <a:rPr lang="it-IT" i="1" spc="5" dirty="0">
                <a:latin typeface="Arial" panose="020B0604020202020204" pitchFamily="34" charset="0"/>
                <a:cs typeface="Arial" panose="020B0604020202020204" pitchFamily="34" charset="0"/>
              </a:rPr>
              <a:t>colori, registrato (linee geometriche intersecantesi </a:t>
            </a:r>
            <a:r>
              <a:rPr lang="it-IT" i="1" spc="10" dirty="0">
                <a:latin typeface="Arial" panose="020B0604020202020204" pitchFamily="34" charset="0"/>
                <a:cs typeface="Arial" panose="020B0604020202020204" pitchFamily="34" charset="0"/>
              </a:rPr>
              <a:t>e </a:t>
            </a:r>
            <a:r>
              <a:rPr lang="it-IT" i="1" spc="5" dirty="0">
                <a:latin typeface="Arial" panose="020B0604020202020204" pitchFamily="34" charset="0"/>
                <a:cs typeface="Arial" panose="020B0604020202020204" pitchFamily="34" charset="0"/>
              </a:rPr>
              <a:t>formanti dei quadrati di diversa dimensione) appartenenti alla società  Burberry</a:t>
            </a:r>
            <a:r>
              <a:rPr lang="it-IT" spc="5" dirty="0">
                <a:latin typeface="Arial" panose="020B0604020202020204" pitchFamily="34" charset="0"/>
                <a:cs typeface="Arial" panose="020B0604020202020204" pitchFamily="34" charset="0"/>
              </a:rPr>
              <a:t>”</a:t>
            </a:r>
            <a:endParaRPr lang="it-IT" b="1" spc="-5" dirty="0">
              <a:latin typeface="Arial" panose="020B0604020202020204" pitchFamily="34" charset="0"/>
              <a:cs typeface="Arial" panose="020B0604020202020204" pitchFamily="34" charset="0"/>
            </a:endParaRPr>
          </a:p>
          <a:p>
            <a:pPr marL="12700">
              <a:lnSpc>
                <a:spcPct val="100000"/>
              </a:lnSpc>
              <a:spcBef>
                <a:spcPts val="114"/>
              </a:spcBef>
            </a:pPr>
            <a:endParaRPr lang="it-IT" b="1" spc="-5" dirty="0">
              <a:latin typeface="Arial" panose="020B0604020202020204" pitchFamily="34" charset="0"/>
              <a:cs typeface="Arial" panose="020B0604020202020204" pitchFamily="34" charset="0"/>
            </a:endParaRPr>
          </a:p>
          <a:p>
            <a:pPr marL="12700">
              <a:lnSpc>
                <a:spcPct val="100000"/>
              </a:lnSpc>
              <a:spcBef>
                <a:spcPts val="114"/>
              </a:spcBef>
            </a:pPr>
            <a:r>
              <a:rPr b="1" spc="-5" dirty="0" err="1">
                <a:latin typeface="Arial" panose="020B0604020202020204" pitchFamily="34" charset="0"/>
                <a:cs typeface="Arial" panose="020B0604020202020204" pitchFamily="34" charset="0"/>
              </a:rPr>
              <a:t>Tribunale</a:t>
            </a:r>
            <a:r>
              <a:rPr b="1" spc="-5" dirty="0">
                <a:latin typeface="Arial" panose="020B0604020202020204" pitchFamily="34" charset="0"/>
                <a:cs typeface="Arial" panose="020B0604020202020204" pitchFamily="34" charset="0"/>
              </a:rPr>
              <a:t> </a:t>
            </a:r>
            <a:r>
              <a:rPr b="1" spc="5" dirty="0">
                <a:latin typeface="Arial" panose="020B0604020202020204" pitchFamily="34" charset="0"/>
                <a:cs typeface="Arial" panose="020B0604020202020204" pitchFamily="34" charset="0"/>
              </a:rPr>
              <a:t>di Firenze</a:t>
            </a:r>
            <a:r>
              <a:rPr spc="5" dirty="0">
                <a:latin typeface="Arial" panose="020B0604020202020204" pitchFamily="34" charset="0"/>
                <a:cs typeface="Arial" panose="020B0604020202020204" pitchFamily="34" charset="0"/>
              </a:rPr>
              <a:t>, sentenza n. 6008/09 del </a:t>
            </a:r>
            <a:r>
              <a:rPr spc="10" dirty="0">
                <a:latin typeface="Arial" panose="020B0604020202020204" pitchFamily="34" charset="0"/>
                <a:cs typeface="Arial" panose="020B0604020202020204" pitchFamily="34" charset="0"/>
              </a:rPr>
              <a:t>28 </a:t>
            </a:r>
            <a:r>
              <a:rPr spc="5" dirty="0">
                <a:latin typeface="Arial" panose="020B0604020202020204" pitchFamily="34" charset="0"/>
                <a:cs typeface="Arial" panose="020B0604020202020204" pitchFamily="34" charset="0"/>
              </a:rPr>
              <a:t>ottobre </a:t>
            </a:r>
            <a:r>
              <a:rPr spc="10" dirty="0">
                <a:latin typeface="Arial" panose="020B0604020202020204" pitchFamily="34" charset="0"/>
                <a:cs typeface="Arial" panose="020B0604020202020204" pitchFamily="34" charset="0"/>
              </a:rPr>
              <a:t>2009 </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20 </a:t>
            </a:r>
            <a:r>
              <a:rPr spc="5" dirty="0">
                <a:latin typeface="Arial" panose="020B0604020202020204" pitchFamily="34" charset="0"/>
                <a:cs typeface="Arial" panose="020B0604020202020204" pitchFamily="34" charset="0"/>
              </a:rPr>
              <a:t>gennaio 2010, proc. pen. n. 8512/07</a:t>
            </a:r>
            <a:r>
              <a:rPr spc="4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ct val="104099"/>
              </a:lnSpc>
            </a:pPr>
            <a:r>
              <a:rPr spc="5" dirty="0">
                <a:latin typeface="Arial" panose="020B0604020202020204" pitchFamily="34" charset="0"/>
                <a:cs typeface="Arial" panose="020B0604020202020204" pitchFamily="34" charset="0"/>
              </a:rPr>
              <a:t>“</a:t>
            </a:r>
            <a:r>
              <a:rPr i="1" spc="5" dirty="0">
                <a:latin typeface="Arial" panose="020B0604020202020204" pitchFamily="34" charset="0"/>
                <a:cs typeface="Arial" panose="020B0604020202020204" pitchFamily="34" charset="0"/>
              </a:rPr>
              <a:t>la qualità della </a:t>
            </a:r>
            <a:r>
              <a:rPr i="1" spc="10" dirty="0">
                <a:latin typeface="Arial" panose="020B0604020202020204" pitchFamily="34" charset="0"/>
                <a:cs typeface="Arial" panose="020B0604020202020204" pitchFamily="34" charset="0"/>
              </a:rPr>
              <a:t>merce </a:t>
            </a:r>
            <a:r>
              <a:rPr i="1" spc="5" dirty="0">
                <a:latin typeface="Arial" panose="020B0604020202020204" pitchFamily="34" charset="0"/>
                <a:cs typeface="Arial" panose="020B0604020202020204" pitchFamily="34" charset="0"/>
              </a:rPr>
              <a:t>era decisamente inferiore; </a:t>
            </a:r>
            <a:r>
              <a:rPr i="1" spc="10" dirty="0">
                <a:latin typeface="Arial" panose="020B0604020202020204" pitchFamily="34" charset="0"/>
                <a:cs typeface="Arial" panose="020B0604020202020204" pitchFamily="34" charset="0"/>
              </a:rPr>
              <a:t>è </a:t>
            </a:r>
            <a:r>
              <a:rPr i="1" spc="5" dirty="0">
                <a:latin typeface="Arial" panose="020B0604020202020204" pitchFamily="34" charset="0"/>
                <a:cs typeface="Arial" panose="020B0604020202020204" pitchFamily="34" charset="0"/>
              </a:rPr>
              <a:t>stato altresì direttamente apprezzato </a:t>
            </a:r>
            <a:r>
              <a:rPr i="1" spc="10" dirty="0">
                <a:latin typeface="Arial" panose="020B0604020202020204" pitchFamily="34" charset="0"/>
                <a:cs typeface="Arial" panose="020B0604020202020204" pitchFamily="34" charset="0"/>
              </a:rPr>
              <a:t>che </a:t>
            </a:r>
            <a:r>
              <a:rPr i="1" dirty="0">
                <a:latin typeface="Arial" panose="020B0604020202020204" pitchFamily="34" charset="0"/>
                <a:cs typeface="Arial" panose="020B0604020202020204" pitchFamily="34" charset="0"/>
              </a:rPr>
              <a:t>tutte </a:t>
            </a:r>
            <a:r>
              <a:rPr i="1" spc="5" dirty="0">
                <a:latin typeface="Arial" panose="020B0604020202020204" pitchFamily="34" charset="0"/>
                <a:cs typeface="Arial" panose="020B0604020202020204" pitchFamily="34" charset="0"/>
              </a:rPr>
              <a:t>le borse sequestrate erano prive di  certificati di garanzia </a:t>
            </a:r>
            <a:r>
              <a:rPr i="1" spc="10" dirty="0">
                <a:latin typeface="Arial" panose="020B0604020202020204" pitchFamily="34" charset="0"/>
                <a:cs typeface="Arial" panose="020B0604020202020204" pitchFamily="34" charset="0"/>
              </a:rPr>
              <a:t>e </a:t>
            </a:r>
            <a:r>
              <a:rPr i="1" spc="5" dirty="0">
                <a:latin typeface="Arial" panose="020B0604020202020204" pitchFamily="34" charset="0"/>
                <a:cs typeface="Arial" panose="020B0604020202020204" pitchFamily="34" charset="0"/>
              </a:rPr>
              <a:t>di adeguate custodie. </a:t>
            </a:r>
            <a:r>
              <a:rPr b="1" i="1" u="sng" spc="5" dirty="0">
                <a:uFill>
                  <a:solidFill>
                    <a:srgbClr val="000000"/>
                  </a:solidFill>
                </a:uFill>
                <a:latin typeface="Arial" panose="020B0604020202020204" pitchFamily="34" charset="0"/>
                <a:cs typeface="Arial" panose="020B0604020202020204" pitchFamily="34" charset="0"/>
              </a:rPr>
              <a:t>Questi elementi rendono certa </a:t>
            </a:r>
            <a:r>
              <a:rPr b="1" i="1" u="sng" spc="10" dirty="0">
                <a:uFill>
                  <a:solidFill>
                    <a:srgbClr val="000000"/>
                  </a:solidFill>
                </a:uFill>
                <a:latin typeface="Arial" panose="020B0604020202020204" pitchFamily="34" charset="0"/>
                <a:cs typeface="Arial" panose="020B0604020202020204" pitchFamily="34" charset="0"/>
              </a:rPr>
              <a:t>e </a:t>
            </a:r>
            <a:r>
              <a:rPr b="1" i="1" u="sng" spc="5" dirty="0">
                <a:uFill>
                  <a:solidFill>
                    <a:srgbClr val="000000"/>
                  </a:solidFill>
                </a:uFill>
                <a:latin typeface="Arial" panose="020B0604020202020204" pitchFamily="34" charset="0"/>
                <a:cs typeface="Arial" panose="020B0604020202020204" pitchFamily="34" charset="0"/>
              </a:rPr>
              <a:t>dimostrata la non provenienza di tutte le borse </a:t>
            </a:r>
            <a:r>
              <a:rPr b="1" i="1" u="sng" spc="10" dirty="0">
                <a:uFill>
                  <a:solidFill>
                    <a:srgbClr val="000000"/>
                  </a:solidFill>
                </a:uFill>
                <a:latin typeface="Arial" panose="020B0604020202020204" pitchFamily="34" charset="0"/>
                <a:cs typeface="Arial" panose="020B0604020202020204" pitchFamily="34" charset="0"/>
              </a:rPr>
              <a:t>e </a:t>
            </a:r>
            <a:r>
              <a:rPr b="1" i="1" u="sng" spc="5" dirty="0">
                <a:uFill>
                  <a:solidFill>
                    <a:srgbClr val="000000"/>
                  </a:solidFill>
                </a:uFill>
                <a:latin typeface="Arial" panose="020B0604020202020204" pitchFamily="34" charset="0"/>
                <a:cs typeface="Arial" panose="020B0604020202020204" pitchFamily="34" charset="0"/>
              </a:rPr>
              <a:t>i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semilavorati dalle </a:t>
            </a:r>
            <a:r>
              <a:rPr b="1" i="1" u="sng" spc="10" dirty="0">
                <a:uFill>
                  <a:solidFill>
                    <a:srgbClr val="000000"/>
                  </a:solidFill>
                </a:uFill>
                <a:latin typeface="Arial" panose="020B0604020202020204" pitchFamily="34" charset="0"/>
                <a:cs typeface="Arial" panose="020B0604020202020204" pitchFamily="34" charset="0"/>
              </a:rPr>
              <a:t>case </a:t>
            </a:r>
            <a:r>
              <a:rPr b="1" i="1" u="sng" spc="5" dirty="0">
                <a:uFill>
                  <a:solidFill>
                    <a:srgbClr val="000000"/>
                  </a:solidFill>
                </a:uFill>
                <a:latin typeface="Arial" panose="020B0604020202020204" pitchFamily="34" charset="0"/>
                <a:cs typeface="Arial" panose="020B0604020202020204" pitchFamily="34" charset="0"/>
              </a:rPr>
              <a:t>proprietarie di detti quattro</a:t>
            </a:r>
            <a:r>
              <a:rPr b="1" i="1" u="sng" spc="-10" dirty="0">
                <a:uFill>
                  <a:solidFill>
                    <a:srgbClr val="000000"/>
                  </a:solidFill>
                </a:uFill>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marchi</a:t>
            </a:r>
            <a:r>
              <a:rPr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nSpc>
                <a:spcPct val="100000"/>
              </a:lnSpc>
              <a:spcBef>
                <a:spcPts val="15"/>
              </a:spcBef>
            </a:pPr>
            <a:endParaRPr dirty="0">
              <a:latin typeface="Arial" panose="020B0604020202020204" pitchFamily="34" charset="0"/>
              <a:cs typeface="Arial" panose="020B0604020202020204" pitchFamily="34" charset="0"/>
            </a:endParaRPr>
          </a:p>
          <a:p>
            <a:pPr marL="12700">
              <a:lnSpc>
                <a:spcPct val="100000"/>
              </a:lnSpc>
            </a:pPr>
            <a:r>
              <a:rPr b="1" spc="-5" dirty="0">
                <a:latin typeface="Arial" panose="020B0604020202020204" pitchFamily="34" charset="0"/>
                <a:cs typeface="Arial" panose="020B0604020202020204" pitchFamily="34" charset="0"/>
              </a:rPr>
              <a:t>Tribunale </a:t>
            </a:r>
            <a:r>
              <a:rPr b="1" spc="5" dirty="0">
                <a:latin typeface="Arial" panose="020B0604020202020204" pitchFamily="34" charset="0"/>
                <a:cs typeface="Arial" panose="020B0604020202020204" pitchFamily="34" charset="0"/>
              </a:rPr>
              <a:t>di Livorno</a:t>
            </a:r>
            <a:r>
              <a:rPr spc="5" dirty="0">
                <a:latin typeface="Arial" panose="020B0604020202020204" pitchFamily="34" charset="0"/>
                <a:cs typeface="Arial" panose="020B0604020202020204" pitchFamily="34" charset="0"/>
              </a:rPr>
              <a:t>, sentenza n. </a:t>
            </a:r>
            <a:r>
              <a:rPr spc="-25" dirty="0">
                <a:latin typeface="Arial" panose="020B0604020202020204" pitchFamily="34" charset="0"/>
                <a:cs typeface="Arial" panose="020B0604020202020204" pitchFamily="34" charset="0"/>
              </a:rPr>
              <a:t>1184 </a:t>
            </a:r>
            <a:r>
              <a:rPr spc="5" dirty="0">
                <a:latin typeface="Arial" panose="020B0604020202020204" pitchFamily="34" charset="0"/>
                <a:cs typeface="Arial" panose="020B0604020202020204" pitchFamily="34" charset="0"/>
              </a:rPr>
              <a:t>del </a:t>
            </a:r>
            <a:r>
              <a:rPr spc="10" dirty="0">
                <a:latin typeface="Arial" panose="020B0604020202020204" pitchFamily="34" charset="0"/>
                <a:cs typeface="Arial" panose="020B0604020202020204" pitchFamily="34" charset="0"/>
              </a:rPr>
              <a:t>23 novembre – 20 </a:t>
            </a:r>
            <a:r>
              <a:rPr spc="5" dirty="0">
                <a:latin typeface="Arial" panose="020B0604020202020204" pitchFamily="34" charset="0"/>
                <a:cs typeface="Arial" panose="020B0604020202020204" pitchFamily="34" charset="0"/>
              </a:rPr>
              <a:t>dicembre 2010, proc. pen. n. 31/05</a:t>
            </a:r>
            <a:r>
              <a:rPr spc="6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ct val="104099"/>
              </a:lnSpc>
            </a:pPr>
            <a:r>
              <a:rPr b="1" spc="5" dirty="0">
                <a:latin typeface="Arial" panose="020B0604020202020204" pitchFamily="34" charset="0"/>
                <a:cs typeface="Arial" panose="020B0604020202020204" pitchFamily="34" charset="0"/>
              </a:rPr>
              <a:t>“</a:t>
            </a:r>
            <a:r>
              <a:rPr i="1" spc="5" dirty="0">
                <a:latin typeface="Arial" panose="020B0604020202020204" pitchFamily="34" charset="0"/>
                <a:cs typeface="Arial" panose="020B0604020202020204" pitchFamily="34" charset="0"/>
              </a:rPr>
              <a:t>Pertanto, </a:t>
            </a:r>
            <a:r>
              <a:rPr i="1" spc="10" dirty="0">
                <a:latin typeface="Arial" panose="020B0604020202020204" pitchFamily="34" charset="0"/>
                <a:cs typeface="Arial" panose="020B0604020202020204" pitchFamily="34" charset="0"/>
              </a:rPr>
              <a:t>anche </a:t>
            </a:r>
            <a:r>
              <a:rPr i="1" spc="5" dirty="0">
                <a:latin typeface="Arial" panose="020B0604020202020204" pitchFamily="34" charset="0"/>
                <a:cs typeface="Arial" panose="020B0604020202020204" pitchFamily="34" charset="0"/>
              </a:rPr>
              <a:t>le circostanze della scarsa qualità dei materiali di alcuni esemplari […] ovvero la presenza di </a:t>
            </a:r>
            <a:r>
              <a:rPr i="1" spc="10" dirty="0">
                <a:latin typeface="Arial" panose="020B0604020202020204" pitchFamily="34" charset="0"/>
                <a:cs typeface="Arial" panose="020B0604020202020204" pitchFamily="34" charset="0"/>
              </a:rPr>
              <a:t>un </a:t>
            </a:r>
            <a:r>
              <a:rPr i="1" spc="5" dirty="0">
                <a:latin typeface="Arial" panose="020B0604020202020204" pitchFamily="34" charset="0"/>
                <a:cs typeface="Arial" panose="020B0604020202020204" pitchFamily="34" charset="0"/>
              </a:rPr>
              <a:t>cartellino recante dizione  </a:t>
            </a:r>
            <a:r>
              <a:rPr i="1" spc="10" dirty="0">
                <a:latin typeface="Arial" panose="020B0604020202020204" pitchFamily="34" charset="0"/>
                <a:cs typeface="Arial" panose="020B0604020202020204" pitchFamily="34" charset="0"/>
              </a:rPr>
              <a:t>“Made </a:t>
            </a:r>
            <a:r>
              <a:rPr i="1" spc="5" dirty="0">
                <a:latin typeface="Arial" panose="020B0604020202020204" pitchFamily="34" charset="0"/>
                <a:cs typeface="Arial" panose="020B0604020202020204" pitchFamily="34" charset="0"/>
              </a:rPr>
              <a:t>in China” (peraltro agevolmente rimovibile), </a:t>
            </a:r>
            <a:r>
              <a:rPr b="1" i="1" u="sng" spc="5" dirty="0">
                <a:uFill>
                  <a:solidFill>
                    <a:srgbClr val="000000"/>
                  </a:solidFill>
                </a:uFill>
                <a:latin typeface="Arial" panose="020B0604020202020204" pitchFamily="34" charset="0"/>
                <a:cs typeface="Arial" panose="020B0604020202020204" pitchFamily="34" charset="0"/>
              </a:rPr>
              <a:t>la </a:t>
            </a:r>
            <a:r>
              <a:rPr b="1" i="1" u="sng" spc="10" dirty="0">
                <a:uFill>
                  <a:solidFill>
                    <a:srgbClr val="000000"/>
                  </a:solidFill>
                </a:uFill>
                <a:latin typeface="Arial" panose="020B0604020202020204" pitchFamily="34" charset="0"/>
                <a:cs typeface="Arial" panose="020B0604020202020204" pitchFamily="34" charset="0"/>
              </a:rPr>
              <a:t>mancanza </a:t>
            </a:r>
            <a:r>
              <a:rPr b="1" i="1" u="sng" spc="5" dirty="0">
                <a:uFill>
                  <a:solidFill>
                    <a:srgbClr val="000000"/>
                  </a:solidFill>
                </a:uFill>
                <a:latin typeface="Arial" panose="020B0604020202020204" pitchFamily="34" charset="0"/>
                <a:cs typeface="Arial" panose="020B0604020202020204" pitchFamily="34" charset="0"/>
              </a:rPr>
              <a:t>della etichetta originale all’interno della borsa </a:t>
            </a:r>
            <a:r>
              <a:rPr b="1" i="1" u="sng" spc="10" dirty="0">
                <a:uFill>
                  <a:solidFill>
                    <a:srgbClr val="000000"/>
                  </a:solidFill>
                </a:uFill>
                <a:latin typeface="Arial" panose="020B0604020202020204" pitchFamily="34" charset="0"/>
                <a:cs typeface="Arial" panose="020B0604020202020204" pitchFamily="34" charset="0"/>
              </a:rPr>
              <a:t>o </a:t>
            </a:r>
            <a:r>
              <a:rPr b="1" i="1" u="sng" spc="5" dirty="0">
                <a:uFill>
                  <a:solidFill>
                    <a:srgbClr val="000000"/>
                  </a:solidFill>
                </a:uFill>
                <a:latin typeface="Arial" panose="020B0604020202020204" pitchFamily="34" charset="0"/>
                <a:cs typeface="Arial" panose="020B0604020202020204" pitchFamily="34" charset="0"/>
              </a:rPr>
              <a:t>del portafogli </a:t>
            </a:r>
            <a:r>
              <a:rPr b="1" i="1" u="sng" spc="10" dirty="0">
                <a:uFill>
                  <a:solidFill>
                    <a:srgbClr val="000000"/>
                  </a:solidFill>
                </a:uFill>
                <a:latin typeface="Arial" panose="020B0604020202020204" pitchFamily="34" charset="0"/>
                <a:cs typeface="Arial" panose="020B0604020202020204" pitchFamily="34" charset="0"/>
              </a:rPr>
              <a:t>o </a:t>
            </a:r>
            <a:r>
              <a:rPr b="1" i="1" u="sng" spc="5" dirty="0">
                <a:uFill>
                  <a:solidFill>
                    <a:srgbClr val="000000"/>
                  </a:solidFill>
                </a:uFill>
                <a:latin typeface="Arial" panose="020B0604020202020204" pitchFamily="34" charset="0"/>
                <a:cs typeface="Arial" panose="020B0604020202020204" pitchFamily="34" charset="0"/>
              </a:rPr>
              <a:t>del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certificato di garanzia sono ininfluenti ai </a:t>
            </a:r>
            <a:r>
              <a:rPr b="1" i="1" u="sng" dirty="0">
                <a:uFill>
                  <a:solidFill>
                    <a:srgbClr val="000000"/>
                  </a:solidFill>
                </a:uFill>
                <a:latin typeface="Arial" panose="020B0604020202020204" pitchFamily="34" charset="0"/>
                <a:cs typeface="Arial" panose="020B0604020202020204" pitchFamily="34" charset="0"/>
              </a:rPr>
              <a:t>fini </a:t>
            </a:r>
            <a:r>
              <a:rPr b="1" i="1" u="sng" spc="5" dirty="0">
                <a:uFill>
                  <a:solidFill>
                    <a:srgbClr val="000000"/>
                  </a:solidFill>
                </a:uFill>
                <a:latin typeface="Arial" panose="020B0604020202020204" pitchFamily="34" charset="0"/>
                <a:cs typeface="Arial" panose="020B0604020202020204" pitchFamily="34" charset="0"/>
              </a:rPr>
              <a:t>della configurabilità del reato, in quanto “ai </a:t>
            </a:r>
            <a:r>
              <a:rPr b="1" i="1" u="sng" dirty="0">
                <a:uFill>
                  <a:solidFill>
                    <a:srgbClr val="000000"/>
                  </a:solidFill>
                </a:uFill>
                <a:latin typeface="Arial" panose="020B0604020202020204" pitchFamily="34" charset="0"/>
                <a:cs typeface="Arial" panose="020B0604020202020204" pitchFamily="34" charset="0"/>
              </a:rPr>
              <a:t>fini </a:t>
            </a:r>
            <a:r>
              <a:rPr b="1" i="1" u="sng" spc="5" dirty="0">
                <a:uFill>
                  <a:solidFill>
                    <a:srgbClr val="000000"/>
                  </a:solidFill>
                </a:uFill>
                <a:latin typeface="Arial" panose="020B0604020202020204" pitchFamily="34" charset="0"/>
                <a:cs typeface="Arial" panose="020B0604020202020204" pitchFamily="34" charset="0"/>
              </a:rPr>
              <a:t>della configurazione del reato di cui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all’art. </a:t>
            </a:r>
            <a:r>
              <a:rPr b="1" i="1" u="sng" spc="10" dirty="0">
                <a:uFill>
                  <a:solidFill>
                    <a:srgbClr val="000000"/>
                  </a:solidFill>
                </a:uFill>
                <a:latin typeface="Arial" panose="020B0604020202020204" pitchFamily="34" charset="0"/>
                <a:cs typeface="Arial" panose="020B0604020202020204" pitchFamily="34" charset="0"/>
              </a:rPr>
              <a:t>474 </a:t>
            </a:r>
            <a:r>
              <a:rPr b="1" i="1" u="sng" spc="5" dirty="0">
                <a:uFill>
                  <a:solidFill>
                    <a:srgbClr val="000000"/>
                  </a:solidFill>
                </a:uFill>
                <a:latin typeface="Arial" panose="020B0604020202020204" pitchFamily="34" charset="0"/>
                <a:cs typeface="Arial" panose="020B0604020202020204" pitchFamily="34" charset="0"/>
              </a:rPr>
              <a:t>c.p</a:t>
            </a:r>
            <a:r>
              <a:rPr i="1" spc="5" dirty="0">
                <a:latin typeface="Arial" panose="020B0604020202020204" pitchFamily="34" charset="0"/>
                <a:cs typeface="Arial" panose="020B0604020202020204" pitchFamily="34" charset="0"/>
              </a:rPr>
              <a:t>. nella ipotesi della immissione in circolazione di prodotti contrassegnati </a:t>
            </a:r>
            <a:r>
              <a:rPr i="1" spc="10" dirty="0">
                <a:latin typeface="Arial" panose="020B0604020202020204" pitchFamily="34" charset="0"/>
                <a:cs typeface="Arial" panose="020B0604020202020204" pitchFamily="34" charset="0"/>
              </a:rPr>
              <a:t>da </a:t>
            </a:r>
            <a:r>
              <a:rPr i="1" spc="5" dirty="0">
                <a:latin typeface="Arial" panose="020B0604020202020204" pitchFamily="34" charset="0"/>
                <a:cs typeface="Arial" panose="020B0604020202020204" pitchFamily="34" charset="0"/>
              </a:rPr>
              <a:t>falsi marchi di provenienza, </a:t>
            </a:r>
            <a:r>
              <a:rPr i="1" spc="10" dirty="0">
                <a:latin typeface="Arial" panose="020B0604020202020204" pitchFamily="34" charset="0"/>
                <a:cs typeface="Arial" panose="020B0604020202020204" pitchFamily="34" charset="0"/>
              </a:rPr>
              <a:t>non </a:t>
            </a:r>
            <a:r>
              <a:rPr i="1" spc="5" dirty="0">
                <a:latin typeface="Arial" panose="020B0604020202020204" pitchFamily="34" charset="0"/>
                <a:cs typeface="Arial" panose="020B0604020202020204" pitchFamily="34" charset="0"/>
              </a:rPr>
              <a:t>rileva </a:t>
            </a:r>
            <a:r>
              <a:rPr i="1" spc="10" dirty="0">
                <a:latin typeface="Arial" panose="020B0604020202020204" pitchFamily="34" charset="0"/>
                <a:cs typeface="Arial" panose="020B0604020202020204" pitchFamily="34" charset="0"/>
              </a:rPr>
              <a:t>che </a:t>
            </a:r>
            <a:r>
              <a:rPr i="1" dirty="0">
                <a:latin typeface="Arial" panose="020B0604020202020204" pitchFamily="34" charset="0"/>
                <a:cs typeface="Arial" panose="020B0604020202020204" pitchFamily="34" charset="0"/>
              </a:rPr>
              <a:t>il  </a:t>
            </a:r>
            <a:r>
              <a:rPr i="1" spc="5" dirty="0">
                <a:latin typeface="Arial" panose="020B0604020202020204" pitchFamily="34" charset="0"/>
                <a:cs typeface="Arial" panose="020B0604020202020204" pitchFamily="34" charset="0"/>
              </a:rPr>
              <a:t>singolo acquirente sia stato </a:t>
            </a:r>
            <a:r>
              <a:rPr i="1" dirty="0">
                <a:latin typeface="Arial" panose="020B0604020202020204" pitchFamily="34" charset="0"/>
                <a:cs typeface="Arial" panose="020B0604020202020204" pitchFamily="34" charset="0"/>
              </a:rPr>
              <a:t>effettivamente </a:t>
            </a:r>
            <a:r>
              <a:rPr i="1" spc="5" dirty="0">
                <a:latin typeface="Arial" panose="020B0604020202020204" pitchFamily="34" charset="0"/>
                <a:cs typeface="Arial" panose="020B0604020202020204" pitchFamily="34" charset="0"/>
              </a:rPr>
              <a:t>ingannato </a:t>
            </a:r>
            <a:r>
              <a:rPr i="1" spc="10" dirty="0">
                <a:latin typeface="Arial" panose="020B0604020202020204" pitchFamily="34" charset="0"/>
                <a:cs typeface="Arial" panose="020B0604020202020204" pitchFamily="34" charset="0"/>
              </a:rPr>
              <a:t>o </a:t>
            </a:r>
            <a:r>
              <a:rPr i="1" spc="5" dirty="0">
                <a:latin typeface="Arial" panose="020B0604020202020204" pitchFamily="34" charset="0"/>
                <a:cs typeface="Arial" panose="020B0604020202020204" pitchFamily="34" charset="0"/>
              </a:rPr>
              <a:t>forse addirittura consapevole della falsità bensì rileva solo </a:t>
            </a:r>
            <a:r>
              <a:rPr i="1" spc="10" dirty="0">
                <a:latin typeface="Arial" panose="020B0604020202020204" pitchFamily="34" charset="0"/>
                <a:cs typeface="Arial" panose="020B0604020202020204" pitchFamily="34" charset="0"/>
              </a:rPr>
              <a:t>che </a:t>
            </a:r>
            <a:r>
              <a:rPr i="1" dirty="0">
                <a:latin typeface="Arial" panose="020B0604020202020204" pitchFamily="34" charset="0"/>
                <a:cs typeface="Arial" panose="020B0604020202020204" pitchFamily="34" charset="0"/>
              </a:rPr>
              <a:t>il </a:t>
            </a:r>
            <a:r>
              <a:rPr i="1" spc="5" dirty="0">
                <a:latin typeface="Arial" panose="020B0604020202020204" pitchFamily="34" charset="0"/>
                <a:cs typeface="Arial" panose="020B0604020202020204" pitchFamily="34" charset="0"/>
              </a:rPr>
              <a:t>marchio  </a:t>
            </a:r>
            <a:r>
              <a:rPr i="1" dirty="0">
                <a:latin typeface="Arial" panose="020B0604020202020204" pitchFamily="34" charset="0"/>
                <a:cs typeface="Arial" panose="020B0604020202020204" pitchFamily="34" charset="0"/>
              </a:rPr>
              <a:t>contraffatto </a:t>
            </a:r>
            <a:r>
              <a:rPr i="1" spc="5" dirty="0">
                <a:latin typeface="Arial" panose="020B0604020202020204" pitchFamily="34" charset="0"/>
                <a:cs typeface="Arial" panose="020B0604020202020204" pitchFamily="34" charset="0"/>
              </a:rPr>
              <a:t>sia idoneo </a:t>
            </a:r>
            <a:r>
              <a:rPr i="1" spc="10" dirty="0">
                <a:latin typeface="Arial" panose="020B0604020202020204" pitchFamily="34" charset="0"/>
                <a:cs typeface="Arial" panose="020B0604020202020204" pitchFamily="34" charset="0"/>
              </a:rPr>
              <a:t>a </a:t>
            </a:r>
            <a:r>
              <a:rPr i="1" spc="5" dirty="0">
                <a:latin typeface="Arial" panose="020B0604020202020204" pitchFamily="34" charset="0"/>
                <a:cs typeface="Arial" panose="020B0604020202020204" pitchFamily="34" charset="0"/>
              </a:rPr>
              <a:t>fare falsamente apparire quel dato prodotto </a:t>
            </a:r>
            <a:r>
              <a:rPr i="1" spc="10" dirty="0">
                <a:latin typeface="Arial" panose="020B0604020202020204" pitchFamily="34" charset="0"/>
                <a:cs typeface="Arial" panose="020B0604020202020204" pitchFamily="34" charset="0"/>
              </a:rPr>
              <a:t>come </a:t>
            </a:r>
            <a:r>
              <a:rPr i="1" spc="5" dirty="0">
                <a:latin typeface="Arial" panose="020B0604020202020204" pitchFamily="34" charset="0"/>
                <a:cs typeface="Arial" panose="020B0604020202020204" pitchFamily="34" charset="0"/>
              </a:rPr>
              <a:t>proveniente </a:t>
            </a:r>
            <a:r>
              <a:rPr i="1" spc="10" dirty="0">
                <a:latin typeface="Arial" panose="020B0604020202020204" pitchFamily="34" charset="0"/>
                <a:cs typeface="Arial" panose="020B0604020202020204" pitchFamily="34" charset="0"/>
              </a:rPr>
              <a:t>da un </a:t>
            </a:r>
            <a:r>
              <a:rPr i="1" spc="5" dirty="0">
                <a:latin typeface="Arial" panose="020B0604020202020204" pitchFamily="34" charset="0"/>
                <a:cs typeface="Arial" panose="020B0604020202020204" pitchFamily="34" charset="0"/>
              </a:rPr>
              <a:t>determinato</a:t>
            </a:r>
            <a:r>
              <a:rPr i="1" spc="45" dirty="0">
                <a:latin typeface="Arial" panose="020B0604020202020204" pitchFamily="34" charset="0"/>
                <a:cs typeface="Arial" panose="020B0604020202020204" pitchFamily="34" charset="0"/>
              </a:rPr>
              <a:t> </a:t>
            </a:r>
            <a:r>
              <a:rPr i="1" spc="5" dirty="0">
                <a:latin typeface="Arial" panose="020B0604020202020204" pitchFamily="34" charset="0"/>
                <a:cs typeface="Arial" panose="020B0604020202020204" pitchFamily="34" charset="0"/>
              </a:rPr>
              <a:t>produttore”</a:t>
            </a:r>
            <a:r>
              <a:rPr b="1"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342755" cy="1765300"/>
          </a:xfrm>
          <a:prstGeom prst="rect">
            <a:avLst/>
          </a:prstGeom>
        </p:spPr>
        <p:txBody>
          <a:bodyPr vert="horz" wrap="square" lIns="0" tIns="13970" rIns="0" bIns="0" rtlCol="0">
            <a:spAutoFit/>
          </a:bodyPr>
          <a:lstStyle/>
          <a:p>
            <a:pPr marL="12700" marR="5080">
              <a:lnSpc>
                <a:spcPct val="100000"/>
              </a:lnSpc>
              <a:spcBef>
                <a:spcPts val="110"/>
              </a:spcBef>
            </a:pPr>
            <a:r>
              <a:rPr sz="5700" dirty="0"/>
              <a:t>Etichette </a:t>
            </a:r>
            <a:r>
              <a:rPr sz="5700" spc="5" dirty="0"/>
              <a:t>“</a:t>
            </a:r>
            <a:r>
              <a:rPr sz="5700" i="1" spc="5" dirty="0">
                <a:latin typeface="Arial"/>
                <a:cs typeface="Arial"/>
              </a:rPr>
              <a:t>Made in China</a:t>
            </a:r>
            <a:r>
              <a:rPr sz="5700" spc="5" dirty="0"/>
              <a:t>”</a:t>
            </a:r>
            <a:r>
              <a:rPr sz="5700" spc="-55" dirty="0"/>
              <a:t> </a:t>
            </a:r>
            <a:r>
              <a:rPr sz="5700" spc="5" dirty="0"/>
              <a:t>sui  </a:t>
            </a:r>
            <a:r>
              <a:rPr sz="5700" dirty="0"/>
              <a:t>prodotti</a:t>
            </a:r>
            <a:r>
              <a:rPr sz="5700" spc="-5" dirty="0"/>
              <a:t> </a:t>
            </a:r>
            <a:r>
              <a:rPr sz="5700" spc="-10" dirty="0"/>
              <a:t>contraffatti</a:t>
            </a:r>
            <a:endParaRPr sz="5700">
              <a:latin typeface="Arial"/>
              <a:cs typeface="Arial"/>
            </a:endParaRPr>
          </a:p>
        </p:txBody>
      </p:sp>
      <p:sp>
        <p:nvSpPr>
          <p:cNvPr id="4" name="object 4"/>
          <p:cNvSpPr txBox="1"/>
          <p:nvPr/>
        </p:nvSpPr>
        <p:spPr>
          <a:xfrm>
            <a:off x="18133344" y="10474096"/>
            <a:ext cx="445134" cy="256480"/>
          </a:xfrm>
          <a:prstGeom prst="rect">
            <a:avLst/>
          </a:prstGeom>
        </p:spPr>
        <p:txBody>
          <a:bodyPr vert="horz" wrap="square" lIns="0" tIns="0" rIns="0" bIns="0" rtlCol="0">
            <a:spAutoFit/>
          </a:bodyPr>
          <a:lstStyle/>
          <a:p>
            <a:pPr marL="1270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15</a:t>
            </a:r>
            <a:endParaRPr sz="1950" dirty="0">
              <a:latin typeface="Arial"/>
              <a:cs typeface="Arial"/>
            </a:endParaRPr>
          </a:p>
        </p:txBody>
      </p:sp>
      <p:sp>
        <p:nvSpPr>
          <p:cNvPr id="3" name="object 3"/>
          <p:cNvSpPr txBox="1"/>
          <p:nvPr/>
        </p:nvSpPr>
        <p:spPr>
          <a:xfrm>
            <a:off x="1557932" y="2726064"/>
            <a:ext cx="13040360" cy="4391025"/>
          </a:xfrm>
          <a:prstGeom prst="rect">
            <a:avLst/>
          </a:prstGeom>
        </p:spPr>
        <p:txBody>
          <a:bodyPr vert="horz" wrap="square" lIns="0" tIns="12700" rIns="0" bIns="0" rtlCol="0">
            <a:spAutoFit/>
          </a:bodyPr>
          <a:lstStyle/>
          <a:p>
            <a:pPr marL="12700">
              <a:lnSpc>
                <a:spcPts val="2180"/>
              </a:lnSpc>
              <a:spcBef>
                <a:spcPts val="100"/>
              </a:spcBef>
            </a:pPr>
            <a:r>
              <a:rPr sz="1850" b="1" spc="-15" dirty="0">
                <a:latin typeface="Arial"/>
                <a:cs typeface="Arial"/>
              </a:rPr>
              <a:t>Tribunale </a:t>
            </a:r>
            <a:r>
              <a:rPr sz="1850" b="1" dirty="0">
                <a:latin typeface="Arial"/>
                <a:cs typeface="Arial"/>
              </a:rPr>
              <a:t>di </a:t>
            </a:r>
            <a:r>
              <a:rPr sz="1850" b="1" spc="-5" dirty="0">
                <a:latin typeface="Arial"/>
                <a:cs typeface="Arial"/>
              </a:rPr>
              <a:t>Livorno</a:t>
            </a:r>
            <a:r>
              <a:rPr sz="1850" spc="-5" dirty="0">
                <a:latin typeface="Arial"/>
                <a:cs typeface="Arial"/>
              </a:rPr>
              <a:t>, sentenza </a:t>
            </a:r>
            <a:r>
              <a:rPr sz="1850" dirty="0">
                <a:latin typeface="Arial"/>
                <a:cs typeface="Arial"/>
              </a:rPr>
              <a:t>n. 1241 del 4 </a:t>
            </a:r>
            <a:r>
              <a:rPr sz="1850" spc="-5" dirty="0">
                <a:latin typeface="Arial"/>
                <a:cs typeface="Arial"/>
              </a:rPr>
              <a:t>ottobre </a:t>
            </a:r>
            <a:r>
              <a:rPr sz="1850" spc="-35" dirty="0">
                <a:latin typeface="Arial"/>
                <a:cs typeface="Arial"/>
              </a:rPr>
              <a:t>2011 </a:t>
            </a:r>
            <a:r>
              <a:rPr sz="1850" dirty="0">
                <a:latin typeface="Arial"/>
                <a:cs typeface="Arial"/>
              </a:rPr>
              <a:t>– 13 </a:t>
            </a:r>
            <a:r>
              <a:rPr sz="1850" spc="-5" dirty="0">
                <a:latin typeface="Arial"/>
                <a:cs typeface="Arial"/>
              </a:rPr>
              <a:t>ottobre </a:t>
            </a:r>
            <a:r>
              <a:rPr sz="1850" spc="-30" dirty="0">
                <a:latin typeface="Arial"/>
                <a:cs typeface="Arial"/>
              </a:rPr>
              <a:t>2011, </a:t>
            </a:r>
            <a:r>
              <a:rPr sz="1850" dirty="0">
                <a:latin typeface="Arial"/>
                <a:cs typeface="Arial"/>
              </a:rPr>
              <a:t>proc. pen. n. </a:t>
            </a:r>
            <a:r>
              <a:rPr sz="1850" spc="-5" dirty="0">
                <a:latin typeface="Arial"/>
                <a:cs typeface="Arial"/>
              </a:rPr>
              <a:t>6380/08</a:t>
            </a:r>
            <a:r>
              <a:rPr sz="1850" spc="110" dirty="0">
                <a:latin typeface="Arial"/>
                <a:cs typeface="Arial"/>
              </a:rPr>
              <a:t> </a:t>
            </a:r>
            <a:r>
              <a:rPr sz="1850" spc="-5" dirty="0">
                <a:latin typeface="Arial"/>
                <a:cs typeface="Arial"/>
              </a:rPr>
              <a:t>R.G.N.R.</a:t>
            </a:r>
            <a:endParaRPr sz="1850">
              <a:latin typeface="Arial"/>
              <a:cs typeface="Arial"/>
            </a:endParaRPr>
          </a:p>
          <a:p>
            <a:pPr marL="12700" marR="5715" algn="just">
              <a:lnSpc>
                <a:spcPts val="2140"/>
              </a:lnSpc>
              <a:spcBef>
                <a:spcPts val="100"/>
              </a:spcBef>
            </a:pPr>
            <a:r>
              <a:rPr sz="1850" i="1" spc="-5" dirty="0">
                <a:latin typeface="Arial"/>
                <a:cs typeface="Arial"/>
              </a:rPr>
              <a:t>“…tenendo conto </a:t>
            </a:r>
            <a:r>
              <a:rPr sz="1850" i="1" dirty="0">
                <a:latin typeface="Arial"/>
                <a:cs typeface="Arial"/>
              </a:rPr>
              <a:t>dei </a:t>
            </a:r>
            <a:r>
              <a:rPr sz="1850" i="1" spc="-5" dirty="0">
                <a:latin typeface="Arial"/>
                <a:cs typeface="Arial"/>
              </a:rPr>
              <a:t>criteri </a:t>
            </a:r>
            <a:r>
              <a:rPr sz="1850" i="1" dirty="0">
                <a:latin typeface="Arial"/>
                <a:cs typeface="Arial"/>
              </a:rPr>
              <a:t>di </a:t>
            </a:r>
            <a:r>
              <a:rPr sz="1850" i="1" spc="-5" dirty="0">
                <a:latin typeface="Arial"/>
                <a:cs typeface="Arial"/>
              </a:rPr>
              <a:t>valutazione indicati </a:t>
            </a:r>
            <a:r>
              <a:rPr sz="1850" i="1" dirty="0">
                <a:latin typeface="Arial"/>
                <a:cs typeface="Arial"/>
              </a:rPr>
              <a:t>dalla Suprema </a:t>
            </a:r>
            <a:r>
              <a:rPr sz="1850" i="1" spc="-5" dirty="0">
                <a:latin typeface="Arial"/>
                <a:cs typeface="Arial"/>
              </a:rPr>
              <a:t>Corte </a:t>
            </a:r>
            <a:r>
              <a:rPr sz="1850" i="1" dirty="0">
                <a:latin typeface="Arial"/>
                <a:cs typeface="Arial"/>
              </a:rPr>
              <a:t>nelle </a:t>
            </a:r>
            <a:r>
              <a:rPr sz="1850" i="1" spc="-5" dirty="0">
                <a:latin typeface="Arial"/>
                <a:cs typeface="Arial"/>
              </a:rPr>
              <a:t>sentenze </a:t>
            </a:r>
            <a:r>
              <a:rPr sz="1850" i="1" dirty="0">
                <a:latin typeface="Arial"/>
                <a:cs typeface="Arial"/>
              </a:rPr>
              <a:t>di cui si è </a:t>
            </a:r>
            <a:r>
              <a:rPr sz="1850" i="1" spc="-5" dirty="0">
                <a:latin typeface="Arial"/>
                <a:cs typeface="Arial"/>
              </a:rPr>
              <a:t>dato conto </a:t>
            </a:r>
            <a:r>
              <a:rPr sz="1850" dirty="0">
                <a:latin typeface="Arial"/>
                <a:cs typeface="Arial"/>
              </a:rPr>
              <a:t>– </a:t>
            </a:r>
            <a:r>
              <a:rPr sz="1850" spc="-25" dirty="0">
                <a:latin typeface="Arial"/>
                <a:cs typeface="Arial"/>
              </a:rPr>
              <a:t>(Cfr. </a:t>
            </a:r>
            <a:r>
              <a:rPr sz="1850" dirty="0">
                <a:latin typeface="Arial"/>
                <a:cs typeface="Arial"/>
              </a:rPr>
              <a:t>Cass. n.  </a:t>
            </a:r>
            <a:r>
              <a:rPr sz="1850" spc="-5" dirty="0">
                <a:latin typeface="Arial"/>
                <a:cs typeface="Arial"/>
              </a:rPr>
              <a:t>3028/1999 </a:t>
            </a:r>
            <a:r>
              <a:rPr sz="1850" dirty="0">
                <a:latin typeface="Arial"/>
                <a:cs typeface="Arial"/>
              </a:rPr>
              <a:t>e </a:t>
            </a:r>
            <a:r>
              <a:rPr sz="1850" spc="-5" dirty="0">
                <a:latin typeface="Arial"/>
                <a:cs typeface="Arial"/>
              </a:rPr>
              <a:t>n. </a:t>
            </a:r>
            <a:r>
              <a:rPr sz="1850" dirty="0">
                <a:latin typeface="Arial"/>
                <a:cs typeface="Arial"/>
              </a:rPr>
              <a:t>3162/2008</a:t>
            </a:r>
            <a:r>
              <a:rPr sz="1850" i="1" dirty="0">
                <a:latin typeface="Arial"/>
                <a:cs typeface="Arial"/>
              </a:rPr>
              <a:t>, </a:t>
            </a:r>
            <a:r>
              <a:rPr sz="1850" dirty="0">
                <a:latin typeface="Arial"/>
                <a:cs typeface="Arial"/>
              </a:rPr>
              <a:t>Cass. n. </a:t>
            </a:r>
            <a:r>
              <a:rPr sz="1850" spc="-5" dirty="0">
                <a:latin typeface="Arial"/>
                <a:cs typeface="Arial"/>
              </a:rPr>
              <a:t>5237/2004 </a:t>
            </a:r>
            <a:r>
              <a:rPr sz="1850" dirty="0">
                <a:latin typeface="Arial"/>
                <a:cs typeface="Arial"/>
              </a:rPr>
              <a:t>e n. </a:t>
            </a:r>
            <a:r>
              <a:rPr sz="1850" spc="-5" dirty="0">
                <a:latin typeface="Arial"/>
                <a:cs typeface="Arial"/>
              </a:rPr>
              <a:t>40556/2008) </a:t>
            </a:r>
            <a:r>
              <a:rPr sz="1850" dirty="0">
                <a:latin typeface="Arial"/>
                <a:cs typeface="Arial"/>
              </a:rPr>
              <a:t>- </a:t>
            </a:r>
            <a:r>
              <a:rPr sz="1850" i="1" spc="-5" dirty="0">
                <a:latin typeface="Arial"/>
                <a:cs typeface="Arial"/>
              </a:rPr>
              <a:t>ritiene </a:t>
            </a:r>
            <a:r>
              <a:rPr sz="1850" i="1" dirty="0">
                <a:latin typeface="Arial"/>
                <a:cs typeface="Arial"/>
              </a:rPr>
              <a:t>il </a:t>
            </a:r>
            <a:r>
              <a:rPr sz="1850" i="1" spc="-10" dirty="0">
                <a:latin typeface="Arial"/>
                <a:cs typeface="Arial"/>
              </a:rPr>
              <a:t>Tribunale </a:t>
            </a:r>
            <a:r>
              <a:rPr sz="1850" i="1" dirty="0">
                <a:latin typeface="Arial"/>
                <a:cs typeface="Arial"/>
              </a:rPr>
              <a:t>che le marginali </a:t>
            </a:r>
            <a:r>
              <a:rPr sz="1850" i="1" spc="-5" dirty="0">
                <a:latin typeface="Arial"/>
                <a:cs typeface="Arial"/>
              </a:rPr>
              <a:t>differenze rispetto </a:t>
            </a:r>
            <a:r>
              <a:rPr sz="1850" i="1" dirty="0">
                <a:latin typeface="Arial"/>
                <a:cs typeface="Arial"/>
              </a:rPr>
              <a:t>ai  marchi </a:t>
            </a:r>
            <a:r>
              <a:rPr sz="1850" i="1" spc="-5" dirty="0">
                <a:latin typeface="Arial"/>
                <a:cs typeface="Arial"/>
              </a:rPr>
              <a:t>figurativi </a:t>
            </a:r>
            <a:r>
              <a:rPr sz="1850" i="1" dirty="0">
                <a:latin typeface="Arial"/>
                <a:cs typeface="Arial"/>
              </a:rPr>
              <a:t>ed </a:t>
            </a:r>
            <a:r>
              <a:rPr sz="1850" i="1" spc="-5" dirty="0">
                <a:latin typeface="Arial"/>
                <a:cs typeface="Arial"/>
              </a:rPr>
              <a:t>alfabetici </a:t>
            </a:r>
            <a:r>
              <a:rPr sz="1850" i="1" dirty="0">
                <a:latin typeface="Arial"/>
                <a:cs typeface="Arial"/>
              </a:rPr>
              <a:t>originali, </a:t>
            </a:r>
            <a:r>
              <a:rPr sz="1850" b="1" i="1" u="sng" spc="-5" dirty="0">
                <a:uFill>
                  <a:solidFill>
                    <a:srgbClr val="000000"/>
                  </a:solidFill>
                </a:uFill>
                <a:latin typeface="Arial"/>
                <a:cs typeface="Arial"/>
              </a:rPr>
              <a:t>le scritte aggiuntive apposte sulla </a:t>
            </a:r>
            <a:r>
              <a:rPr sz="1850" b="1" i="1" u="sng" dirty="0">
                <a:uFill>
                  <a:solidFill>
                    <a:srgbClr val="000000"/>
                  </a:solidFill>
                </a:uFill>
                <a:latin typeface="Arial"/>
                <a:cs typeface="Arial"/>
              </a:rPr>
              <a:t>merce </a:t>
            </a:r>
            <a:r>
              <a:rPr sz="1850" b="1" i="1" u="sng" spc="-5" dirty="0">
                <a:uFill>
                  <a:solidFill>
                    <a:srgbClr val="000000"/>
                  </a:solidFill>
                </a:uFill>
                <a:latin typeface="Arial"/>
                <a:cs typeface="Arial"/>
              </a:rPr>
              <a:t>in sequestro nonché la mancanza delle </a:t>
            </a:r>
            <a:r>
              <a:rPr sz="1850" b="1" i="1" spc="-5" dirty="0">
                <a:latin typeface="Arial"/>
                <a:cs typeface="Arial"/>
              </a:rPr>
              <a:t> </a:t>
            </a:r>
            <a:r>
              <a:rPr sz="1850" b="1" i="1" u="sng" spc="-5" dirty="0">
                <a:uFill>
                  <a:solidFill>
                    <a:srgbClr val="000000"/>
                  </a:solidFill>
                </a:uFill>
                <a:latin typeface="Arial"/>
                <a:cs typeface="Arial"/>
              </a:rPr>
              <a:t>etichettature che vengono solitamente applicate sui modelli originali non escludono la confondibiltà dei prodotti in </a:t>
            </a:r>
            <a:r>
              <a:rPr sz="1850" b="1" i="1" spc="-5" dirty="0">
                <a:latin typeface="Arial"/>
                <a:cs typeface="Arial"/>
              </a:rPr>
              <a:t> </a:t>
            </a:r>
            <a:r>
              <a:rPr sz="1850" b="1" i="1" u="sng" spc="-5" dirty="0">
                <a:uFill>
                  <a:solidFill>
                    <a:srgbClr val="000000"/>
                  </a:solidFill>
                </a:uFill>
                <a:latin typeface="Arial"/>
                <a:cs typeface="Arial"/>
              </a:rPr>
              <a:t>sequestro rispetto agli originali</a:t>
            </a:r>
            <a:r>
              <a:rPr sz="1850" i="1" spc="-5" dirty="0">
                <a:latin typeface="Arial"/>
                <a:cs typeface="Arial"/>
              </a:rPr>
              <a:t>, risultando </a:t>
            </a:r>
            <a:r>
              <a:rPr sz="1850" i="1" dirty="0">
                <a:latin typeface="Arial"/>
                <a:cs typeface="Arial"/>
              </a:rPr>
              <a:t>così </a:t>
            </a:r>
            <a:r>
              <a:rPr sz="1850" i="1" spc="-5" dirty="0">
                <a:latin typeface="Arial"/>
                <a:cs typeface="Arial"/>
              </a:rPr>
              <a:t>pienamente integrato l’elemento oggettivo </a:t>
            </a:r>
            <a:r>
              <a:rPr sz="1850" i="1" dirty="0">
                <a:latin typeface="Arial"/>
                <a:cs typeface="Arial"/>
              </a:rPr>
              <a:t>del </a:t>
            </a:r>
            <a:r>
              <a:rPr sz="1850" i="1" spc="-5" dirty="0">
                <a:latin typeface="Arial"/>
                <a:cs typeface="Arial"/>
              </a:rPr>
              <a:t>reato </a:t>
            </a:r>
            <a:r>
              <a:rPr sz="1850" i="1" dirty="0">
                <a:latin typeface="Arial"/>
                <a:cs typeface="Arial"/>
              </a:rPr>
              <a:t>di cui </a:t>
            </a:r>
            <a:r>
              <a:rPr sz="1850" i="1" spc="-5" dirty="0">
                <a:latin typeface="Arial"/>
                <a:cs typeface="Arial"/>
              </a:rPr>
              <a:t>all’art. </a:t>
            </a:r>
            <a:r>
              <a:rPr sz="1850" i="1" dirty="0">
                <a:latin typeface="Arial"/>
                <a:cs typeface="Arial"/>
              </a:rPr>
              <a:t>474</a:t>
            </a:r>
            <a:r>
              <a:rPr sz="1850" i="1" spc="265" dirty="0">
                <a:latin typeface="Arial"/>
                <a:cs typeface="Arial"/>
              </a:rPr>
              <a:t> </a:t>
            </a:r>
            <a:r>
              <a:rPr sz="1850" i="1" spc="-5" dirty="0">
                <a:latin typeface="Arial"/>
                <a:cs typeface="Arial"/>
              </a:rPr>
              <a:t>c.p.”.</a:t>
            </a:r>
            <a:endParaRPr sz="1850">
              <a:latin typeface="Arial"/>
              <a:cs typeface="Arial"/>
            </a:endParaRPr>
          </a:p>
          <a:p>
            <a:pPr>
              <a:lnSpc>
                <a:spcPct val="100000"/>
              </a:lnSpc>
              <a:spcBef>
                <a:spcPts val="10"/>
              </a:spcBef>
            </a:pPr>
            <a:endParaRPr sz="1750">
              <a:latin typeface="Times New Roman"/>
              <a:cs typeface="Times New Roman"/>
            </a:endParaRPr>
          </a:p>
          <a:p>
            <a:pPr marL="12700">
              <a:lnSpc>
                <a:spcPts val="2180"/>
              </a:lnSpc>
            </a:pPr>
            <a:r>
              <a:rPr sz="1850" b="1" spc="-15" dirty="0">
                <a:latin typeface="Arial"/>
                <a:cs typeface="Arial"/>
              </a:rPr>
              <a:t>Tribunale </a:t>
            </a:r>
            <a:r>
              <a:rPr sz="1850" b="1" dirty="0">
                <a:latin typeface="Arial"/>
                <a:cs typeface="Arial"/>
              </a:rPr>
              <a:t>di Livorno </a:t>
            </a:r>
            <a:r>
              <a:rPr sz="1850" spc="-5" dirty="0">
                <a:latin typeface="Arial"/>
                <a:cs typeface="Arial"/>
              </a:rPr>
              <a:t>sentenza </a:t>
            </a:r>
            <a:r>
              <a:rPr sz="1850" dirty="0">
                <a:latin typeface="Arial"/>
                <a:cs typeface="Arial"/>
              </a:rPr>
              <a:t>n. 86 del 25 - 26 gennaio 2007, proc. pen. n. </a:t>
            </a:r>
            <a:r>
              <a:rPr sz="1850" spc="-5" dirty="0">
                <a:latin typeface="Arial"/>
                <a:cs typeface="Arial"/>
              </a:rPr>
              <a:t>1716/05</a:t>
            </a:r>
            <a:r>
              <a:rPr sz="1850" spc="-20" dirty="0">
                <a:latin typeface="Arial"/>
                <a:cs typeface="Arial"/>
              </a:rPr>
              <a:t> </a:t>
            </a:r>
            <a:r>
              <a:rPr sz="1850" spc="-5" dirty="0">
                <a:latin typeface="Arial"/>
                <a:cs typeface="Arial"/>
              </a:rPr>
              <a:t>R.G.N.R.</a:t>
            </a:r>
            <a:endParaRPr sz="1850">
              <a:latin typeface="Arial"/>
              <a:cs typeface="Arial"/>
            </a:endParaRPr>
          </a:p>
          <a:p>
            <a:pPr marL="12700" marR="5080" algn="just">
              <a:lnSpc>
                <a:spcPts val="2140"/>
              </a:lnSpc>
              <a:spcBef>
                <a:spcPts val="100"/>
              </a:spcBef>
            </a:pPr>
            <a:r>
              <a:rPr sz="1850" i="1" dirty="0">
                <a:latin typeface="Arial"/>
                <a:cs typeface="Arial"/>
              </a:rPr>
              <a:t>“anche la </a:t>
            </a:r>
            <a:r>
              <a:rPr sz="1850" i="1" spc="-5" dirty="0">
                <a:latin typeface="Arial"/>
                <a:cs typeface="Arial"/>
              </a:rPr>
              <a:t>circostanza </a:t>
            </a:r>
            <a:r>
              <a:rPr sz="1850" i="1" dirty="0">
                <a:latin typeface="Arial"/>
                <a:cs typeface="Arial"/>
              </a:rPr>
              <a:t>della scarsa </a:t>
            </a:r>
            <a:r>
              <a:rPr sz="1850" i="1" spc="-5" dirty="0">
                <a:latin typeface="Arial"/>
                <a:cs typeface="Arial"/>
              </a:rPr>
              <a:t>qualità </a:t>
            </a:r>
            <a:r>
              <a:rPr sz="1850" i="1" dirty="0">
                <a:latin typeface="Arial"/>
                <a:cs typeface="Arial"/>
              </a:rPr>
              <a:t>dei </a:t>
            </a:r>
            <a:r>
              <a:rPr sz="1850" i="1" spc="-5" dirty="0">
                <a:latin typeface="Arial"/>
                <a:cs typeface="Arial"/>
              </a:rPr>
              <a:t>materiali </a:t>
            </a:r>
            <a:r>
              <a:rPr sz="1850" i="1" dirty="0">
                <a:latin typeface="Arial"/>
                <a:cs typeface="Arial"/>
              </a:rPr>
              <a:t>di alcuni esemplari ovvero di alcuni </a:t>
            </a:r>
            <a:r>
              <a:rPr sz="1850" i="1" spc="-5" dirty="0">
                <a:latin typeface="Arial"/>
                <a:cs typeface="Arial"/>
              </a:rPr>
              <a:t>particolari metallici </a:t>
            </a:r>
            <a:r>
              <a:rPr sz="1850" i="1" dirty="0">
                <a:latin typeface="Arial"/>
                <a:cs typeface="Arial"/>
              </a:rPr>
              <a:t>o in similpelle  dei </a:t>
            </a:r>
            <a:r>
              <a:rPr sz="1850" i="1" spc="-5" dirty="0">
                <a:latin typeface="Arial"/>
                <a:cs typeface="Arial"/>
              </a:rPr>
              <a:t>prodotti, </a:t>
            </a:r>
            <a:r>
              <a:rPr sz="1850" i="1" dirty="0">
                <a:latin typeface="Arial"/>
                <a:cs typeface="Arial"/>
              </a:rPr>
              <a:t>la diversa </a:t>
            </a:r>
            <a:r>
              <a:rPr sz="1850" i="1" spc="-5" dirty="0">
                <a:latin typeface="Arial"/>
                <a:cs typeface="Arial"/>
              </a:rPr>
              <a:t>presentazione </a:t>
            </a:r>
            <a:r>
              <a:rPr sz="1850" i="1" dirty="0">
                <a:latin typeface="Arial"/>
                <a:cs typeface="Arial"/>
              </a:rPr>
              <a:t>per la </a:t>
            </a:r>
            <a:r>
              <a:rPr sz="1850" i="1" spc="-5" dirty="0">
                <a:latin typeface="Arial"/>
                <a:cs typeface="Arial"/>
              </a:rPr>
              <a:t>vendita, </a:t>
            </a:r>
            <a:r>
              <a:rPr sz="1850" b="1" i="1" u="sng" spc="-5" dirty="0">
                <a:uFill>
                  <a:solidFill>
                    <a:srgbClr val="000000"/>
                  </a:solidFill>
                </a:uFill>
                <a:latin typeface="Arial"/>
                <a:cs typeface="Arial"/>
              </a:rPr>
              <a:t>la presenza di un cartellino (peraltro facilmente rimovibile) recante </a:t>
            </a:r>
            <a:r>
              <a:rPr sz="1850" b="1" i="1" spc="-5" dirty="0">
                <a:latin typeface="Arial"/>
                <a:cs typeface="Arial"/>
              </a:rPr>
              <a:t> </a:t>
            </a:r>
            <a:r>
              <a:rPr sz="1850" b="1" i="1" u="sng" spc="-5" dirty="0">
                <a:uFill>
                  <a:solidFill>
                    <a:srgbClr val="000000"/>
                  </a:solidFill>
                </a:uFill>
                <a:latin typeface="Arial"/>
                <a:cs typeface="Arial"/>
              </a:rPr>
              <a:t>dizione ‘made in China’, la mancanza dell’etichetta originale all’interno della borsa ovvero del certificato di garanzia </a:t>
            </a:r>
            <a:r>
              <a:rPr sz="1850" b="1" i="1" spc="-5" dirty="0">
                <a:latin typeface="Arial"/>
                <a:cs typeface="Arial"/>
              </a:rPr>
              <a:t> </a:t>
            </a:r>
            <a:r>
              <a:rPr sz="1850" b="1" i="1" u="sng" spc="-5" dirty="0">
                <a:uFill>
                  <a:solidFill>
                    <a:srgbClr val="000000"/>
                  </a:solidFill>
                </a:uFill>
                <a:latin typeface="Arial"/>
                <a:cs typeface="Arial"/>
              </a:rPr>
              <a:t>sono ininfluenti sulla configurabilità del </a:t>
            </a:r>
            <a:r>
              <a:rPr sz="1850" b="1" i="1" u="sng" dirty="0">
                <a:uFill>
                  <a:solidFill>
                    <a:srgbClr val="000000"/>
                  </a:solidFill>
                </a:uFill>
                <a:latin typeface="Arial"/>
                <a:cs typeface="Arial"/>
              </a:rPr>
              <a:t>reato</a:t>
            </a:r>
            <a:r>
              <a:rPr sz="1850" b="1" i="1" dirty="0">
                <a:latin typeface="Arial"/>
                <a:cs typeface="Arial"/>
              </a:rPr>
              <a:t> </a:t>
            </a:r>
            <a:r>
              <a:rPr sz="1850" i="1" spc="-5" dirty="0">
                <a:latin typeface="Arial"/>
                <a:cs typeface="Arial"/>
              </a:rPr>
              <a:t>posto </a:t>
            </a:r>
            <a:r>
              <a:rPr sz="1850" i="1" dirty="0">
                <a:latin typeface="Arial"/>
                <a:cs typeface="Arial"/>
              </a:rPr>
              <a:t>che </a:t>
            </a:r>
            <a:r>
              <a:rPr sz="1850" dirty="0">
                <a:latin typeface="Arial"/>
                <a:cs typeface="Arial"/>
              </a:rPr>
              <a:t>“</a:t>
            </a:r>
            <a:r>
              <a:rPr sz="1850" i="1" dirty="0">
                <a:latin typeface="Arial"/>
                <a:cs typeface="Arial"/>
              </a:rPr>
              <a:t>ai fini della configurazione del </a:t>
            </a:r>
            <a:r>
              <a:rPr sz="1850" i="1" spc="-5" dirty="0">
                <a:latin typeface="Arial"/>
                <a:cs typeface="Arial"/>
              </a:rPr>
              <a:t>reato </a:t>
            </a:r>
            <a:r>
              <a:rPr sz="1850" i="1" dirty="0">
                <a:latin typeface="Arial"/>
                <a:cs typeface="Arial"/>
              </a:rPr>
              <a:t>di cui </a:t>
            </a:r>
            <a:r>
              <a:rPr sz="1850" i="1" spc="-5" dirty="0">
                <a:latin typeface="Arial"/>
                <a:cs typeface="Arial"/>
              </a:rPr>
              <a:t>all’art. </a:t>
            </a:r>
            <a:r>
              <a:rPr sz="1850" i="1" dirty="0">
                <a:latin typeface="Arial"/>
                <a:cs typeface="Arial"/>
              </a:rPr>
              <a:t>474 cod. pen.  </a:t>
            </a:r>
            <a:r>
              <a:rPr sz="1850" i="1" spc="-5" dirty="0">
                <a:latin typeface="Arial"/>
                <a:cs typeface="Arial"/>
              </a:rPr>
              <a:t>nell’ipotesi </a:t>
            </a:r>
            <a:r>
              <a:rPr sz="1850" i="1" dirty="0">
                <a:latin typeface="Arial"/>
                <a:cs typeface="Arial"/>
              </a:rPr>
              <a:t>dell’immissione in circolazione di </a:t>
            </a:r>
            <a:r>
              <a:rPr sz="1850" i="1" spc="-5" dirty="0">
                <a:latin typeface="Arial"/>
                <a:cs typeface="Arial"/>
              </a:rPr>
              <a:t>prodotti contrassegnati </a:t>
            </a:r>
            <a:r>
              <a:rPr sz="1850" i="1" dirty="0">
                <a:latin typeface="Arial"/>
                <a:cs typeface="Arial"/>
              </a:rPr>
              <a:t>da </a:t>
            </a:r>
            <a:r>
              <a:rPr sz="1850" i="1" spc="-5" dirty="0">
                <a:latin typeface="Arial"/>
                <a:cs typeface="Arial"/>
              </a:rPr>
              <a:t>falsi </a:t>
            </a:r>
            <a:r>
              <a:rPr sz="1850" i="1" dirty="0">
                <a:latin typeface="Arial"/>
                <a:cs typeface="Arial"/>
              </a:rPr>
              <a:t>marchi di provenienza, non rileva che il singolo  </a:t>
            </a:r>
            <a:r>
              <a:rPr sz="1850" i="1" spc="-5" dirty="0">
                <a:latin typeface="Arial"/>
                <a:cs typeface="Arial"/>
              </a:rPr>
              <a:t>acquirente </a:t>
            </a:r>
            <a:r>
              <a:rPr sz="1850" i="1" dirty="0">
                <a:latin typeface="Arial"/>
                <a:cs typeface="Arial"/>
              </a:rPr>
              <a:t>sia </a:t>
            </a:r>
            <a:r>
              <a:rPr sz="1850" i="1" spc="-5" dirty="0">
                <a:latin typeface="Arial"/>
                <a:cs typeface="Arial"/>
              </a:rPr>
              <a:t>stato effettivamente tratto </a:t>
            </a:r>
            <a:r>
              <a:rPr sz="1850" i="1" dirty="0">
                <a:latin typeface="Arial"/>
                <a:cs typeface="Arial"/>
              </a:rPr>
              <a:t>in inganno o </a:t>
            </a:r>
            <a:r>
              <a:rPr sz="1850" i="1" spc="-5" dirty="0">
                <a:latin typeface="Arial"/>
                <a:cs typeface="Arial"/>
              </a:rPr>
              <a:t>fosse addirittura </a:t>
            </a:r>
            <a:r>
              <a:rPr sz="1850" i="1" dirty="0">
                <a:latin typeface="Arial"/>
                <a:cs typeface="Arial"/>
              </a:rPr>
              <a:t>consapevole della </a:t>
            </a:r>
            <a:r>
              <a:rPr sz="1850" i="1" spc="-5" dirty="0">
                <a:latin typeface="Arial"/>
                <a:cs typeface="Arial"/>
              </a:rPr>
              <a:t>falsità, </a:t>
            </a:r>
            <a:r>
              <a:rPr sz="1850" i="1" dirty="0">
                <a:latin typeface="Arial"/>
                <a:cs typeface="Arial"/>
              </a:rPr>
              <a:t>bensì rileva solo che il  marchio </a:t>
            </a:r>
            <a:r>
              <a:rPr sz="1850" i="1" spc="-5" dirty="0">
                <a:latin typeface="Arial"/>
                <a:cs typeface="Arial"/>
              </a:rPr>
              <a:t>contraffatto </a:t>
            </a:r>
            <a:r>
              <a:rPr sz="1850" i="1" dirty="0">
                <a:latin typeface="Arial"/>
                <a:cs typeface="Arial"/>
              </a:rPr>
              <a:t>sia idoneo a </a:t>
            </a:r>
            <a:r>
              <a:rPr sz="1850" i="1" spc="-5" dirty="0">
                <a:latin typeface="Arial"/>
                <a:cs typeface="Arial"/>
              </a:rPr>
              <a:t>fare falsamente </a:t>
            </a:r>
            <a:r>
              <a:rPr sz="1850" i="1" dirty="0">
                <a:latin typeface="Arial"/>
                <a:cs typeface="Arial"/>
              </a:rPr>
              <a:t>apparire quel </a:t>
            </a:r>
            <a:r>
              <a:rPr sz="1850" i="1" spc="-5" dirty="0">
                <a:latin typeface="Arial"/>
                <a:cs typeface="Arial"/>
              </a:rPr>
              <a:t>prodotto </a:t>
            </a:r>
            <a:r>
              <a:rPr sz="1850" i="1" dirty="0">
                <a:latin typeface="Arial"/>
                <a:cs typeface="Arial"/>
              </a:rPr>
              <a:t>come </a:t>
            </a:r>
            <a:r>
              <a:rPr sz="1850" i="1" spc="-5" dirty="0">
                <a:latin typeface="Arial"/>
                <a:cs typeface="Arial"/>
              </a:rPr>
              <a:t>proveniente </a:t>
            </a:r>
            <a:r>
              <a:rPr sz="1850" i="1" dirty="0">
                <a:latin typeface="Arial"/>
                <a:cs typeface="Arial"/>
              </a:rPr>
              <a:t>da un </a:t>
            </a:r>
            <a:r>
              <a:rPr sz="1850" i="1" spc="-5" dirty="0">
                <a:latin typeface="Arial"/>
                <a:cs typeface="Arial"/>
              </a:rPr>
              <a:t>determinato produttore  </a:t>
            </a:r>
            <a:r>
              <a:rPr sz="1850" i="1" dirty="0">
                <a:latin typeface="Arial"/>
                <a:cs typeface="Arial"/>
              </a:rPr>
              <a:t>(Cass. sez. </a:t>
            </a:r>
            <a:r>
              <a:rPr sz="1850" i="1" spc="-85" dirty="0">
                <a:latin typeface="Arial"/>
                <a:cs typeface="Arial"/>
              </a:rPr>
              <a:t>V. </a:t>
            </a:r>
            <a:r>
              <a:rPr sz="1850" i="1" spc="-5" dirty="0">
                <a:latin typeface="Arial"/>
                <a:cs typeface="Arial"/>
              </a:rPr>
              <a:t>sentenza </a:t>
            </a:r>
            <a:r>
              <a:rPr sz="1850" i="1" dirty="0">
                <a:latin typeface="Arial"/>
                <a:cs typeface="Arial"/>
              </a:rPr>
              <a:t>n. 5237 del 15 gennaio 2004” </a:t>
            </a:r>
            <a:r>
              <a:rPr sz="1850" dirty="0">
                <a:latin typeface="Arial"/>
                <a:cs typeface="Arial"/>
              </a:rPr>
              <a:t>(p.</a:t>
            </a:r>
            <a:r>
              <a:rPr sz="1850" spc="50" dirty="0">
                <a:latin typeface="Arial"/>
                <a:cs typeface="Arial"/>
              </a:rPr>
              <a:t> </a:t>
            </a:r>
            <a:r>
              <a:rPr sz="1850" dirty="0">
                <a:latin typeface="Arial"/>
                <a:cs typeface="Arial"/>
              </a:rPr>
              <a:t>7).</a:t>
            </a:r>
            <a:endParaRPr sz="1850">
              <a:latin typeface="Arial"/>
              <a:cs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4971118" cy="1677382"/>
          </a:xfrm>
          <a:prstGeom prst="rect">
            <a:avLst/>
          </a:prstGeom>
        </p:spPr>
        <p:txBody>
          <a:bodyPr vert="horz" wrap="square" lIns="0" tIns="15240" rIns="0" bIns="0" rtlCol="0">
            <a:spAutoFit/>
          </a:bodyPr>
          <a:lstStyle/>
          <a:p>
            <a:pPr marL="12700">
              <a:lnSpc>
                <a:spcPct val="100000"/>
              </a:lnSpc>
              <a:spcBef>
                <a:spcPts val="120"/>
              </a:spcBef>
            </a:pPr>
            <a:r>
              <a:rPr lang="it-IT" spc="5" dirty="0"/>
              <a:t>Il </a:t>
            </a:r>
            <a:r>
              <a:rPr lang="it-IT" spc="15" dirty="0"/>
              <a:t>deposito fraudolento dei marchi</a:t>
            </a:r>
            <a:r>
              <a:rPr lang="it-IT" spc="-30" dirty="0"/>
              <a:t> </a:t>
            </a:r>
            <a:r>
              <a:rPr lang="it-IT" spc="5" dirty="0"/>
              <a:t>contraffattori </a:t>
            </a:r>
            <a:r>
              <a:rPr spc="5" dirty="0"/>
              <a:t>- “legal</a:t>
            </a:r>
            <a:r>
              <a:rPr spc="15" dirty="0"/>
              <a:t> </a:t>
            </a:r>
            <a:r>
              <a:rPr spc="5" dirty="0"/>
              <a:t>fake”</a:t>
            </a:r>
          </a:p>
        </p:txBody>
      </p:sp>
      <p:sp>
        <p:nvSpPr>
          <p:cNvPr id="4" name="Segnaposto numero diapositiva 3">
            <a:extLst>
              <a:ext uri="{FF2B5EF4-FFF2-40B4-BE49-F238E27FC236}">
                <a16:creationId xmlns:a16="http://schemas.microsoft.com/office/drawing/2014/main" id="{B78D6891-0AA2-9A48-AB5F-A0B65368C431}"/>
              </a:ext>
            </a:extLst>
          </p:cNvPr>
          <p:cNvSpPr>
            <a:spLocks noGrp="1"/>
          </p:cNvSpPr>
          <p:nvPr>
            <p:ph type="sldNum" sz="quarter" idx="7"/>
          </p:nvPr>
        </p:nvSpPr>
        <p:spPr/>
        <p:txBody>
          <a:bodyPr/>
          <a:lstStyle/>
          <a:p>
            <a:pPr marL="25400">
              <a:lnSpc>
                <a:spcPts val="2014"/>
              </a:lnSpc>
            </a:pPr>
            <a:fld id="{81D60167-4931-47E6-BA6A-407CBD079E47}" type="slidenum">
              <a:rPr lang="it-IT" spc="15" smtClean="0"/>
              <a:t>116</a:t>
            </a:fld>
            <a:endParaRPr lang="it-IT" spc="15" dirty="0"/>
          </a:p>
        </p:txBody>
      </p:sp>
      <p:sp>
        <p:nvSpPr>
          <p:cNvPr id="7" name="CasellaDiTesto 6">
            <a:extLst>
              <a:ext uri="{FF2B5EF4-FFF2-40B4-BE49-F238E27FC236}">
                <a16:creationId xmlns:a16="http://schemas.microsoft.com/office/drawing/2014/main" id="{AB894368-DEA9-0B4C-9C1C-7D1AB3A316EB}"/>
              </a:ext>
            </a:extLst>
          </p:cNvPr>
          <p:cNvSpPr txBox="1"/>
          <p:nvPr/>
        </p:nvSpPr>
        <p:spPr>
          <a:xfrm>
            <a:off x="1557932" y="2987675"/>
            <a:ext cx="14949759" cy="6186309"/>
          </a:xfrm>
          <a:prstGeom prst="rect">
            <a:avLst/>
          </a:prstGeom>
          <a:noFill/>
        </p:spPr>
        <p:txBody>
          <a:bodyPr wrap="square" rtlCol="0">
            <a:spAutoFit/>
          </a:bodyPr>
          <a:lstStyle/>
          <a:p>
            <a:pPr algn="just"/>
            <a:r>
              <a:rPr lang="it-IT" sz="2200" dirty="0">
                <a:latin typeface="Arial" panose="020B0604020202020204" pitchFamily="34" charset="0"/>
                <a:cs typeface="Arial" panose="020B0604020202020204" pitchFamily="34" charset="0"/>
              </a:rPr>
              <a:t>- fenomeno per cui i contraffattori depositano in modo fraudolento all’Ufficio Italiano Brevetti e Marchi (“U.I.B.M.”) o all’Ufficio dell’Unione Europea della Proprietà Intellettuale per la registrazione dei marchi dell’Unione Europea e dei disegni o modelli comunitari (“E.U.I.P.O.”) segni che imitano i marchi o i </a:t>
            </a:r>
            <a:r>
              <a:rPr lang="it-IT" sz="2200" i="1" dirty="0">
                <a:latin typeface="Arial" panose="020B0604020202020204" pitchFamily="34" charset="0"/>
                <a:cs typeface="Arial" panose="020B0604020202020204" pitchFamily="34" charset="0"/>
              </a:rPr>
              <a:t>design</a:t>
            </a:r>
            <a:r>
              <a:rPr lang="it-IT" sz="2200" dirty="0">
                <a:latin typeface="Arial" panose="020B0604020202020204" pitchFamily="34" charset="0"/>
                <a:cs typeface="Arial" panose="020B0604020202020204" pitchFamily="34" charset="0"/>
              </a:rPr>
              <a:t> più celebri delle </a:t>
            </a:r>
            <a:r>
              <a:rPr lang="it-IT" sz="2200" i="1" dirty="0">
                <a:latin typeface="Arial" panose="020B0604020202020204" pitchFamily="34" charset="0"/>
                <a:cs typeface="Arial" panose="020B0604020202020204" pitchFamily="34" charset="0"/>
              </a:rPr>
              <a:t>griffe. </a:t>
            </a:r>
          </a:p>
          <a:p>
            <a:pPr algn="just"/>
            <a:endParaRPr lang="it-IT" sz="2200" i="1" dirty="0">
              <a:latin typeface="Arial" panose="020B0604020202020204" pitchFamily="34" charset="0"/>
              <a:cs typeface="Arial" panose="020B0604020202020204" pitchFamily="34" charset="0"/>
            </a:endParaRPr>
          </a:p>
          <a:p>
            <a:pPr algn="just"/>
            <a:r>
              <a:rPr lang="it-IT" sz="2200" dirty="0">
                <a:latin typeface="Arial" panose="020B0604020202020204" pitchFamily="34" charset="0"/>
                <a:cs typeface="Arial" panose="020B0604020202020204" pitchFamily="34" charset="0"/>
              </a:rPr>
              <a:t>- a volte vengono registrati segni identici o </a:t>
            </a:r>
            <a:r>
              <a:rPr lang="it-IT" sz="2200" dirty="0" err="1">
                <a:latin typeface="Arial" panose="020B0604020202020204" pitchFamily="34" charset="0"/>
                <a:cs typeface="Arial" panose="020B0604020202020204" pitchFamily="34" charset="0"/>
              </a:rPr>
              <a:t>confondibilmente</a:t>
            </a:r>
            <a:r>
              <a:rPr lang="it-IT" sz="2200" dirty="0">
                <a:latin typeface="Arial" panose="020B0604020202020204" pitchFamily="34" charset="0"/>
                <a:cs typeface="Arial" panose="020B0604020202020204" pitchFamily="34" charset="0"/>
              </a:rPr>
              <a:t> simili ai marchi anteriori altrui, sfruttando il fatto che l’U.I.B.M. e l’E.U.I.P.O. non compiono un esame di novità e concedono la registrazione di un marchio o di un disegno o modello senza verificare se il medesimo costituisce contraffazione di titoli precedenti altrui. In altre parole, se un contraffattore si recasse domani a depositare il segno “Coca Cola”, l’U.I.B.M. e l’E.U.I.P.O. lo accetterebbero in quanto tra i loro compiti non vi è quello di verificare la sussistenza di diritti prioritari di terzi.</a:t>
            </a:r>
          </a:p>
          <a:p>
            <a:pPr algn="just"/>
            <a:endParaRPr lang="it-IT" sz="2200" dirty="0">
              <a:latin typeface="Arial" panose="020B0604020202020204" pitchFamily="34" charset="0"/>
              <a:cs typeface="Arial" panose="020B0604020202020204" pitchFamily="34" charset="0"/>
            </a:endParaRPr>
          </a:p>
          <a:p>
            <a:pPr algn="just"/>
            <a:r>
              <a:rPr lang="it-IT" sz="2200" dirty="0">
                <a:latin typeface="Arial" panose="020B0604020202020204" pitchFamily="34" charset="0"/>
                <a:cs typeface="Arial" panose="020B0604020202020204" pitchFamily="34" charset="0"/>
              </a:rPr>
              <a:t>- Tuttavia, la magistratura italiana, sia di merito, sia di legittimità, in questi anni ha subito capito l’intento strumentale e fraudolento di questo </a:t>
            </a:r>
            <a:r>
              <a:rPr lang="it-IT" sz="2200" i="1" dirty="0">
                <a:latin typeface="Arial" panose="020B0604020202020204" pitchFamily="34" charset="0"/>
                <a:cs typeface="Arial" panose="020B0604020202020204" pitchFamily="34" charset="0"/>
              </a:rPr>
              <a:t>escamotage</a:t>
            </a:r>
            <a:r>
              <a:rPr lang="it-IT" sz="2200" dirty="0">
                <a:latin typeface="Arial" panose="020B0604020202020204" pitchFamily="34" charset="0"/>
                <a:cs typeface="Arial" panose="020B0604020202020204" pitchFamily="34" charset="0"/>
              </a:rPr>
              <a:t> ed ha affermato che si tratta di un espediente illecito e di conseguenza non ha </a:t>
            </a:r>
            <a:r>
              <a:rPr lang="it-IT" sz="2200" b="1" dirty="0">
                <a:latin typeface="Arial" panose="020B0604020202020204" pitchFamily="34" charset="0"/>
                <a:cs typeface="Arial" panose="020B0604020202020204" pitchFamily="34" charset="0"/>
              </a:rPr>
              <a:t>mai attribuito alcuna valenza scriminante a questi depositi/registrazioni, a prescindere dal fatto che le società titolari dei marchi originali avessero istituito azioni giudiziarie volte ad ottenere l’annullamento di queste registrazioni fatte in malafede.</a:t>
            </a:r>
          </a:p>
          <a:p>
            <a:pPr algn="just"/>
            <a:endParaRPr lang="it-IT" sz="2200" dirty="0">
              <a:latin typeface="Arial" panose="020B0604020202020204" pitchFamily="34" charset="0"/>
              <a:cs typeface="Arial" panose="020B0604020202020204" pitchFamily="34" charset="0"/>
            </a:endParaRPr>
          </a:p>
          <a:p>
            <a:pPr algn="just"/>
            <a:r>
              <a:rPr lang="it-IT" sz="2200" b="1" dirty="0">
                <a:latin typeface="Arial" panose="020B0604020202020204" pitchFamily="34" charset="0"/>
                <a:cs typeface="Arial" panose="020B0604020202020204" pitchFamily="34" charset="0"/>
              </a:rPr>
              <a:t>- Anzi, in più occasioni i magistrati hanno stigmatizzato questa condotta fraudolenta che dimostra anche la sussistenza dell’elemento psicologico dei reati</a:t>
            </a:r>
            <a:r>
              <a:rPr lang="it-IT"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062228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4971118" cy="1677382"/>
          </a:xfrm>
          <a:prstGeom prst="rect">
            <a:avLst/>
          </a:prstGeom>
        </p:spPr>
        <p:txBody>
          <a:bodyPr vert="horz" wrap="square" lIns="0" tIns="15240" rIns="0" bIns="0" rtlCol="0">
            <a:spAutoFit/>
          </a:bodyPr>
          <a:lstStyle/>
          <a:p>
            <a:pPr marL="12700">
              <a:lnSpc>
                <a:spcPct val="100000"/>
              </a:lnSpc>
              <a:spcBef>
                <a:spcPts val="120"/>
              </a:spcBef>
            </a:pPr>
            <a:r>
              <a:rPr lang="it-IT" spc="5" dirty="0"/>
              <a:t>Il </a:t>
            </a:r>
            <a:r>
              <a:rPr lang="it-IT" spc="15" dirty="0"/>
              <a:t>deposito fraudolento dei marchi</a:t>
            </a:r>
            <a:r>
              <a:rPr lang="it-IT" spc="-30" dirty="0"/>
              <a:t> </a:t>
            </a:r>
            <a:r>
              <a:rPr lang="it-IT" spc="5" dirty="0"/>
              <a:t>contraffattori </a:t>
            </a:r>
            <a:r>
              <a:rPr spc="5" dirty="0"/>
              <a:t>- “legal</a:t>
            </a:r>
            <a:r>
              <a:rPr spc="15" dirty="0"/>
              <a:t> </a:t>
            </a:r>
            <a:r>
              <a:rPr spc="5" dirty="0"/>
              <a:t>fake”</a:t>
            </a:r>
          </a:p>
        </p:txBody>
      </p:sp>
      <p:sp>
        <p:nvSpPr>
          <p:cNvPr id="3" name="object 3"/>
          <p:cNvSpPr txBox="1"/>
          <p:nvPr/>
        </p:nvSpPr>
        <p:spPr>
          <a:xfrm>
            <a:off x="1557932" y="2714337"/>
            <a:ext cx="15961718" cy="6394058"/>
          </a:xfrm>
          <a:prstGeom prst="rect">
            <a:avLst/>
          </a:prstGeom>
        </p:spPr>
        <p:txBody>
          <a:bodyPr vert="horz" wrap="square" lIns="0" tIns="35560" rIns="0" bIns="0" rtlCol="0">
            <a:spAutoFit/>
          </a:bodyPr>
          <a:lstStyle/>
          <a:p>
            <a:pPr marL="12700" marR="5715" algn="just">
              <a:lnSpc>
                <a:spcPts val="3130"/>
              </a:lnSpc>
              <a:spcBef>
                <a:spcPts val="280"/>
              </a:spcBef>
            </a:pPr>
            <a:r>
              <a:rPr lang="it-IT" sz="2000" b="1" dirty="0">
                <a:latin typeface="Arial" panose="020B0604020202020204" pitchFamily="34" charset="0"/>
                <a:cs typeface="Arial" panose="020B0604020202020204" pitchFamily="34" charset="0"/>
              </a:rPr>
              <a:t>Corte di Cassazione</a:t>
            </a:r>
            <a:r>
              <a:rPr lang="it-IT" sz="2000" dirty="0">
                <a:latin typeface="Arial" panose="020B0604020202020204" pitchFamily="34" charset="0"/>
                <a:cs typeface="Arial" panose="020B0604020202020204" pitchFamily="34" charset="0"/>
              </a:rPr>
              <a:t>, sentenza n. 1163/2018 del 19 aprile 2018 – 15 novembre 2018,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38179/2017 R.G.N.</a:t>
            </a:r>
          </a:p>
          <a:p>
            <a:pPr marL="12700" marR="5715" algn="just">
              <a:lnSpc>
                <a:spcPts val="3130"/>
              </a:lnSpc>
              <a:spcBef>
                <a:spcPts val="280"/>
              </a:spcBef>
            </a:pPr>
            <a:r>
              <a:rPr lang="it-IT" sz="2000" i="1" dirty="0">
                <a:latin typeface="Arial" panose="020B0604020202020204" pitchFamily="34" charset="0"/>
                <a:cs typeface="Arial" panose="020B0604020202020204" pitchFamily="34" charset="0"/>
              </a:rPr>
              <a:t>“In ordine al secondo motivo, la difesa rappresenta che la sentenza di questa Corte n. 49124 del 20/10/2015, emessa su ricorso della parte civile avverso l’assoluzione in appello della presunta autrice del marchio contraffatto, affermerebbe il principio che “non sussiste il reato se la merce sequestrata è conforme al marchio registrato. Le cose non stanno così</a:t>
            </a:r>
            <a:r>
              <a:rPr lang="it-IT" sz="2000" dirty="0">
                <a:latin typeface="Arial" panose="020B0604020202020204" pitchFamily="34" charset="0"/>
                <a:cs typeface="Arial" panose="020B0604020202020204" pitchFamily="34" charset="0"/>
              </a:rPr>
              <a:t>. […] </a:t>
            </a:r>
            <a:r>
              <a:rPr lang="it-IT" sz="2000" i="1" dirty="0">
                <a:latin typeface="Arial" panose="020B0604020202020204" pitchFamily="34" charset="0"/>
                <a:cs typeface="Arial" panose="020B0604020202020204" pitchFamily="34" charset="0"/>
              </a:rPr>
              <a:t>La prima conseguenza logica da doverne trarre è esattamente opposta a quella sollecitata dalla difesa: se davvero la registrazione di un marchio, quand’anche in punto di elemento soggettivo, avesse valenza dirimente per il solo fatto di essere avvenuta, non vi sarebbe stato bisogno di approfondimenti ulteriori; la seconda è che, in ogni caso, un conto è il marchio come registrato (eventualmente, in unico esemplare), altra cosa è il marchio effettivamente riprodotto sul bene posto in commercio” […] “Significativamente, in altra pronuncia – sempre emessa a seguito di ricorso presentato avverso una decisione della Corte di appello di Genova – è stata ritenuta errata sul piano giuridico la “affermazione che la registrazione del marchio non genuino (o comunque che imita quello originale) esonera l’autore dalla responsabilità penale per il reato di cui all’art. 474 cod. </a:t>
            </a:r>
            <a:r>
              <a:rPr lang="it-IT" sz="2000" i="1" dirty="0" err="1">
                <a:latin typeface="Arial" panose="020B0604020202020204" pitchFamily="34" charset="0"/>
                <a:cs typeface="Arial" panose="020B0604020202020204" pitchFamily="34" charset="0"/>
              </a:rPr>
              <a:t>pen</a:t>
            </a:r>
            <a:r>
              <a:rPr lang="it-IT" sz="2000" i="1" dirty="0">
                <a:latin typeface="Arial" panose="020B0604020202020204" pitchFamily="34" charset="0"/>
                <a:cs typeface="Arial" panose="020B0604020202020204" pitchFamily="34" charset="0"/>
              </a:rPr>
              <a:t>.” (</a:t>
            </a:r>
            <a:r>
              <a:rPr lang="it-IT" sz="2000" i="1" dirty="0" err="1">
                <a:latin typeface="Arial" panose="020B0604020202020204" pitchFamily="34" charset="0"/>
                <a:cs typeface="Arial" panose="020B0604020202020204" pitchFamily="34" charset="0"/>
              </a:rPr>
              <a:t>Cass</a:t>
            </a:r>
            <a:r>
              <a:rPr lang="it-IT" sz="2000" i="1" dirty="0">
                <a:latin typeface="Arial" panose="020B0604020202020204" pitchFamily="34" charset="0"/>
                <a:cs typeface="Arial" panose="020B0604020202020204" pitchFamily="34" charset="0"/>
              </a:rPr>
              <a:t>., Sez. III, </a:t>
            </a:r>
            <a:r>
              <a:rPr lang="it-IT" sz="2000" i="1" dirty="0" err="1">
                <a:latin typeface="Arial" panose="020B0604020202020204" pitchFamily="34" charset="0"/>
                <a:cs typeface="Arial" panose="020B0604020202020204" pitchFamily="34" charset="0"/>
              </a:rPr>
              <a:t>n</a:t>
            </a:r>
            <a:r>
              <a:rPr lang="it-IT" sz="2000" i="1" dirty="0">
                <a:latin typeface="Arial" panose="020B0604020202020204" pitchFamily="34" charset="0"/>
                <a:cs typeface="Arial" panose="020B0604020202020204" pitchFamily="34" charset="0"/>
              </a:rPr>
              <a:t>,. 14812/2017 del 30/11/2016, </a:t>
            </a:r>
            <a:r>
              <a:rPr lang="it-IT" sz="2000" i="1" dirty="0" err="1">
                <a:latin typeface="Arial" panose="020B0604020202020204" pitchFamily="34" charset="0"/>
                <a:cs typeface="Arial" panose="020B0604020202020204" pitchFamily="34" charset="0"/>
              </a:rPr>
              <a:t>Shi</a:t>
            </a:r>
            <a:r>
              <a:rPr lang="it-IT" sz="2000" i="1" dirty="0">
                <a:latin typeface="Arial" panose="020B0604020202020204" pitchFamily="34" charset="0"/>
                <a:cs typeface="Arial" panose="020B0604020202020204" pitchFamily="34" charset="0"/>
              </a:rPr>
              <a:t>). […] “In ordine alle caratteristiche dei due marchi, la evidenza della possibilità di confondere un prodotto “</a:t>
            </a:r>
            <a:r>
              <a:rPr lang="it-IT" sz="2000" i="1" dirty="0" err="1">
                <a:latin typeface="Arial" panose="020B0604020202020204" pitchFamily="34" charset="0"/>
                <a:cs typeface="Arial" panose="020B0604020202020204" pitchFamily="34" charset="0"/>
              </a:rPr>
              <a:t>LuVia</a:t>
            </a:r>
            <a:r>
              <a:rPr lang="it-IT" sz="2000" i="1" dirty="0">
                <a:latin typeface="Arial" panose="020B0604020202020204" pitchFamily="34" charset="0"/>
                <a:cs typeface="Arial" panose="020B0604020202020204" pitchFamily="34" charset="0"/>
              </a:rPr>
              <a:t>” per uno “LV”, vuoi per il segno grafico delle due maiuscole, vuoi per le modalità di riproduzione ripetute, è ineccepibilmente spiegata dalla Corte genovese, che ancora le proprie valutazioni a profili di merito non ulteriormente sindacabili in questa sede: né è possibile discutere, nella fattispecie, di falso grossolano o di carenza di dolo, visto che la condotta si caratterizza semmai per una particolare scaltrezza, da un lato posta in essere attraverso la strumentale registrazione di un marchio artefatto e dall’altro volta a far apparire come immediatamente percepibile una contraffazione in realtà idonea a trarre in inganno il </a:t>
            </a:r>
            <a:r>
              <a:rPr lang="it-IT" sz="2000" i="1" dirty="0" err="1">
                <a:latin typeface="Arial" panose="020B0604020202020204" pitchFamily="34" charset="0"/>
                <a:cs typeface="Arial" panose="020B0604020202020204" pitchFamily="34" charset="0"/>
              </a:rPr>
              <a:t>quisque</a:t>
            </a:r>
            <a:r>
              <a:rPr lang="it-IT" sz="2000" i="1" dirty="0">
                <a:latin typeface="Arial" panose="020B0604020202020204" pitchFamily="34" charset="0"/>
                <a:cs typeface="Arial" panose="020B0604020202020204" pitchFamily="34" charset="0"/>
              </a:rPr>
              <a:t> de </a:t>
            </a:r>
            <a:r>
              <a:rPr lang="it-IT" sz="2000" i="1" dirty="0" err="1">
                <a:latin typeface="Arial" panose="020B0604020202020204" pitchFamily="34" charset="0"/>
                <a:cs typeface="Arial" panose="020B0604020202020204" pitchFamily="34" charset="0"/>
              </a:rPr>
              <a:t>populo</a:t>
            </a:r>
            <a:r>
              <a:rPr lang="it-IT" sz="2000" i="1" dirty="0">
                <a:latin typeface="Arial" panose="020B0604020202020204" pitchFamily="34" charset="0"/>
                <a:cs typeface="Arial" panose="020B0604020202020204" pitchFamily="34" charset="0"/>
              </a:rPr>
              <a:t>.”</a:t>
            </a:r>
            <a:endParaRPr lang="it-IT" sz="2000" dirty="0">
              <a:latin typeface="Arial" panose="020B0604020202020204" pitchFamily="34" charset="0"/>
              <a:cs typeface="Arial" panose="020B0604020202020204" pitchFamily="34" charset="0"/>
            </a:endParaRPr>
          </a:p>
        </p:txBody>
      </p:sp>
      <p:sp>
        <p:nvSpPr>
          <p:cNvPr id="4" name="Segnaposto numero diapositiva 3">
            <a:extLst>
              <a:ext uri="{FF2B5EF4-FFF2-40B4-BE49-F238E27FC236}">
                <a16:creationId xmlns:a16="http://schemas.microsoft.com/office/drawing/2014/main" id="{B78D6891-0AA2-9A48-AB5F-A0B65368C431}"/>
              </a:ext>
            </a:extLst>
          </p:cNvPr>
          <p:cNvSpPr>
            <a:spLocks noGrp="1"/>
          </p:cNvSpPr>
          <p:nvPr>
            <p:ph type="sldNum" sz="quarter" idx="7"/>
          </p:nvPr>
        </p:nvSpPr>
        <p:spPr/>
        <p:txBody>
          <a:bodyPr/>
          <a:lstStyle/>
          <a:p>
            <a:pPr marL="25400">
              <a:lnSpc>
                <a:spcPts val="2014"/>
              </a:lnSpc>
            </a:pPr>
            <a:fld id="{81D60167-4931-47E6-BA6A-407CBD079E47}" type="slidenum">
              <a:rPr lang="it-IT" spc="15" smtClean="0"/>
              <a:t>117</a:t>
            </a:fld>
            <a:endParaRPr lang="it-IT" spc="15" dirty="0"/>
          </a:p>
        </p:txBody>
      </p:sp>
    </p:spTree>
    <p:extLst>
      <p:ext uri="{BB962C8B-B14F-4D97-AF65-F5344CB8AC3E}">
        <p14:creationId xmlns:p14="http://schemas.microsoft.com/office/powerpoint/2010/main" val="16869171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5955644" cy="1677382"/>
          </a:xfrm>
          <a:prstGeom prst="rect">
            <a:avLst/>
          </a:prstGeom>
        </p:spPr>
        <p:txBody>
          <a:bodyPr vert="horz" wrap="square" lIns="0" tIns="15240" rIns="0" bIns="0" rtlCol="0">
            <a:spAutoFit/>
          </a:bodyPr>
          <a:lstStyle/>
          <a:p>
            <a:pPr marL="12700">
              <a:lnSpc>
                <a:spcPct val="100000"/>
              </a:lnSpc>
              <a:spcBef>
                <a:spcPts val="120"/>
              </a:spcBef>
            </a:pPr>
            <a:r>
              <a:rPr lang="it-IT" spc="5" dirty="0"/>
              <a:t>Il </a:t>
            </a:r>
            <a:r>
              <a:rPr lang="it-IT" spc="15" dirty="0"/>
              <a:t>deposito fraudolento dei marchi</a:t>
            </a:r>
            <a:r>
              <a:rPr lang="it-IT" spc="-30" dirty="0"/>
              <a:t> </a:t>
            </a:r>
            <a:r>
              <a:rPr lang="it-IT" spc="5" dirty="0"/>
              <a:t>contraffattori</a:t>
            </a:r>
            <a:r>
              <a:rPr spc="10" dirty="0"/>
              <a:t> </a:t>
            </a:r>
            <a:r>
              <a:rPr spc="5" dirty="0"/>
              <a:t>- “legal</a:t>
            </a:r>
            <a:r>
              <a:rPr spc="15" dirty="0"/>
              <a:t> </a:t>
            </a:r>
            <a:r>
              <a:rPr spc="5" dirty="0"/>
              <a:t>fake”</a:t>
            </a:r>
          </a:p>
        </p:txBody>
      </p:sp>
      <p:sp>
        <p:nvSpPr>
          <p:cNvPr id="3" name="object 3"/>
          <p:cNvSpPr txBox="1"/>
          <p:nvPr/>
        </p:nvSpPr>
        <p:spPr>
          <a:xfrm>
            <a:off x="1746250" y="3216275"/>
            <a:ext cx="13040360" cy="4015740"/>
          </a:xfrm>
          <a:prstGeom prst="rect">
            <a:avLst/>
          </a:prstGeom>
        </p:spPr>
        <p:txBody>
          <a:bodyPr vert="horz" wrap="square" lIns="0" tIns="35560" rIns="0" bIns="0" rtlCol="0">
            <a:spAutoFit/>
          </a:bodyPr>
          <a:lstStyle/>
          <a:p>
            <a:pPr marL="12700" marR="5715" algn="just">
              <a:lnSpc>
                <a:spcPts val="3130"/>
              </a:lnSpc>
              <a:spcBef>
                <a:spcPts val="280"/>
              </a:spcBef>
            </a:pPr>
            <a:r>
              <a:rPr sz="2650" b="1" spc="15" dirty="0">
                <a:latin typeface="Arial"/>
                <a:cs typeface="Arial"/>
              </a:rPr>
              <a:t>Corte </a:t>
            </a:r>
            <a:r>
              <a:rPr sz="2650" b="1" spc="10" dirty="0">
                <a:latin typeface="Arial"/>
                <a:cs typeface="Arial"/>
              </a:rPr>
              <a:t>di </a:t>
            </a:r>
            <a:r>
              <a:rPr sz="2650" b="1" spc="15" dirty="0">
                <a:latin typeface="Arial"/>
                <a:cs typeface="Arial"/>
              </a:rPr>
              <a:t>Cassazione</a:t>
            </a:r>
            <a:r>
              <a:rPr sz="2650" spc="15" dirty="0">
                <a:latin typeface="Arial"/>
                <a:cs typeface="Arial"/>
              </a:rPr>
              <a:t>, sentenza </a:t>
            </a:r>
            <a:r>
              <a:rPr sz="2650" spc="10" dirty="0">
                <a:latin typeface="Arial"/>
                <a:cs typeface="Arial"/>
              </a:rPr>
              <a:t>n. </a:t>
            </a:r>
            <a:r>
              <a:rPr sz="2650" spc="15" dirty="0">
                <a:latin typeface="Arial"/>
                <a:cs typeface="Arial"/>
              </a:rPr>
              <a:t>3560/2016 del 30 novembre 2016, poc.</a:t>
            </a:r>
            <a:r>
              <a:rPr sz="2650" spc="495" dirty="0">
                <a:latin typeface="Arial"/>
                <a:cs typeface="Arial"/>
              </a:rPr>
              <a:t> </a:t>
            </a:r>
            <a:r>
              <a:rPr sz="2650" spc="15" dirty="0">
                <a:latin typeface="Arial"/>
                <a:cs typeface="Arial"/>
              </a:rPr>
              <a:t>pen.  27701/2015</a:t>
            </a:r>
            <a:endParaRPr sz="2650" dirty="0">
              <a:latin typeface="Arial"/>
              <a:cs typeface="Arial"/>
            </a:endParaRPr>
          </a:p>
          <a:p>
            <a:pPr marL="12700" marR="5080" algn="just">
              <a:lnSpc>
                <a:spcPts val="3130"/>
              </a:lnSpc>
              <a:spcBef>
                <a:spcPts val="5"/>
              </a:spcBef>
            </a:pPr>
            <a:r>
              <a:rPr sz="2650" i="1" spc="15" dirty="0">
                <a:latin typeface="Arial"/>
                <a:cs typeface="Arial"/>
              </a:rPr>
              <a:t>“[…] </a:t>
            </a:r>
            <a:r>
              <a:rPr sz="2650" i="1" spc="10" dirty="0">
                <a:latin typeface="Arial"/>
                <a:cs typeface="Arial"/>
              </a:rPr>
              <a:t>la </a:t>
            </a:r>
            <a:r>
              <a:rPr sz="2650" b="1" i="1" spc="10" dirty="0">
                <a:latin typeface="Arial"/>
                <a:cs typeface="Arial"/>
              </a:rPr>
              <a:t>registrazione </a:t>
            </a:r>
            <a:r>
              <a:rPr sz="2650" b="1" i="1" spc="15" dirty="0">
                <a:latin typeface="Arial"/>
                <a:cs typeface="Arial"/>
              </a:rPr>
              <a:t>del marchio </a:t>
            </a:r>
            <a:r>
              <a:rPr sz="2650" b="1" i="1" spc="10" dirty="0">
                <a:latin typeface="Arial"/>
                <a:cs typeface="Arial"/>
              </a:rPr>
              <a:t>(imitante) </a:t>
            </a:r>
            <a:r>
              <a:rPr sz="2650" b="1" i="1" spc="15" dirty="0">
                <a:latin typeface="Arial"/>
                <a:cs typeface="Arial"/>
              </a:rPr>
              <a:t>non ha alcun valore scriminante  </a:t>
            </a:r>
            <a:r>
              <a:rPr sz="2650" i="1" spc="15" dirty="0">
                <a:latin typeface="Arial"/>
                <a:cs typeface="Arial"/>
              </a:rPr>
              <a:t>anche perché non è preceduta da alcun </a:t>
            </a:r>
            <a:r>
              <a:rPr sz="2650" i="1" spc="20" dirty="0">
                <a:latin typeface="Arial"/>
                <a:cs typeface="Arial"/>
              </a:rPr>
              <a:t>esame </a:t>
            </a:r>
            <a:r>
              <a:rPr sz="2650" i="1" spc="10" dirty="0">
                <a:latin typeface="Arial"/>
                <a:cs typeface="Arial"/>
              </a:rPr>
              <a:t>di novità </a:t>
            </a:r>
            <a:r>
              <a:rPr sz="2650" i="1" spc="15" dirty="0">
                <a:latin typeface="Arial"/>
                <a:cs typeface="Arial"/>
              </a:rPr>
              <a:t>del marchio </a:t>
            </a:r>
            <a:r>
              <a:rPr sz="2650" i="1" spc="10" dirty="0">
                <a:latin typeface="Arial"/>
                <a:cs typeface="Arial"/>
              </a:rPr>
              <a:t>stesso, </a:t>
            </a:r>
            <a:r>
              <a:rPr sz="2650" i="1" spc="15" dirty="0">
                <a:latin typeface="Arial"/>
                <a:cs typeface="Arial"/>
              </a:rPr>
              <a:t>compito  che esula </a:t>
            </a:r>
            <a:r>
              <a:rPr sz="2650" i="1" spc="10" dirty="0">
                <a:latin typeface="Arial"/>
                <a:cs typeface="Arial"/>
              </a:rPr>
              <a:t>dalle attribuzioni degli uffici </a:t>
            </a:r>
            <a:r>
              <a:rPr sz="2650" i="1" spc="15" dirty="0">
                <a:latin typeface="Arial"/>
                <a:cs typeface="Arial"/>
              </a:rPr>
              <a:t>competenti; quel che </a:t>
            </a:r>
            <a:r>
              <a:rPr sz="2650" i="1" spc="10" dirty="0">
                <a:latin typeface="Arial"/>
                <a:cs typeface="Arial"/>
              </a:rPr>
              <a:t>rileva, ai fini penali, </a:t>
            </a:r>
            <a:r>
              <a:rPr sz="2650" i="1" spc="15" dirty="0">
                <a:latin typeface="Arial"/>
                <a:cs typeface="Arial"/>
              </a:rPr>
              <a:t>è solo  </a:t>
            </a:r>
            <a:r>
              <a:rPr sz="2650" i="1" spc="20" dirty="0">
                <a:latin typeface="Arial"/>
                <a:cs typeface="Arial"/>
              </a:rPr>
              <a:t>la </a:t>
            </a:r>
            <a:r>
              <a:rPr sz="2650" i="1" spc="30" dirty="0">
                <a:latin typeface="Arial"/>
                <a:cs typeface="Arial"/>
              </a:rPr>
              <a:t>riproduzione integrale (contraffazione) ovvero parziale purché ingannatoria  </a:t>
            </a:r>
            <a:r>
              <a:rPr sz="2650" i="1" spc="10" dirty="0">
                <a:latin typeface="Arial"/>
                <a:cs typeface="Arial"/>
              </a:rPr>
              <a:t>(alterazione) </a:t>
            </a:r>
            <a:r>
              <a:rPr sz="2650" i="1" spc="15" dirty="0">
                <a:latin typeface="Arial"/>
                <a:cs typeface="Arial"/>
              </a:rPr>
              <a:t>del marchio </a:t>
            </a:r>
            <a:r>
              <a:rPr sz="2650" i="1" spc="10" dirty="0">
                <a:latin typeface="Arial"/>
                <a:cs typeface="Arial"/>
              </a:rPr>
              <a:t>registrato. </a:t>
            </a:r>
            <a:r>
              <a:rPr sz="2650" i="1" spc="15" dirty="0">
                <a:latin typeface="Arial"/>
                <a:cs typeface="Arial"/>
              </a:rPr>
              <a:t>[…] La </a:t>
            </a:r>
            <a:r>
              <a:rPr sz="2650" i="1" spc="10" dirty="0">
                <a:latin typeface="Arial"/>
                <a:cs typeface="Arial"/>
              </a:rPr>
              <a:t>qualificazione giuridica </a:t>
            </a:r>
            <a:r>
              <a:rPr sz="2650" i="1" spc="15" dirty="0">
                <a:latin typeface="Arial"/>
                <a:cs typeface="Arial"/>
              </a:rPr>
              <a:t>del </a:t>
            </a:r>
            <a:r>
              <a:rPr sz="2650" i="1" spc="10" dirty="0">
                <a:latin typeface="Arial"/>
                <a:cs typeface="Arial"/>
              </a:rPr>
              <a:t>fatto </a:t>
            </a:r>
            <a:r>
              <a:rPr sz="2650" i="1" spc="5" dirty="0">
                <a:latin typeface="Arial"/>
                <a:cs typeface="Arial"/>
              </a:rPr>
              <a:t>effettuata  </a:t>
            </a:r>
            <a:r>
              <a:rPr sz="2650" i="1" spc="10" dirty="0">
                <a:latin typeface="Arial"/>
                <a:cs typeface="Arial"/>
              </a:rPr>
              <a:t>dalla </a:t>
            </a:r>
            <a:r>
              <a:rPr sz="2650" i="1" spc="15" dirty="0">
                <a:latin typeface="Arial"/>
                <a:cs typeface="Arial"/>
              </a:rPr>
              <a:t>Corte </a:t>
            </a:r>
            <a:r>
              <a:rPr sz="2650" i="1" spc="10" dirty="0">
                <a:latin typeface="Arial"/>
                <a:cs typeface="Arial"/>
              </a:rPr>
              <a:t>di </a:t>
            </a:r>
            <a:r>
              <a:rPr sz="2650" i="1" spc="15" dirty="0">
                <a:latin typeface="Arial"/>
                <a:cs typeface="Arial"/>
              </a:rPr>
              <a:t>Appello […] deriva </a:t>
            </a:r>
            <a:r>
              <a:rPr sz="2650" i="1" spc="10" dirty="0">
                <a:latin typeface="Arial"/>
                <a:cs typeface="Arial"/>
              </a:rPr>
              <a:t>dalla errata affermazione </a:t>
            </a:r>
            <a:r>
              <a:rPr sz="2650" i="1" spc="15" dirty="0">
                <a:latin typeface="Arial"/>
                <a:cs typeface="Arial"/>
              </a:rPr>
              <a:t>che </a:t>
            </a:r>
            <a:r>
              <a:rPr sz="2650" i="1" spc="10" dirty="0">
                <a:latin typeface="Arial"/>
                <a:cs typeface="Arial"/>
              </a:rPr>
              <a:t>la registrazione </a:t>
            </a:r>
            <a:r>
              <a:rPr sz="2650" i="1" spc="15" dirty="0">
                <a:latin typeface="Arial"/>
                <a:cs typeface="Arial"/>
              </a:rPr>
              <a:t>del  marchio non genuino (o </a:t>
            </a:r>
            <a:r>
              <a:rPr sz="2650" i="1" spc="20" dirty="0">
                <a:latin typeface="Arial"/>
                <a:cs typeface="Arial"/>
              </a:rPr>
              <a:t>comunque </a:t>
            </a:r>
            <a:r>
              <a:rPr sz="2650" i="1" spc="15" dirty="0">
                <a:latin typeface="Arial"/>
                <a:cs typeface="Arial"/>
              </a:rPr>
              <a:t>che </a:t>
            </a:r>
            <a:r>
              <a:rPr sz="2650" i="1" spc="10" dirty="0">
                <a:latin typeface="Arial"/>
                <a:cs typeface="Arial"/>
              </a:rPr>
              <a:t>imita </a:t>
            </a:r>
            <a:r>
              <a:rPr sz="2650" i="1" spc="15" dirty="0">
                <a:latin typeface="Arial"/>
                <a:cs typeface="Arial"/>
              </a:rPr>
              <a:t>quello </a:t>
            </a:r>
            <a:r>
              <a:rPr sz="2650" i="1" spc="10" dirty="0">
                <a:latin typeface="Arial"/>
                <a:cs typeface="Arial"/>
              </a:rPr>
              <a:t>originale) </a:t>
            </a:r>
            <a:r>
              <a:rPr sz="2650" i="1" spc="15" dirty="0">
                <a:latin typeface="Arial"/>
                <a:cs typeface="Arial"/>
              </a:rPr>
              <a:t>esonera </a:t>
            </a:r>
            <a:r>
              <a:rPr sz="2650" i="1" spc="10" dirty="0">
                <a:latin typeface="Arial"/>
                <a:cs typeface="Arial"/>
              </a:rPr>
              <a:t>l’autore dalla  responsabilità </a:t>
            </a:r>
            <a:r>
              <a:rPr sz="2650" i="1" spc="15" dirty="0">
                <a:latin typeface="Arial"/>
                <a:cs typeface="Arial"/>
              </a:rPr>
              <a:t>penale per </a:t>
            </a:r>
            <a:r>
              <a:rPr sz="2650" i="1" spc="5" dirty="0">
                <a:latin typeface="Arial"/>
                <a:cs typeface="Arial"/>
              </a:rPr>
              <a:t>il </a:t>
            </a:r>
            <a:r>
              <a:rPr sz="2650" i="1" spc="10" dirty="0">
                <a:latin typeface="Arial"/>
                <a:cs typeface="Arial"/>
              </a:rPr>
              <a:t>reato di cui all’art. </a:t>
            </a:r>
            <a:r>
              <a:rPr sz="2650" i="1" spc="15" dirty="0">
                <a:latin typeface="Arial"/>
                <a:cs typeface="Arial"/>
              </a:rPr>
              <a:t>474 cod.</a:t>
            </a:r>
            <a:r>
              <a:rPr sz="2650" i="1" spc="-35" dirty="0">
                <a:latin typeface="Arial"/>
                <a:cs typeface="Arial"/>
              </a:rPr>
              <a:t> </a:t>
            </a:r>
            <a:r>
              <a:rPr sz="2650" i="1" spc="10" dirty="0">
                <a:latin typeface="Arial"/>
                <a:cs typeface="Arial"/>
              </a:rPr>
              <a:t>pen..”</a:t>
            </a:r>
            <a:endParaRPr sz="2650" dirty="0">
              <a:latin typeface="Arial"/>
              <a:cs typeface="Arial"/>
            </a:endParaRPr>
          </a:p>
        </p:txBody>
      </p:sp>
      <p:sp>
        <p:nvSpPr>
          <p:cNvPr id="4" name="Segnaposto numero diapositiva 3">
            <a:extLst>
              <a:ext uri="{FF2B5EF4-FFF2-40B4-BE49-F238E27FC236}">
                <a16:creationId xmlns:a16="http://schemas.microsoft.com/office/drawing/2014/main" id="{408B2E1A-2654-CF43-84F5-E3E9096E8803}"/>
              </a:ext>
            </a:extLst>
          </p:cNvPr>
          <p:cNvSpPr>
            <a:spLocks noGrp="1"/>
          </p:cNvSpPr>
          <p:nvPr>
            <p:ph type="sldNum" sz="quarter" idx="7"/>
          </p:nvPr>
        </p:nvSpPr>
        <p:spPr/>
        <p:txBody>
          <a:bodyPr/>
          <a:lstStyle/>
          <a:p>
            <a:pPr marL="25400">
              <a:lnSpc>
                <a:spcPts val="2014"/>
              </a:lnSpc>
            </a:pPr>
            <a:fld id="{81D60167-4931-47E6-BA6A-407CBD079E47}" type="slidenum">
              <a:rPr lang="it-IT" spc="15" smtClean="0"/>
              <a:t>118</a:t>
            </a:fld>
            <a:endParaRPr lang="it-IT" spc="15" dirty="0"/>
          </a:p>
        </p:txBody>
      </p:sp>
    </p:spTree>
    <p:extLst>
      <p:ext uri="{BB962C8B-B14F-4D97-AF65-F5344CB8AC3E}">
        <p14:creationId xmlns:p14="http://schemas.microsoft.com/office/powerpoint/2010/main" val="397880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9816" y="1041717"/>
            <a:ext cx="10108565" cy="896619"/>
          </a:xfrm>
          <a:prstGeom prst="rect">
            <a:avLst/>
          </a:prstGeom>
        </p:spPr>
        <p:txBody>
          <a:bodyPr vert="horz" wrap="square" lIns="0" tIns="13970" rIns="0" bIns="0" rtlCol="0">
            <a:spAutoFit/>
          </a:bodyPr>
          <a:lstStyle/>
          <a:p>
            <a:pPr marL="12700">
              <a:lnSpc>
                <a:spcPct val="100000"/>
              </a:lnSpc>
              <a:spcBef>
                <a:spcPts val="110"/>
              </a:spcBef>
            </a:pPr>
            <a:r>
              <a:rPr sz="5700" dirty="0"/>
              <a:t>Il </a:t>
            </a:r>
            <a:r>
              <a:rPr sz="5700" spc="5" dirty="0"/>
              <a:t>terzo comma </a:t>
            </a:r>
            <a:r>
              <a:rPr sz="5700" dirty="0"/>
              <a:t>dell’art. </a:t>
            </a:r>
            <a:r>
              <a:rPr sz="5700" spc="5" dirty="0"/>
              <a:t>473</a:t>
            </a:r>
            <a:r>
              <a:rPr sz="5700" spc="-25" dirty="0"/>
              <a:t> </a:t>
            </a:r>
            <a:r>
              <a:rPr sz="5700" dirty="0"/>
              <a:t>c.p.</a:t>
            </a:r>
            <a:endParaRPr sz="5700"/>
          </a:p>
        </p:txBody>
      </p:sp>
      <p:sp>
        <p:nvSpPr>
          <p:cNvPr id="4" name="object 4"/>
          <p:cNvSpPr txBox="1"/>
          <p:nvPr/>
        </p:nvSpPr>
        <p:spPr>
          <a:xfrm>
            <a:off x="18172999" y="10474096"/>
            <a:ext cx="340995" cy="27686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11</a:t>
            </a:r>
            <a:endParaRPr sz="1950" dirty="0">
              <a:latin typeface="Arial"/>
              <a:cs typeface="Arial"/>
            </a:endParaRPr>
          </a:p>
        </p:txBody>
      </p:sp>
      <p:sp>
        <p:nvSpPr>
          <p:cNvPr id="3" name="object 3"/>
          <p:cNvSpPr txBox="1"/>
          <p:nvPr/>
        </p:nvSpPr>
        <p:spPr>
          <a:xfrm>
            <a:off x="1557932" y="2714337"/>
            <a:ext cx="13038455" cy="4413885"/>
          </a:xfrm>
          <a:prstGeom prst="rect">
            <a:avLst/>
          </a:prstGeom>
        </p:spPr>
        <p:txBody>
          <a:bodyPr vert="horz" wrap="square" lIns="0" tIns="35560" rIns="0" bIns="0" rtlCol="0">
            <a:spAutoFit/>
          </a:bodyPr>
          <a:lstStyle/>
          <a:p>
            <a:pPr marL="221615" marR="5715" indent="-208915" algn="just">
              <a:lnSpc>
                <a:spcPts val="3130"/>
              </a:lnSpc>
              <a:spcBef>
                <a:spcPts val="280"/>
              </a:spcBef>
              <a:buSzPct val="75471"/>
              <a:buChar char="•"/>
              <a:tabLst>
                <a:tab pos="222250" algn="l"/>
              </a:tabLst>
            </a:pPr>
            <a:r>
              <a:rPr sz="2650" spc="-5" dirty="0">
                <a:latin typeface="Arial"/>
                <a:cs typeface="Arial"/>
              </a:rPr>
              <a:t>Tutela </a:t>
            </a:r>
            <a:r>
              <a:rPr sz="2650" spc="15" dirty="0">
                <a:latin typeface="Arial"/>
                <a:cs typeface="Arial"/>
              </a:rPr>
              <a:t>solo per marchi, disegni e modelli e </a:t>
            </a:r>
            <a:r>
              <a:rPr sz="2650" spc="10" dirty="0">
                <a:latin typeface="Arial"/>
                <a:cs typeface="Arial"/>
              </a:rPr>
              <a:t>brevetti </a:t>
            </a:r>
            <a:r>
              <a:rPr sz="2650" u="heavy" spc="10" dirty="0">
                <a:uFill>
                  <a:solidFill>
                    <a:srgbClr val="000000"/>
                  </a:solidFill>
                </a:uFill>
                <a:latin typeface="Arial"/>
                <a:cs typeface="Arial"/>
              </a:rPr>
              <a:t>registrati</a:t>
            </a:r>
            <a:r>
              <a:rPr sz="2650" spc="10" dirty="0">
                <a:latin typeface="Arial"/>
                <a:cs typeface="Arial"/>
              </a:rPr>
              <a:t> </a:t>
            </a:r>
            <a:r>
              <a:rPr sz="2650" spc="15" dirty="0">
                <a:latin typeface="Arial"/>
                <a:cs typeface="Arial"/>
              </a:rPr>
              <a:t>o </a:t>
            </a:r>
            <a:r>
              <a:rPr sz="2650" spc="10" dirty="0">
                <a:latin typeface="Arial"/>
                <a:cs typeface="Arial"/>
              </a:rPr>
              <a:t>la tutela </a:t>
            </a:r>
            <a:r>
              <a:rPr sz="2650" spc="15" dirty="0">
                <a:latin typeface="Arial"/>
                <a:cs typeface="Arial"/>
              </a:rPr>
              <a:t>decorre dal  momento del</a:t>
            </a:r>
            <a:r>
              <a:rPr sz="2650" spc="-10" dirty="0">
                <a:latin typeface="Arial"/>
                <a:cs typeface="Arial"/>
              </a:rPr>
              <a:t> </a:t>
            </a:r>
            <a:r>
              <a:rPr sz="2650" spc="15" dirty="0">
                <a:latin typeface="Arial"/>
                <a:cs typeface="Arial"/>
              </a:rPr>
              <a:t>deposito?</a:t>
            </a:r>
            <a:endParaRPr sz="2650">
              <a:latin typeface="Arial"/>
              <a:cs typeface="Arial"/>
            </a:endParaRPr>
          </a:p>
          <a:p>
            <a:pPr>
              <a:lnSpc>
                <a:spcPct val="100000"/>
              </a:lnSpc>
              <a:buFont typeface="Arial"/>
              <a:buChar char="•"/>
            </a:pPr>
            <a:endParaRPr sz="2600">
              <a:latin typeface="Times New Roman"/>
              <a:cs typeface="Times New Roman"/>
            </a:endParaRPr>
          </a:p>
          <a:p>
            <a:pPr marL="221615" indent="-208915">
              <a:lnSpc>
                <a:spcPct val="100000"/>
              </a:lnSpc>
              <a:buSzPct val="75471"/>
              <a:buChar char="•"/>
              <a:tabLst>
                <a:tab pos="222250" algn="l"/>
              </a:tabLst>
            </a:pPr>
            <a:r>
              <a:rPr sz="2650" spc="15" dirty="0">
                <a:latin typeface="Arial"/>
                <a:cs typeface="Arial"/>
              </a:rPr>
              <a:t>Giurisprudenza maggioritaria </a:t>
            </a:r>
            <a:r>
              <a:rPr sz="2650" spc="10" dirty="0">
                <a:latin typeface="Arial"/>
                <a:cs typeface="Arial"/>
              </a:rPr>
              <a:t>in </a:t>
            </a:r>
            <a:r>
              <a:rPr sz="2650" spc="15" dirty="0">
                <a:latin typeface="Arial"/>
                <a:cs typeface="Arial"/>
              </a:rPr>
              <a:t>materia </a:t>
            </a:r>
            <a:r>
              <a:rPr sz="2650" spc="10" dirty="0">
                <a:latin typeface="Arial"/>
                <a:cs typeface="Arial"/>
              </a:rPr>
              <a:t>di </a:t>
            </a:r>
            <a:r>
              <a:rPr sz="2650" spc="15" dirty="0">
                <a:latin typeface="Arial"/>
                <a:cs typeface="Arial"/>
              </a:rPr>
              <a:t>marchi e </a:t>
            </a:r>
            <a:r>
              <a:rPr sz="2650" spc="10" dirty="0">
                <a:latin typeface="Arial"/>
                <a:cs typeface="Arial"/>
              </a:rPr>
              <a:t>brevetti </a:t>
            </a:r>
            <a:r>
              <a:rPr sz="2650" spc="15" dirty="0">
                <a:latin typeface="Arial"/>
                <a:cs typeface="Arial"/>
              </a:rPr>
              <a:t>richiedeva</a:t>
            </a:r>
            <a:r>
              <a:rPr sz="2650" spc="-15" dirty="0">
                <a:latin typeface="Arial"/>
                <a:cs typeface="Arial"/>
              </a:rPr>
              <a:t> </a:t>
            </a:r>
            <a:r>
              <a:rPr sz="2650" spc="10" dirty="0">
                <a:latin typeface="Arial"/>
                <a:cs typeface="Arial"/>
              </a:rPr>
              <a:t>registrazione</a:t>
            </a:r>
            <a:endParaRPr sz="2650">
              <a:latin typeface="Arial"/>
              <a:cs typeface="Arial"/>
            </a:endParaRPr>
          </a:p>
          <a:p>
            <a:pPr>
              <a:lnSpc>
                <a:spcPct val="100000"/>
              </a:lnSpc>
              <a:spcBef>
                <a:spcPts val="15"/>
              </a:spcBef>
              <a:buFont typeface="Arial"/>
              <a:buChar char="•"/>
            </a:pPr>
            <a:endParaRPr sz="2800">
              <a:latin typeface="Times New Roman"/>
              <a:cs typeface="Times New Roman"/>
            </a:endParaRPr>
          </a:p>
          <a:p>
            <a:pPr marL="221615" marR="5080" indent="-208915" algn="just">
              <a:lnSpc>
                <a:spcPts val="3130"/>
              </a:lnSpc>
              <a:buSzPct val="75471"/>
              <a:buChar char="•"/>
              <a:tabLst>
                <a:tab pos="222250" algn="l"/>
              </a:tabLst>
            </a:pPr>
            <a:r>
              <a:rPr sz="2650" spc="15" dirty="0">
                <a:latin typeface="Arial"/>
                <a:cs typeface="Arial"/>
              </a:rPr>
              <a:t>Giurisprudenza </a:t>
            </a:r>
            <a:r>
              <a:rPr sz="2650" spc="10" dirty="0">
                <a:latin typeface="Arial"/>
                <a:cs typeface="Arial"/>
              </a:rPr>
              <a:t>in </a:t>
            </a:r>
            <a:r>
              <a:rPr sz="2650" spc="15" dirty="0">
                <a:latin typeface="Arial"/>
                <a:cs typeface="Arial"/>
              </a:rPr>
              <a:t>materia </a:t>
            </a:r>
            <a:r>
              <a:rPr sz="2650" spc="10" dirty="0">
                <a:latin typeface="Arial"/>
                <a:cs typeface="Arial"/>
              </a:rPr>
              <a:t>di </a:t>
            </a:r>
            <a:r>
              <a:rPr sz="2650" spc="15" dirty="0">
                <a:latin typeface="Arial"/>
                <a:cs typeface="Arial"/>
              </a:rPr>
              <a:t>disegni e modelli e </a:t>
            </a:r>
            <a:r>
              <a:rPr sz="2650" spc="10" dirty="0">
                <a:latin typeface="Arial"/>
                <a:cs typeface="Arial"/>
              </a:rPr>
              <a:t>la </a:t>
            </a:r>
            <a:r>
              <a:rPr sz="2650" spc="15" dirty="0">
                <a:latin typeface="Arial"/>
                <a:cs typeface="Arial"/>
              </a:rPr>
              <a:t>giurisprudenza </a:t>
            </a:r>
            <a:r>
              <a:rPr sz="2650" spc="10" dirty="0">
                <a:latin typeface="Arial"/>
                <a:cs typeface="Arial"/>
              </a:rPr>
              <a:t>in </a:t>
            </a:r>
            <a:r>
              <a:rPr sz="2650" spc="15" dirty="0">
                <a:latin typeface="Arial"/>
                <a:cs typeface="Arial"/>
              </a:rPr>
              <a:t>generale più  recente, ritengono </a:t>
            </a:r>
            <a:r>
              <a:rPr sz="2650" spc="10" dirty="0">
                <a:latin typeface="Arial"/>
                <a:cs typeface="Arial"/>
              </a:rPr>
              <a:t>sufficiente </a:t>
            </a:r>
            <a:r>
              <a:rPr sz="2650" spc="5" dirty="0">
                <a:latin typeface="Arial"/>
                <a:cs typeface="Arial"/>
              </a:rPr>
              <a:t>il</a:t>
            </a:r>
            <a:r>
              <a:rPr sz="2650" spc="-25" dirty="0">
                <a:latin typeface="Arial"/>
                <a:cs typeface="Arial"/>
              </a:rPr>
              <a:t> </a:t>
            </a:r>
            <a:r>
              <a:rPr sz="2650" spc="15" dirty="0">
                <a:latin typeface="Arial"/>
                <a:cs typeface="Arial"/>
              </a:rPr>
              <a:t>deposito</a:t>
            </a:r>
            <a:endParaRPr sz="2650">
              <a:latin typeface="Arial"/>
              <a:cs typeface="Arial"/>
            </a:endParaRPr>
          </a:p>
          <a:p>
            <a:pPr>
              <a:lnSpc>
                <a:spcPct val="100000"/>
              </a:lnSpc>
              <a:spcBef>
                <a:spcPts val="35"/>
              </a:spcBef>
              <a:buFont typeface="Arial"/>
              <a:buChar char="•"/>
            </a:pPr>
            <a:endParaRPr sz="2700">
              <a:latin typeface="Times New Roman"/>
              <a:cs typeface="Times New Roman"/>
            </a:endParaRPr>
          </a:p>
          <a:p>
            <a:pPr marL="221615" marR="5080" indent="-208915" algn="just">
              <a:lnSpc>
                <a:spcPts val="3130"/>
              </a:lnSpc>
              <a:buSzPct val="75471"/>
              <a:buChar char="•"/>
              <a:tabLst>
                <a:tab pos="222250" algn="l"/>
              </a:tabLst>
            </a:pPr>
            <a:r>
              <a:rPr sz="2650" spc="15" dirty="0">
                <a:latin typeface="Arial"/>
                <a:cs typeface="Arial"/>
              </a:rPr>
              <a:t>Riferimento </a:t>
            </a:r>
            <a:r>
              <a:rPr sz="2650" spc="10" dirty="0">
                <a:latin typeface="Arial"/>
                <a:cs typeface="Arial"/>
              </a:rPr>
              <a:t>al «titolo» nella </a:t>
            </a:r>
            <a:r>
              <a:rPr sz="2650" spc="15" dirty="0">
                <a:latin typeface="Arial"/>
                <a:cs typeface="Arial"/>
              </a:rPr>
              <a:t>norma modificata e </a:t>
            </a:r>
            <a:r>
              <a:rPr sz="2650" spc="10" dirty="0">
                <a:latin typeface="Arial"/>
                <a:cs typeface="Arial"/>
              </a:rPr>
              <a:t>le ultime decisioni giurisprudenziali  </a:t>
            </a:r>
            <a:r>
              <a:rPr sz="2650" spc="15" dirty="0">
                <a:latin typeface="Arial"/>
                <a:cs typeface="Arial"/>
              </a:rPr>
              <a:t>sembrano richiedere l’avvenuta concessione del marchio, disegno e modello o  </a:t>
            </a:r>
            <a:r>
              <a:rPr sz="2650" spc="10" dirty="0">
                <a:latin typeface="Arial"/>
                <a:cs typeface="Arial"/>
              </a:rPr>
              <a:t>brevetto. </a:t>
            </a:r>
            <a:r>
              <a:rPr sz="2650" spc="15" dirty="0">
                <a:latin typeface="Arial"/>
                <a:cs typeface="Arial"/>
              </a:rPr>
              <a:t>Problema che </a:t>
            </a:r>
            <a:r>
              <a:rPr sz="2650" spc="10" dirty="0">
                <a:latin typeface="Arial"/>
                <a:cs typeface="Arial"/>
              </a:rPr>
              <a:t>si </a:t>
            </a:r>
            <a:r>
              <a:rPr sz="2650" spc="15" dirty="0">
                <a:latin typeface="Arial"/>
                <a:cs typeface="Arial"/>
              </a:rPr>
              <a:t>poteva </a:t>
            </a:r>
            <a:r>
              <a:rPr sz="2650" spc="10" dirty="0">
                <a:latin typeface="Arial"/>
                <a:cs typeface="Arial"/>
              </a:rPr>
              <a:t>risolvere</a:t>
            </a:r>
            <a:r>
              <a:rPr sz="2650" spc="-5" dirty="0">
                <a:latin typeface="Arial"/>
                <a:cs typeface="Arial"/>
              </a:rPr>
              <a:t> </a:t>
            </a:r>
            <a:r>
              <a:rPr sz="2650" spc="10" dirty="0">
                <a:latin typeface="Arial"/>
                <a:cs typeface="Arial"/>
              </a:rPr>
              <a:t>legislativamente</a:t>
            </a:r>
            <a:endParaRPr sz="265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3980518" cy="900246"/>
          </a:xfrm>
          <a:prstGeom prst="rect">
            <a:avLst/>
          </a:prstGeom>
        </p:spPr>
        <p:txBody>
          <a:bodyPr vert="horz" wrap="square" lIns="0" tIns="15240" rIns="0" bIns="0" rtlCol="0">
            <a:spAutoFit/>
          </a:bodyPr>
          <a:lstStyle/>
          <a:p>
            <a:pPr marL="12700">
              <a:lnSpc>
                <a:spcPct val="100000"/>
              </a:lnSpc>
              <a:spcBef>
                <a:spcPts val="120"/>
              </a:spcBef>
            </a:pPr>
            <a:r>
              <a:rPr lang="it-IT" sz="5750" spc="10" dirty="0"/>
              <a:t>High </a:t>
            </a:r>
            <a:r>
              <a:rPr lang="it-IT" sz="5750" spc="10" dirty="0" err="1"/>
              <a:t>Speed</a:t>
            </a:r>
            <a:r>
              <a:rPr lang="it-IT" sz="5750" spc="10" dirty="0"/>
              <a:t> Productions, </a:t>
            </a:r>
            <a:r>
              <a:rPr lang="it-IT" sz="5750" spc="10" dirty="0" err="1"/>
              <a:t>Inc</a:t>
            </a:r>
            <a:r>
              <a:rPr lang="it-IT" sz="5750" spc="10" dirty="0"/>
              <a:t>./</a:t>
            </a:r>
            <a:r>
              <a:rPr sz="5750" spc="10" dirty="0"/>
              <a:t>Garage</a:t>
            </a:r>
            <a:r>
              <a:rPr sz="5750" spc="-70" dirty="0"/>
              <a:t> </a:t>
            </a:r>
            <a:r>
              <a:rPr sz="5750" spc="-50" dirty="0"/>
              <a:t>S.r.l.</a:t>
            </a:r>
            <a:endParaRPr sz="5750" dirty="0"/>
          </a:p>
        </p:txBody>
      </p:sp>
      <p:sp>
        <p:nvSpPr>
          <p:cNvPr id="3" name="object 3"/>
          <p:cNvSpPr txBox="1"/>
          <p:nvPr/>
        </p:nvSpPr>
        <p:spPr>
          <a:xfrm>
            <a:off x="1557932" y="2623869"/>
            <a:ext cx="15656918" cy="1174937"/>
          </a:xfrm>
          <a:prstGeom prst="rect">
            <a:avLst/>
          </a:prstGeom>
        </p:spPr>
        <p:txBody>
          <a:bodyPr vert="horz" wrap="square" lIns="0" tIns="12065" rIns="0" bIns="0" rtlCol="0">
            <a:spAutoFit/>
          </a:bodyPr>
          <a:lstStyle/>
          <a:p>
            <a:pPr marL="12700" marR="5080" algn="just">
              <a:lnSpc>
                <a:spcPct val="120200"/>
              </a:lnSpc>
              <a:spcBef>
                <a:spcPts val="95"/>
              </a:spcBef>
            </a:pPr>
            <a:r>
              <a:rPr sz="3300" spc="15" dirty="0">
                <a:latin typeface="Arial"/>
                <a:cs typeface="Arial"/>
              </a:rPr>
              <a:t>Domanda </a:t>
            </a:r>
            <a:r>
              <a:rPr sz="3300" spc="10" dirty="0">
                <a:latin typeface="Arial"/>
                <a:cs typeface="Arial"/>
              </a:rPr>
              <a:t>di marchio n. </a:t>
            </a:r>
            <a:r>
              <a:rPr sz="3300" spc="15" dirty="0">
                <a:latin typeface="Arial"/>
                <a:cs typeface="Arial"/>
              </a:rPr>
              <a:t>SM-M-201700047 </a:t>
            </a:r>
            <a:r>
              <a:rPr sz="3300" spc="10" dirty="0">
                <a:latin typeface="Arial"/>
                <a:cs typeface="Arial"/>
              </a:rPr>
              <a:t>depositata</a:t>
            </a:r>
            <a:r>
              <a:rPr sz="3300" spc="-35" dirty="0">
                <a:latin typeface="Arial"/>
                <a:cs typeface="Arial"/>
              </a:rPr>
              <a:t> </a:t>
            </a:r>
            <a:r>
              <a:rPr sz="3300" spc="10" dirty="0">
                <a:latin typeface="Arial"/>
                <a:cs typeface="Arial"/>
              </a:rPr>
              <a:t>presso  </a:t>
            </a:r>
            <a:r>
              <a:rPr sz="3300" dirty="0">
                <a:latin typeface="Arial"/>
                <a:cs typeface="Arial"/>
              </a:rPr>
              <a:t>l’Ufficio </a:t>
            </a:r>
            <a:r>
              <a:rPr sz="3300" spc="10" dirty="0">
                <a:latin typeface="Arial"/>
                <a:cs typeface="Arial"/>
              </a:rPr>
              <a:t>brevetti </a:t>
            </a:r>
            <a:r>
              <a:rPr sz="3300" spc="15" dirty="0">
                <a:latin typeface="Arial"/>
                <a:cs typeface="Arial"/>
              </a:rPr>
              <a:t>e </a:t>
            </a:r>
            <a:r>
              <a:rPr sz="3300" spc="10" dirty="0">
                <a:latin typeface="Arial"/>
                <a:cs typeface="Arial"/>
              </a:rPr>
              <a:t>marchi della Repubblica di </a:t>
            </a:r>
            <a:r>
              <a:rPr sz="3300" spc="15" dirty="0">
                <a:latin typeface="Arial"/>
                <a:cs typeface="Arial"/>
              </a:rPr>
              <a:t>San</a:t>
            </a:r>
            <a:r>
              <a:rPr sz="3300" spc="-15" dirty="0">
                <a:latin typeface="Arial"/>
                <a:cs typeface="Arial"/>
              </a:rPr>
              <a:t> </a:t>
            </a:r>
            <a:r>
              <a:rPr sz="3300" spc="10" dirty="0">
                <a:latin typeface="Arial"/>
                <a:cs typeface="Arial"/>
              </a:rPr>
              <a:t>Marino</a:t>
            </a:r>
            <a:endParaRPr sz="3300" dirty="0">
              <a:latin typeface="Arial"/>
              <a:cs typeface="Arial"/>
            </a:endParaRPr>
          </a:p>
        </p:txBody>
      </p:sp>
      <p:sp>
        <p:nvSpPr>
          <p:cNvPr id="4" name="object 4"/>
          <p:cNvSpPr/>
          <p:nvPr/>
        </p:nvSpPr>
        <p:spPr>
          <a:xfrm>
            <a:off x="6154789" y="4471401"/>
            <a:ext cx="6711837" cy="2973731"/>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1557932" y="7788275"/>
            <a:ext cx="16114118" cy="2043508"/>
          </a:xfrm>
          <a:prstGeom prst="rect">
            <a:avLst/>
          </a:prstGeom>
        </p:spPr>
        <p:txBody>
          <a:bodyPr vert="horz" wrap="square" lIns="0" tIns="12065" rIns="0" bIns="0" rtlCol="0">
            <a:spAutoFit/>
          </a:bodyPr>
          <a:lstStyle/>
          <a:p>
            <a:pPr marL="12700" marR="5080" algn="just">
              <a:lnSpc>
                <a:spcPct val="100000"/>
              </a:lnSpc>
              <a:spcBef>
                <a:spcPts val="95"/>
              </a:spcBef>
            </a:pPr>
            <a:r>
              <a:rPr lang="it-IT" sz="3300" spc="-5" dirty="0">
                <a:latin typeface="Arial"/>
                <a:cs typeface="Arial"/>
              </a:rPr>
              <a:t>L’uso in Italia da parte di Garage S.r.l. del segno “</a:t>
            </a:r>
            <a:r>
              <a:rPr lang="it-IT" sz="3300" spc="-5" dirty="0" err="1">
                <a:latin typeface="Arial"/>
                <a:cs typeface="Arial"/>
              </a:rPr>
              <a:t>Thrasher</a:t>
            </a:r>
            <a:r>
              <a:rPr lang="it-IT" sz="3300" spc="-5" dirty="0">
                <a:latin typeface="Arial"/>
                <a:cs typeface="Arial"/>
              </a:rPr>
              <a:t>” non è legittimato dalla </a:t>
            </a:r>
            <a:r>
              <a:rPr sz="3300" spc="-5" dirty="0" err="1">
                <a:latin typeface="Arial"/>
                <a:cs typeface="Arial"/>
              </a:rPr>
              <a:t>presentazione</a:t>
            </a:r>
            <a:r>
              <a:rPr sz="3300" spc="-5" dirty="0">
                <a:latin typeface="Arial"/>
                <a:cs typeface="Arial"/>
              </a:rPr>
              <a:t> della relativa domanda di marchio nazionale sanmarinese (come  espressamente stabilito dal </a:t>
            </a:r>
            <a:r>
              <a:rPr sz="3300" spc="-15" dirty="0">
                <a:latin typeface="Arial"/>
                <a:cs typeface="Arial"/>
              </a:rPr>
              <a:t>Tribunale </a:t>
            </a:r>
            <a:r>
              <a:rPr sz="3300" spc="-5" dirty="0">
                <a:latin typeface="Arial"/>
                <a:cs typeface="Arial"/>
              </a:rPr>
              <a:t>di Milano - Sezione Specializzata in materia di  impresa, con ordinanza del 13 marzo 2018, procedimento n. 138/2018</a:t>
            </a:r>
            <a:r>
              <a:rPr sz="3300" spc="45" dirty="0">
                <a:latin typeface="Arial"/>
                <a:cs typeface="Arial"/>
              </a:rPr>
              <a:t> </a:t>
            </a:r>
            <a:r>
              <a:rPr sz="3300" spc="-5" dirty="0">
                <a:latin typeface="Arial"/>
                <a:cs typeface="Arial"/>
              </a:rPr>
              <a:t>R.G.).</a:t>
            </a:r>
            <a:endParaRPr sz="3300" dirty="0">
              <a:latin typeface="Arial"/>
              <a:cs typeface="Arial"/>
            </a:endParaRPr>
          </a:p>
        </p:txBody>
      </p:sp>
      <p:sp>
        <p:nvSpPr>
          <p:cNvPr id="5" name="Segnaposto numero diapositiva 4">
            <a:extLst>
              <a:ext uri="{FF2B5EF4-FFF2-40B4-BE49-F238E27FC236}">
                <a16:creationId xmlns:a16="http://schemas.microsoft.com/office/drawing/2014/main" id="{13945D89-DD78-4146-B328-A5A3C37014B5}"/>
              </a:ext>
            </a:extLst>
          </p:cNvPr>
          <p:cNvSpPr>
            <a:spLocks noGrp="1"/>
          </p:cNvSpPr>
          <p:nvPr>
            <p:ph type="sldNum" sz="quarter" idx="7"/>
          </p:nvPr>
        </p:nvSpPr>
        <p:spPr/>
        <p:txBody>
          <a:bodyPr/>
          <a:lstStyle/>
          <a:p>
            <a:pPr marL="25400">
              <a:lnSpc>
                <a:spcPts val="2014"/>
              </a:lnSpc>
            </a:pPr>
            <a:fld id="{81D60167-4931-47E6-BA6A-407CBD079E47}" type="slidenum">
              <a:rPr lang="it-IT" spc="15" smtClean="0"/>
              <a:t>119</a:t>
            </a:fld>
            <a:endParaRPr lang="it-IT" spc="15" dirty="0"/>
          </a:p>
        </p:txBody>
      </p:sp>
    </p:spTree>
    <p:extLst>
      <p:ext uri="{BB962C8B-B14F-4D97-AF65-F5344CB8AC3E}">
        <p14:creationId xmlns:p14="http://schemas.microsoft.com/office/powerpoint/2010/main" val="36076005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2685118" cy="900246"/>
          </a:xfrm>
          <a:prstGeom prst="rect">
            <a:avLst/>
          </a:prstGeom>
        </p:spPr>
        <p:txBody>
          <a:bodyPr vert="horz" wrap="square" lIns="0" tIns="15240" rIns="0" bIns="0" rtlCol="0">
            <a:spAutoFit/>
          </a:bodyPr>
          <a:lstStyle/>
          <a:p>
            <a:pPr marL="12700">
              <a:lnSpc>
                <a:spcPct val="100000"/>
              </a:lnSpc>
              <a:spcBef>
                <a:spcPts val="120"/>
              </a:spcBef>
            </a:pPr>
            <a:r>
              <a:rPr spc="5" dirty="0"/>
              <a:t>Burberry</a:t>
            </a:r>
            <a:r>
              <a:rPr lang="it-IT" spc="5" dirty="0"/>
              <a:t> Limited </a:t>
            </a:r>
            <a:r>
              <a:rPr spc="5" dirty="0"/>
              <a:t>/</a:t>
            </a:r>
            <a:r>
              <a:rPr lang="it-IT" spc="5" dirty="0"/>
              <a:t> </a:t>
            </a:r>
            <a:r>
              <a:rPr spc="10" dirty="0"/>
              <a:t>Miss Accessori</a:t>
            </a:r>
            <a:r>
              <a:rPr spc="-370" dirty="0"/>
              <a:t> </a:t>
            </a:r>
            <a:r>
              <a:rPr spc="-50" dirty="0"/>
              <a:t>S.r.l.</a:t>
            </a:r>
          </a:p>
        </p:txBody>
      </p:sp>
      <p:sp>
        <p:nvSpPr>
          <p:cNvPr id="3" name="object 3"/>
          <p:cNvSpPr/>
          <p:nvPr/>
        </p:nvSpPr>
        <p:spPr>
          <a:xfrm>
            <a:off x="4492009" y="4722369"/>
            <a:ext cx="2492070" cy="356010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193376" y="4743311"/>
            <a:ext cx="2418774" cy="351821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20758" y="2280423"/>
            <a:ext cx="13205460" cy="1696720"/>
          </a:xfrm>
          <a:prstGeom prst="rect">
            <a:avLst/>
          </a:prstGeom>
        </p:spPr>
        <p:txBody>
          <a:bodyPr vert="horz" wrap="square" lIns="0" tIns="7620" rIns="0" bIns="0" rtlCol="0">
            <a:spAutoFit/>
          </a:bodyPr>
          <a:lstStyle/>
          <a:p>
            <a:pPr marL="179705" marR="5080" indent="-167005">
              <a:lnSpc>
                <a:spcPct val="101800"/>
              </a:lnSpc>
              <a:spcBef>
                <a:spcPts val="60"/>
              </a:spcBef>
              <a:buSzPct val="75925"/>
              <a:buFont typeface="Arial"/>
              <a:buChar char="-"/>
              <a:tabLst>
                <a:tab pos="275590" algn="l"/>
                <a:tab pos="276225" algn="l"/>
              </a:tabLst>
            </a:pPr>
            <a:r>
              <a:rPr dirty="0"/>
              <a:t>	</a:t>
            </a:r>
            <a:r>
              <a:rPr sz="2700" spc="10" dirty="0">
                <a:latin typeface="Arial"/>
                <a:cs typeface="Arial"/>
              </a:rPr>
              <a:t>Due </a:t>
            </a:r>
            <a:r>
              <a:rPr sz="2700" spc="5" dirty="0">
                <a:latin typeface="Arial"/>
                <a:cs typeface="Arial"/>
              </a:rPr>
              <a:t>azioni di cancellazione di fronte all'EUIPO nei confronti delle </a:t>
            </a:r>
            <a:r>
              <a:rPr sz="2700" spc="10" dirty="0">
                <a:latin typeface="Arial"/>
                <a:cs typeface="Arial"/>
              </a:rPr>
              <a:t>due </a:t>
            </a:r>
            <a:r>
              <a:rPr sz="2700" u="heavy" spc="5" dirty="0">
                <a:uFill>
                  <a:solidFill>
                    <a:srgbClr val="000000"/>
                  </a:solidFill>
                </a:uFill>
                <a:latin typeface="Arial"/>
                <a:cs typeface="Arial"/>
              </a:rPr>
              <a:t>registrazioni di  </a:t>
            </a:r>
            <a:r>
              <a:rPr sz="2700" u="heavy" spc="10" dirty="0">
                <a:uFill>
                  <a:solidFill>
                    <a:srgbClr val="000000"/>
                  </a:solidFill>
                </a:uFill>
                <a:latin typeface="Arial"/>
                <a:cs typeface="Arial"/>
              </a:rPr>
              <a:t>disegno e modello</a:t>
            </a:r>
            <a:r>
              <a:rPr sz="2700" spc="10" dirty="0">
                <a:latin typeface="Arial"/>
                <a:cs typeface="Arial"/>
              </a:rPr>
              <a:t> </a:t>
            </a:r>
            <a:r>
              <a:rPr sz="2700" spc="5" dirty="0">
                <a:latin typeface="Arial"/>
                <a:cs typeface="Arial"/>
              </a:rPr>
              <a:t>qui</a:t>
            </a:r>
            <a:r>
              <a:rPr sz="2700" spc="-20" dirty="0">
                <a:latin typeface="Arial"/>
                <a:cs typeface="Arial"/>
              </a:rPr>
              <a:t> </a:t>
            </a:r>
            <a:r>
              <a:rPr sz="2700" spc="5" dirty="0">
                <a:latin typeface="Arial"/>
                <a:cs typeface="Arial"/>
              </a:rPr>
              <a:t>raffigurate</a:t>
            </a:r>
            <a:endParaRPr sz="2700" dirty="0">
              <a:latin typeface="Arial"/>
              <a:cs typeface="Arial"/>
            </a:endParaRPr>
          </a:p>
          <a:p>
            <a:pPr>
              <a:lnSpc>
                <a:spcPct val="100000"/>
              </a:lnSpc>
              <a:spcBef>
                <a:spcPts val="20"/>
              </a:spcBef>
              <a:buFont typeface="Arial"/>
              <a:buChar char="-"/>
            </a:pPr>
            <a:endParaRPr sz="2900" dirty="0">
              <a:latin typeface="Times New Roman"/>
              <a:cs typeface="Times New Roman"/>
            </a:endParaRPr>
          </a:p>
          <a:p>
            <a:pPr marL="276225" indent="-263525">
              <a:lnSpc>
                <a:spcPct val="100000"/>
              </a:lnSpc>
              <a:buSzPct val="75925"/>
              <a:buChar char="-"/>
              <a:tabLst>
                <a:tab pos="275590" algn="l"/>
                <a:tab pos="276225" algn="l"/>
              </a:tabLst>
            </a:pPr>
            <a:r>
              <a:rPr sz="2700" spc="10" dirty="0">
                <a:latin typeface="Arial"/>
                <a:cs typeface="Arial"/>
              </a:rPr>
              <a:t>Caso chiuso con </a:t>
            </a:r>
            <a:r>
              <a:rPr sz="2700" spc="5" dirty="0">
                <a:latin typeface="Arial"/>
                <a:cs typeface="Arial"/>
              </a:rPr>
              <a:t>decisioni di</a:t>
            </a:r>
            <a:r>
              <a:rPr sz="2700" spc="-15" dirty="0">
                <a:latin typeface="Arial"/>
                <a:cs typeface="Arial"/>
              </a:rPr>
              <a:t> </a:t>
            </a:r>
            <a:r>
              <a:rPr sz="2700" spc="10" dirty="0">
                <a:latin typeface="Arial"/>
                <a:cs typeface="Arial"/>
              </a:rPr>
              <a:t>annullamento</a:t>
            </a:r>
            <a:endParaRPr sz="2700" dirty="0">
              <a:latin typeface="Arial"/>
              <a:cs typeface="Arial"/>
            </a:endParaRPr>
          </a:p>
        </p:txBody>
      </p:sp>
      <p:sp>
        <p:nvSpPr>
          <p:cNvPr id="6" name="Segnaposto numero diapositiva 5">
            <a:extLst>
              <a:ext uri="{FF2B5EF4-FFF2-40B4-BE49-F238E27FC236}">
                <a16:creationId xmlns:a16="http://schemas.microsoft.com/office/drawing/2014/main" id="{1A680764-9B3A-DF48-9E3D-7198F050D93A}"/>
              </a:ext>
            </a:extLst>
          </p:cNvPr>
          <p:cNvSpPr>
            <a:spLocks noGrp="1"/>
          </p:cNvSpPr>
          <p:nvPr>
            <p:ph type="sldNum" sz="quarter" idx="7"/>
          </p:nvPr>
        </p:nvSpPr>
        <p:spPr/>
        <p:txBody>
          <a:bodyPr/>
          <a:lstStyle/>
          <a:p>
            <a:pPr marL="25400">
              <a:lnSpc>
                <a:spcPts val="2014"/>
              </a:lnSpc>
            </a:pPr>
            <a:fld id="{81D60167-4931-47E6-BA6A-407CBD079E47}" type="slidenum">
              <a:rPr lang="it-IT" spc="15" smtClean="0"/>
              <a:t>120</a:t>
            </a:fld>
            <a:endParaRPr lang="it-IT" spc="15" dirty="0"/>
          </a:p>
        </p:txBody>
      </p:sp>
    </p:spTree>
    <p:extLst>
      <p:ext uri="{BB962C8B-B14F-4D97-AF65-F5344CB8AC3E}">
        <p14:creationId xmlns:p14="http://schemas.microsoft.com/office/powerpoint/2010/main" val="36454711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45228B-7ACF-254E-B699-759D090E5972}"/>
              </a:ext>
            </a:extLst>
          </p:cNvPr>
          <p:cNvSpPr>
            <a:spLocks noGrp="1"/>
          </p:cNvSpPr>
          <p:nvPr>
            <p:ph type="title"/>
          </p:nvPr>
        </p:nvSpPr>
        <p:spPr>
          <a:xfrm>
            <a:off x="1557932" y="649059"/>
            <a:ext cx="15885518" cy="1729016"/>
          </a:xfrm>
        </p:spPr>
        <p:txBody>
          <a:bodyPr/>
          <a:lstStyle/>
          <a:p>
            <a:r>
              <a:rPr lang="it-IT" dirty="0"/>
              <a:t>Marchi depositati dal contraffattore (utilizzati in modo diverso)</a:t>
            </a:r>
          </a:p>
        </p:txBody>
      </p:sp>
      <p:sp>
        <p:nvSpPr>
          <p:cNvPr id="3" name="Segnaposto numero diapositiva 2">
            <a:extLst>
              <a:ext uri="{FF2B5EF4-FFF2-40B4-BE49-F238E27FC236}">
                <a16:creationId xmlns:a16="http://schemas.microsoft.com/office/drawing/2014/main" id="{13D2A6C5-1D67-D444-AB37-3C02631BB97C}"/>
              </a:ext>
            </a:extLst>
          </p:cNvPr>
          <p:cNvSpPr>
            <a:spLocks noGrp="1"/>
          </p:cNvSpPr>
          <p:nvPr>
            <p:ph type="sldNum" sz="quarter" idx="7"/>
          </p:nvPr>
        </p:nvSpPr>
        <p:spPr/>
        <p:txBody>
          <a:bodyPr/>
          <a:lstStyle/>
          <a:p>
            <a:pPr marL="25400">
              <a:lnSpc>
                <a:spcPts val="2014"/>
              </a:lnSpc>
            </a:pPr>
            <a:fld id="{81D60167-4931-47E6-BA6A-407CBD079E47}" type="slidenum">
              <a:rPr lang="it-IT" spc="15" smtClean="0"/>
              <a:t>121</a:t>
            </a:fld>
            <a:endParaRPr lang="it-IT" spc="15" dirty="0"/>
          </a:p>
        </p:txBody>
      </p:sp>
      <p:sp>
        <p:nvSpPr>
          <p:cNvPr id="5" name="Rettangolo 4">
            <a:extLst>
              <a:ext uri="{FF2B5EF4-FFF2-40B4-BE49-F238E27FC236}">
                <a16:creationId xmlns:a16="http://schemas.microsoft.com/office/drawing/2014/main" id="{E3D1078E-8540-FD41-BF4C-E261607D568D}"/>
              </a:ext>
            </a:extLst>
          </p:cNvPr>
          <p:cNvSpPr/>
          <p:nvPr/>
        </p:nvSpPr>
        <p:spPr>
          <a:xfrm>
            <a:off x="1212850" y="2606675"/>
            <a:ext cx="16383000" cy="1754326"/>
          </a:xfrm>
          <a:prstGeom prst="rect">
            <a:avLst/>
          </a:prstGeom>
        </p:spPr>
        <p:txBody>
          <a:bodyPr wrap="square">
            <a:spAutoFit/>
          </a:bodyPr>
          <a:lstStyle/>
          <a:p>
            <a:pPr marL="228600" algn="just">
              <a:spcAft>
                <a:spcPts val="0"/>
              </a:spcAft>
            </a:pPr>
            <a:r>
              <a:rPr lang="it-IT" b="1" dirty="0">
                <a:latin typeface="Arial" panose="020B0604020202020204" pitchFamily="34" charset="0"/>
                <a:ea typeface="Times New Roman" panose="02020603050405020304" pitchFamily="18" charset="0"/>
                <a:cs typeface="Arial" panose="020B0604020202020204" pitchFamily="34" charset="0"/>
              </a:rPr>
              <a:t>Tribunale di Genova</a:t>
            </a:r>
            <a:r>
              <a:rPr lang="it-IT" dirty="0">
                <a:latin typeface="Arial" panose="020B0604020202020204" pitchFamily="34" charset="0"/>
                <a:ea typeface="Times New Roman" panose="02020603050405020304" pitchFamily="18" charset="0"/>
                <a:cs typeface="Arial" panose="020B0604020202020204" pitchFamily="34" charset="0"/>
              </a:rPr>
              <a:t>, sentenza n. 3343/13 del 9 luglio 2013, </a:t>
            </a:r>
            <a:r>
              <a:rPr lang="it-IT" dirty="0" err="1">
                <a:latin typeface="Arial" panose="020B0604020202020204" pitchFamily="34" charset="0"/>
                <a:ea typeface="Times New Roman" panose="02020603050405020304" pitchFamily="18" charset="0"/>
                <a:cs typeface="Arial" panose="020B0604020202020204" pitchFamily="34" charset="0"/>
              </a:rPr>
              <a:t>proc</a:t>
            </a:r>
            <a:r>
              <a:rPr lang="it-IT" dirty="0">
                <a:latin typeface="Arial" panose="020B0604020202020204" pitchFamily="34" charset="0"/>
                <a:ea typeface="Times New Roman" panose="02020603050405020304" pitchFamily="18" charset="0"/>
                <a:cs typeface="Arial" panose="020B0604020202020204" pitchFamily="34" charset="0"/>
              </a:rPr>
              <a:t>. </a:t>
            </a:r>
            <a:r>
              <a:rPr lang="it-IT" dirty="0" err="1">
                <a:latin typeface="Arial" panose="020B0604020202020204" pitchFamily="34" charset="0"/>
                <a:ea typeface="Times New Roman" panose="02020603050405020304" pitchFamily="18" charset="0"/>
                <a:cs typeface="Arial" panose="020B0604020202020204" pitchFamily="34" charset="0"/>
              </a:rPr>
              <a:t>pen</a:t>
            </a:r>
            <a:r>
              <a:rPr lang="it-IT" dirty="0">
                <a:latin typeface="Arial" panose="020B0604020202020204" pitchFamily="34" charset="0"/>
                <a:ea typeface="Times New Roman" panose="02020603050405020304" pitchFamily="18" charset="0"/>
                <a:cs typeface="Arial" panose="020B0604020202020204" pitchFamily="34" charset="0"/>
              </a:rPr>
              <a:t>. n. 9888/11 RGPM, 2088/12 </a:t>
            </a:r>
            <a:r>
              <a:rPr lang="it-IT" dirty="0" err="1">
                <a:latin typeface="Arial" panose="020B0604020202020204" pitchFamily="34" charset="0"/>
                <a:ea typeface="Times New Roman" panose="02020603050405020304" pitchFamily="18" charset="0"/>
                <a:cs typeface="Arial" panose="020B0604020202020204" pitchFamily="34" charset="0"/>
              </a:rPr>
              <a:t>RGTrib</a:t>
            </a:r>
            <a:endParaRPr lang="it-IT" dirty="0">
              <a:latin typeface="Arial" panose="020B0604020202020204" pitchFamily="34" charset="0"/>
              <a:ea typeface="Times New Roman" panose="02020603050405020304" pitchFamily="18" charset="0"/>
              <a:cs typeface="Arial" panose="020B0604020202020204" pitchFamily="34" charset="0"/>
            </a:endParaRPr>
          </a:p>
          <a:p>
            <a:pPr marL="228600" algn="just">
              <a:spcAft>
                <a:spcPts val="0"/>
              </a:spcAft>
            </a:pPr>
            <a:r>
              <a:rPr lang="it-IT" dirty="0">
                <a:latin typeface="Arial" panose="020B0604020202020204" pitchFamily="34" charset="0"/>
                <a:ea typeface="Times New Roman" panose="02020603050405020304" pitchFamily="18" charset="0"/>
                <a:cs typeface="Arial" panose="020B0604020202020204" pitchFamily="34" charset="0"/>
              </a:rPr>
              <a:t>“</a:t>
            </a:r>
            <a:r>
              <a:rPr lang="it-IT" i="1" dirty="0">
                <a:latin typeface="Arial" panose="020B0604020202020204" pitchFamily="34" charset="0"/>
                <a:ea typeface="Times New Roman" panose="02020603050405020304" pitchFamily="18" charset="0"/>
                <a:cs typeface="Arial" panose="020B0604020202020204" pitchFamily="34" charset="0"/>
              </a:rPr>
              <a:t>Nessun rilievo può avere l’avvenuta registrazione del marchio da parte dell’imputato. Invero, si tratta di una riproduzione servile del noto marchio e non tutelabile stante la </a:t>
            </a:r>
            <a:r>
              <a:rPr lang="it-IT" i="1" dirty="0" err="1">
                <a:latin typeface="Arial" panose="020B0604020202020204" pitchFamily="34" charset="0"/>
                <a:ea typeface="Times New Roman" panose="02020603050405020304" pitchFamily="18" charset="0"/>
                <a:cs typeface="Arial" panose="020B0604020202020204" pitchFamily="34" charset="0"/>
              </a:rPr>
              <a:t>confondibilità</a:t>
            </a:r>
            <a:r>
              <a:rPr lang="it-IT" i="1" dirty="0">
                <a:latin typeface="Arial" panose="020B0604020202020204" pitchFamily="34" charset="0"/>
                <a:ea typeface="Times New Roman" panose="02020603050405020304" pitchFamily="18" charset="0"/>
                <a:cs typeface="Arial" panose="020B0604020202020204" pitchFamily="34" charset="0"/>
              </a:rPr>
              <a:t> e la mancanza della novità apposto su prodotti simili a quelli originali, anzi su modelli della nota casa. </a:t>
            </a:r>
            <a:r>
              <a:rPr lang="it-IT" b="1" i="1" dirty="0">
                <a:latin typeface="Arial" panose="020B0604020202020204" pitchFamily="34" charset="0"/>
                <a:ea typeface="Times New Roman" panose="02020603050405020304" pitchFamily="18" charset="0"/>
                <a:cs typeface="Arial" panose="020B0604020202020204" pitchFamily="34" charset="0"/>
              </a:rPr>
              <a:t>Si deve infatti avere riguardo non tanto alla registrazione ma alla sua reale utilizzazione che nel caso di specie appunto rende la merce confondibile</a:t>
            </a:r>
            <a:r>
              <a:rPr lang="it-IT" i="1" dirty="0">
                <a:latin typeface="Arial" panose="020B0604020202020204" pitchFamily="34" charset="0"/>
                <a:ea typeface="Times New Roman" panose="02020603050405020304" pitchFamily="18" charset="0"/>
                <a:cs typeface="Arial" panose="020B0604020202020204" pitchFamily="34" charset="0"/>
              </a:rPr>
              <a:t>. Anzi tale condotta può essere invece vista come prova della presenza dell’elemento psicologico del reato in capo all’imputato che ha tentato di procurarsi una copertura all’attività illecita.</a:t>
            </a:r>
            <a:r>
              <a:rPr lang="it-IT" dirty="0">
                <a:latin typeface="Arial" panose="020B0604020202020204" pitchFamily="34" charset="0"/>
                <a:ea typeface="Times New Roman" panose="02020603050405020304" pitchFamily="18" charset="0"/>
                <a:cs typeface="Arial" panose="020B0604020202020204" pitchFamily="34" charset="0"/>
              </a:rPr>
              <a:t>” </a:t>
            </a:r>
          </a:p>
        </p:txBody>
      </p:sp>
      <p:pic>
        <p:nvPicPr>
          <p:cNvPr id="15" name="Immagine 14">
            <a:extLst>
              <a:ext uri="{FF2B5EF4-FFF2-40B4-BE49-F238E27FC236}">
                <a16:creationId xmlns:a16="http://schemas.microsoft.com/office/drawing/2014/main" id="{630C410A-176F-1143-9422-A67329D57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250" y="4361001"/>
            <a:ext cx="6324600" cy="4951274"/>
          </a:xfrm>
          <a:prstGeom prst="rect">
            <a:avLst/>
          </a:prstGeom>
        </p:spPr>
      </p:pic>
      <p:sp>
        <p:nvSpPr>
          <p:cNvPr id="16" name="CasellaDiTesto 15">
            <a:extLst>
              <a:ext uri="{FF2B5EF4-FFF2-40B4-BE49-F238E27FC236}">
                <a16:creationId xmlns:a16="http://schemas.microsoft.com/office/drawing/2014/main" id="{908B50E8-A308-CD4B-8148-C25E89FCAC1C}"/>
              </a:ext>
            </a:extLst>
          </p:cNvPr>
          <p:cNvSpPr txBox="1"/>
          <p:nvPr/>
        </p:nvSpPr>
        <p:spPr>
          <a:xfrm>
            <a:off x="11949545" y="9538855"/>
            <a:ext cx="3606436" cy="369332"/>
          </a:xfrm>
          <a:prstGeom prst="rect">
            <a:avLst/>
          </a:prstGeom>
          <a:noFill/>
        </p:spPr>
        <p:txBody>
          <a:bodyPr wrap="none" rtlCol="0">
            <a:spAutoFit/>
          </a:bodyPr>
          <a:lstStyle/>
          <a:p>
            <a:r>
              <a:rPr lang="it-IT" dirty="0"/>
              <a:t>Marchio utilizzato dal contraffattore </a:t>
            </a:r>
          </a:p>
        </p:txBody>
      </p:sp>
      <p:sp>
        <p:nvSpPr>
          <p:cNvPr id="17" name="CasellaDiTesto 16">
            <a:extLst>
              <a:ext uri="{FF2B5EF4-FFF2-40B4-BE49-F238E27FC236}">
                <a16:creationId xmlns:a16="http://schemas.microsoft.com/office/drawing/2014/main" id="{639FD0E9-21F4-D740-877C-7AACEF2352D0}"/>
              </a:ext>
            </a:extLst>
          </p:cNvPr>
          <p:cNvSpPr txBox="1"/>
          <p:nvPr/>
        </p:nvSpPr>
        <p:spPr>
          <a:xfrm>
            <a:off x="2813050" y="9515703"/>
            <a:ext cx="3611181" cy="369332"/>
          </a:xfrm>
          <a:prstGeom prst="rect">
            <a:avLst/>
          </a:prstGeom>
          <a:noFill/>
        </p:spPr>
        <p:txBody>
          <a:bodyPr wrap="none" rtlCol="0">
            <a:spAutoFit/>
          </a:bodyPr>
          <a:lstStyle/>
          <a:p>
            <a:r>
              <a:rPr lang="it-IT" dirty="0"/>
              <a:t>Marchio registrato dal contraffattore</a:t>
            </a:r>
          </a:p>
        </p:txBody>
      </p:sp>
      <p:pic>
        <p:nvPicPr>
          <p:cNvPr id="4" name="Immagine 3">
            <a:extLst>
              <a:ext uri="{FF2B5EF4-FFF2-40B4-BE49-F238E27FC236}">
                <a16:creationId xmlns:a16="http://schemas.microsoft.com/office/drawing/2014/main" id="{76E13027-E92F-B144-A9BA-7E30C3C998AD}"/>
              </a:ext>
            </a:extLst>
          </p:cNvPr>
          <p:cNvPicPr>
            <a:picLocks noChangeAspect="1"/>
          </p:cNvPicPr>
          <p:nvPr/>
        </p:nvPicPr>
        <p:blipFill>
          <a:blip r:embed="rId3"/>
          <a:stretch>
            <a:fillRect/>
          </a:stretch>
        </p:blipFill>
        <p:spPr>
          <a:xfrm>
            <a:off x="2586640" y="4808390"/>
            <a:ext cx="4064000" cy="4523510"/>
          </a:xfrm>
          <a:prstGeom prst="rect">
            <a:avLst/>
          </a:prstGeom>
        </p:spPr>
      </p:pic>
    </p:spTree>
    <p:extLst>
      <p:ext uri="{BB962C8B-B14F-4D97-AF65-F5344CB8AC3E}">
        <p14:creationId xmlns:p14="http://schemas.microsoft.com/office/powerpoint/2010/main" val="15023559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6952615" cy="905510"/>
          </a:xfrm>
          <a:prstGeom prst="rect">
            <a:avLst/>
          </a:prstGeom>
        </p:spPr>
        <p:txBody>
          <a:bodyPr vert="horz" wrap="square" lIns="0" tIns="15240" rIns="0" bIns="0" rtlCol="0">
            <a:spAutoFit/>
          </a:bodyPr>
          <a:lstStyle/>
          <a:p>
            <a:pPr marL="12700">
              <a:lnSpc>
                <a:spcPct val="100000"/>
              </a:lnSpc>
              <a:spcBef>
                <a:spcPts val="120"/>
              </a:spcBef>
            </a:pPr>
            <a:r>
              <a:rPr sz="5750" spc="10" dirty="0"/>
              <a:t>Elemento</a:t>
            </a:r>
            <a:r>
              <a:rPr sz="5750" spc="-40" dirty="0"/>
              <a:t> </a:t>
            </a:r>
            <a:r>
              <a:rPr sz="5750" spc="5" dirty="0"/>
              <a:t>psicologico</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22</a:t>
            </a:r>
            <a:endParaRPr spc="15" dirty="0"/>
          </a:p>
        </p:txBody>
      </p:sp>
      <p:sp>
        <p:nvSpPr>
          <p:cNvPr id="3" name="object 3"/>
          <p:cNvSpPr txBox="1"/>
          <p:nvPr/>
        </p:nvSpPr>
        <p:spPr>
          <a:xfrm>
            <a:off x="1557932" y="2726064"/>
            <a:ext cx="16190318" cy="6973704"/>
          </a:xfrm>
          <a:prstGeom prst="rect">
            <a:avLst/>
          </a:prstGeom>
        </p:spPr>
        <p:txBody>
          <a:bodyPr vert="horz" wrap="square" lIns="0" tIns="12700" rIns="0" bIns="0" rtlCol="0">
            <a:spAutoFit/>
          </a:bodyPr>
          <a:lstStyle/>
          <a:p>
            <a:pPr lvl="0" algn="just"/>
            <a:r>
              <a:rPr lang="it-IT" b="1" dirty="0">
                <a:latin typeface="Arial" panose="020B0604020202020204" pitchFamily="34" charset="0"/>
                <a:cs typeface="Arial" panose="020B0604020202020204" pitchFamily="34" charset="0"/>
              </a:rPr>
              <a:t>Corte di Cassazione</a:t>
            </a:r>
            <a:r>
              <a:rPr lang="it-IT" dirty="0">
                <a:latin typeface="Arial" panose="020B0604020202020204" pitchFamily="34" charset="0"/>
                <a:cs typeface="Arial" panose="020B0604020202020204" pitchFamily="34" charset="0"/>
              </a:rPr>
              <a:t>, Sez. II, sentenza n. 24516 del 22maggio – 9 giugno 2015</a:t>
            </a:r>
          </a:p>
          <a:p>
            <a:pPr algn="just"/>
            <a:r>
              <a:rPr lang="it-IT"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L’imputata, infatti, era un’operatrice professionale nel settore specifico della vendita di articoli di profumeria, e ciò presupponeva una particolare esperienza, non soltanto nella conoscenza delle marche dei prodotti posti in vendita e delle relative caratteristiche merceologica, quanto, e soprattutto, in ordine alla specifica e penetrante tutela giuridica che circonda il marchio e i diritti di privativa, con la conseguenza che l’uso non autorizzato dei titolari dei marchi non poteva non essere apprezzato come fatto illecito, in capo a chi era professionalmente avvezzo ad operare gli acquisti attraverso la rete dei distributori a ciò legittimati. In tale quadro di riferimento non può, dunque, non rappresentare elemento fortemente denotativo del dolo la circostanza che l’imputata si fosse nel frangente rivolta ad una più o meno sconosciuta ditta campana, certo non autorizzata dai titolari dei marchi contraffatti a vendere prodotti che riproducevano quei marchi, con le caratteristiche – indubbiamente decettive – di cui si è detto.</a:t>
            </a:r>
            <a:r>
              <a:rPr lang="it-IT" dirty="0">
                <a:latin typeface="Arial" panose="020B0604020202020204" pitchFamily="34" charset="0"/>
                <a:cs typeface="Arial" panose="020B0604020202020204" pitchFamily="34" charset="0"/>
              </a:rPr>
              <a:t>”</a:t>
            </a:r>
            <a:endParaRPr lang="it-IT" b="1" spc="-5" dirty="0">
              <a:latin typeface="Arial" panose="020B0604020202020204" pitchFamily="34" charset="0"/>
              <a:cs typeface="Arial" panose="020B0604020202020204" pitchFamily="34" charset="0"/>
            </a:endParaRPr>
          </a:p>
          <a:p>
            <a:pPr marL="12700" algn="just">
              <a:lnSpc>
                <a:spcPts val="2180"/>
              </a:lnSpc>
              <a:spcBef>
                <a:spcPts val="100"/>
              </a:spcBef>
            </a:pPr>
            <a:endParaRPr lang="it-IT" b="1" spc="-5" dirty="0">
              <a:latin typeface="Arial" panose="020B0604020202020204" pitchFamily="34" charset="0"/>
              <a:cs typeface="Arial" panose="020B0604020202020204" pitchFamily="34" charset="0"/>
            </a:endParaRPr>
          </a:p>
          <a:p>
            <a:pPr marL="12700" algn="just">
              <a:lnSpc>
                <a:spcPts val="2180"/>
              </a:lnSpc>
              <a:spcBef>
                <a:spcPts val="100"/>
              </a:spcBef>
            </a:pPr>
            <a:r>
              <a:rPr b="1" spc="-5" dirty="0">
                <a:latin typeface="Arial" panose="020B0604020202020204" pitchFamily="34" charset="0"/>
                <a:cs typeface="Arial" panose="020B0604020202020204" pitchFamily="34" charset="0"/>
              </a:rPr>
              <a:t>Corte di Cassazione, </a:t>
            </a:r>
            <a:r>
              <a:rPr spc="-5" dirty="0">
                <a:latin typeface="Arial" panose="020B0604020202020204" pitchFamily="34" charset="0"/>
                <a:cs typeface="Arial" panose="020B0604020202020204" pitchFamily="34" charset="0"/>
              </a:rPr>
              <a:t>sentenza </a:t>
            </a:r>
            <a:r>
              <a:rPr dirty="0">
                <a:latin typeface="Arial" panose="020B0604020202020204" pitchFamily="34" charset="0"/>
                <a:cs typeface="Arial" panose="020B0604020202020204" pitchFamily="34" charset="0"/>
              </a:rPr>
              <a:t>n. </a:t>
            </a:r>
            <a:r>
              <a:rPr spc="-5" dirty="0">
                <a:latin typeface="Arial" panose="020B0604020202020204" pitchFamily="34" charset="0"/>
                <a:cs typeface="Arial" panose="020B0604020202020204" pitchFamily="34" charset="0"/>
              </a:rPr>
              <a:t>28634/09 </a:t>
            </a:r>
            <a:r>
              <a:rPr dirty="0">
                <a:latin typeface="Arial" panose="020B0604020202020204" pitchFamily="34" charset="0"/>
                <a:cs typeface="Arial" panose="020B0604020202020204" pitchFamily="34" charset="0"/>
              </a:rPr>
              <a:t>del 2 – 13 luglio</a:t>
            </a:r>
            <a:r>
              <a:rPr spc="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2009</a:t>
            </a:r>
          </a:p>
          <a:p>
            <a:pPr marL="12700" marR="5080" algn="just">
              <a:lnSpc>
                <a:spcPts val="2140"/>
              </a:lnSpc>
              <a:spcBef>
                <a:spcPts val="100"/>
              </a:spcBef>
            </a:pPr>
            <a:r>
              <a:rPr i="1" spc="-15" dirty="0">
                <a:latin typeface="Arial" panose="020B0604020202020204" pitchFamily="34" charset="0"/>
                <a:cs typeface="Arial" panose="020B0604020202020204" pitchFamily="34" charset="0"/>
              </a:rPr>
              <a:t>“L’imputata </a:t>
            </a:r>
            <a:r>
              <a:rPr i="1" dirty="0">
                <a:latin typeface="Arial" panose="020B0604020202020204" pitchFamily="34" charset="0"/>
                <a:cs typeface="Arial" panose="020B0604020202020204" pitchFamily="34" charset="0"/>
              </a:rPr>
              <a:t>è </a:t>
            </a:r>
            <a:r>
              <a:rPr i="1" spc="-5" dirty="0">
                <a:latin typeface="Arial" panose="020B0604020202020204" pitchFamily="34" charset="0"/>
                <a:cs typeface="Arial" panose="020B0604020202020204" pitchFamily="34" charset="0"/>
              </a:rPr>
              <a:t>un’esercente </a:t>
            </a:r>
            <a:r>
              <a:rPr i="1" dirty="0">
                <a:latin typeface="Arial" panose="020B0604020202020204" pitchFamily="34" charset="0"/>
                <a:cs typeface="Arial" panose="020B0604020202020204" pitchFamily="34" charset="0"/>
              </a:rPr>
              <a:t>di generi </a:t>
            </a:r>
            <a:r>
              <a:rPr i="1" spc="-5" dirty="0">
                <a:latin typeface="Arial" panose="020B0604020202020204" pitchFamily="34" charset="0"/>
                <a:cs typeface="Arial" panose="020B0604020202020204" pitchFamily="34" charset="0"/>
              </a:rPr>
              <a:t>vestiario </a:t>
            </a:r>
            <a:r>
              <a:rPr i="1" dirty="0">
                <a:latin typeface="Arial" panose="020B0604020202020204" pitchFamily="34" charset="0"/>
                <a:cs typeface="Arial" panose="020B0604020202020204" pitchFamily="34" charset="0"/>
              </a:rPr>
              <a:t>e, in </a:t>
            </a:r>
            <a:r>
              <a:rPr i="1" spc="-5" dirty="0">
                <a:latin typeface="Arial" panose="020B0604020202020204" pitchFamily="34" charset="0"/>
                <a:cs typeface="Arial" panose="020B0604020202020204" pitchFamily="34" charset="0"/>
              </a:rPr>
              <a:t>questa qualità, </a:t>
            </a:r>
            <a:r>
              <a:rPr i="1" dirty="0">
                <a:latin typeface="Arial" panose="020B0604020202020204" pitchFamily="34" charset="0"/>
                <a:cs typeface="Arial" panose="020B0604020202020204" pitchFamily="34" charset="0"/>
              </a:rPr>
              <a:t>è </a:t>
            </a:r>
            <a:r>
              <a:rPr i="1" spc="-5" dirty="0">
                <a:latin typeface="Arial" panose="020B0604020202020204" pitchFamily="34" charset="0"/>
                <a:cs typeface="Arial" panose="020B0604020202020204" pitchFamily="34" charset="0"/>
              </a:rPr>
              <a:t>certamente </a:t>
            </a:r>
            <a:r>
              <a:rPr i="1" dirty="0">
                <a:latin typeface="Arial" panose="020B0604020202020204" pitchFamily="34" charset="0"/>
                <a:cs typeface="Arial" panose="020B0604020202020204" pitchFamily="34" charset="0"/>
              </a:rPr>
              <a:t>in grado di rendersi </a:t>
            </a:r>
            <a:r>
              <a:rPr i="1" spc="-5" dirty="0">
                <a:latin typeface="Arial" panose="020B0604020202020204" pitchFamily="34" charset="0"/>
                <a:cs typeface="Arial" panose="020B0604020202020204" pitchFamily="34" charset="0"/>
              </a:rPr>
              <a:t>conto </a:t>
            </a:r>
            <a:r>
              <a:rPr i="1" dirty="0">
                <a:latin typeface="Arial" panose="020B0604020202020204" pitchFamily="34" charset="0"/>
                <a:cs typeface="Arial" panose="020B0604020202020204" pitchFamily="34" charset="0"/>
              </a:rPr>
              <a:t>della </a:t>
            </a:r>
            <a:r>
              <a:rPr i="1" spc="-5" dirty="0">
                <a:latin typeface="Arial" panose="020B0604020202020204" pitchFamily="34" charset="0"/>
                <a:cs typeface="Arial" panose="020B0604020202020204" pitchFamily="34" charset="0"/>
              </a:rPr>
              <a:t>autenticità </a:t>
            </a:r>
            <a:r>
              <a:rPr i="1" dirty="0">
                <a:latin typeface="Arial" panose="020B0604020202020204" pitchFamily="34" charset="0"/>
                <a:cs typeface="Arial" panose="020B0604020202020204" pitchFamily="34" charset="0"/>
              </a:rPr>
              <a:t>o  della </a:t>
            </a:r>
            <a:r>
              <a:rPr i="1" spc="-5" dirty="0">
                <a:latin typeface="Arial" panose="020B0604020202020204" pitchFamily="34" charset="0"/>
                <a:cs typeface="Arial" panose="020B0604020202020204" pitchFamily="34" charset="0"/>
              </a:rPr>
              <a:t>natura imitativa </a:t>
            </a:r>
            <a:r>
              <a:rPr i="1" dirty="0">
                <a:latin typeface="Arial" panose="020B0604020202020204" pitchFamily="34" charset="0"/>
                <a:cs typeface="Arial" panose="020B0604020202020204" pitchFamily="34" charset="0"/>
              </a:rPr>
              <a:t>delle merci</a:t>
            </a:r>
            <a:r>
              <a:rPr i="1" spc="10" dirty="0">
                <a:latin typeface="Arial" panose="020B0604020202020204" pitchFamily="34" charset="0"/>
                <a:cs typeface="Arial" panose="020B0604020202020204" pitchFamily="34" charset="0"/>
              </a:rPr>
              <a:t> </a:t>
            </a:r>
            <a:r>
              <a:rPr i="1" spc="-5" dirty="0" err="1">
                <a:latin typeface="Arial" panose="020B0604020202020204" pitchFamily="34" charset="0"/>
                <a:cs typeface="Arial" panose="020B0604020202020204" pitchFamily="34" charset="0"/>
              </a:rPr>
              <a:t>compravendute</a:t>
            </a:r>
            <a:r>
              <a:rPr i="1"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gn="just">
              <a:lnSpc>
                <a:spcPct val="100000"/>
              </a:lnSpc>
              <a:spcBef>
                <a:spcPts val="15"/>
              </a:spcBef>
            </a:pPr>
            <a:endParaRPr dirty="0">
              <a:latin typeface="Arial" panose="020B0604020202020204" pitchFamily="34" charset="0"/>
              <a:cs typeface="Arial" panose="020B0604020202020204" pitchFamily="34" charset="0"/>
            </a:endParaRPr>
          </a:p>
          <a:p>
            <a:pPr marL="12700" algn="just">
              <a:lnSpc>
                <a:spcPts val="2180"/>
              </a:lnSpc>
            </a:pPr>
            <a:r>
              <a:rPr b="1" spc="-5" dirty="0">
                <a:latin typeface="Arial" panose="020B0604020202020204" pitchFamily="34" charset="0"/>
                <a:cs typeface="Arial" panose="020B0604020202020204" pitchFamily="34" charset="0"/>
              </a:rPr>
              <a:t>Corte di Cassazione, </a:t>
            </a:r>
            <a:r>
              <a:rPr spc="-5" dirty="0">
                <a:latin typeface="Arial" panose="020B0604020202020204" pitchFamily="34" charset="0"/>
                <a:cs typeface="Arial" panose="020B0604020202020204" pitchFamily="34" charset="0"/>
              </a:rPr>
              <a:t>sentenza </a:t>
            </a:r>
            <a:r>
              <a:rPr dirty="0">
                <a:latin typeface="Arial" panose="020B0604020202020204" pitchFamily="34" charset="0"/>
                <a:cs typeface="Arial" panose="020B0604020202020204" pitchFamily="34" charset="0"/>
              </a:rPr>
              <a:t>n. </a:t>
            </a:r>
            <a:r>
              <a:rPr spc="-5" dirty="0">
                <a:latin typeface="Arial" panose="020B0604020202020204" pitchFamily="34" charset="0"/>
                <a:cs typeface="Arial" panose="020B0604020202020204" pitchFamily="34" charset="0"/>
              </a:rPr>
              <a:t>28634/09 </a:t>
            </a:r>
            <a:r>
              <a:rPr dirty="0">
                <a:latin typeface="Arial" panose="020B0604020202020204" pitchFamily="34" charset="0"/>
                <a:cs typeface="Arial" panose="020B0604020202020204" pitchFamily="34" charset="0"/>
              </a:rPr>
              <a:t>del 2 – 13 luglio</a:t>
            </a:r>
            <a:r>
              <a:rPr spc="1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2009</a:t>
            </a:r>
          </a:p>
          <a:p>
            <a:pPr marL="12700" marR="5080" algn="just">
              <a:lnSpc>
                <a:spcPts val="2140"/>
              </a:lnSpc>
              <a:spcBef>
                <a:spcPts val="100"/>
              </a:spcBef>
            </a:pPr>
            <a:r>
              <a:rPr i="1" dirty="0">
                <a:latin typeface="Arial" panose="020B0604020202020204" pitchFamily="34" charset="0"/>
                <a:cs typeface="Arial" panose="020B0604020202020204" pitchFamily="34" charset="0"/>
              </a:rPr>
              <a:t>“I capi di </a:t>
            </a:r>
            <a:r>
              <a:rPr i="1" spc="-5" dirty="0">
                <a:latin typeface="Arial" panose="020B0604020202020204" pitchFamily="34" charset="0"/>
                <a:cs typeface="Arial" panose="020B0604020202020204" pitchFamily="34" charset="0"/>
              </a:rPr>
              <a:t>abbigliamento </a:t>
            </a:r>
            <a:r>
              <a:rPr i="1" dirty="0">
                <a:latin typeface="Arial" panose="020B0604020202020204" pitchFamily="34" charset="0"/>
                <a:cs typeface="Arial" panose="020B0604020202020204" pitchFamily="34" charset="0"/>
              </a:rPr>
              <a:t>e gli accessori </a:t>
            </a:r>
            <a:r>
              <a:rPr i="1" spc="-5" dirty="0">
                <a:latin typeface="Arial" panose="020B0604020202020204" pitchFamily="34" charset="0"/>
                <a:cs typeface="Arial" panose="020B0604020202020204" pitchFamily="34" charset="0"/>
              </a:rPr>
              <a:t>recanti </a:t>
            </a:r>
            <a:r>
              <a:rPr i="1" dirty="0">
                <a:latin typeface="Arial" panose="020B0604020202020204" pitchFamily="34" charset="0"/>
                <a:cs typeface="Arial" panose="020B0604020202020204" pitchFamily="34" charset="0"/>
              </a:rPr>
              <a:t>firme </a:t>
            </a:r>
            <a:r>
              <a:rPr i="1" spc="-5" dirty="0">
                <a:latin typeface="Arial" panose="020B0604020202020204" pitchFamily="34" charset="0"/>
                <a:cs typeface="Arial" panose="020B0604020202020204" pitchFamily="34" charset="0"/>
              </a:rPr>
              <a:t>prestigiose </a:t>
            </a:r>
            <a:r>
              <a:rPr i="1" dirty="0">
                <a:latin typeface="Arial" panose="020B0604020202020204" pitchFamily="34" charset="0"/>
                <a:cs typeface="Arial" panose="020B0604020202020204" pitchFamily="34" charset="0"/>
              </a:rPr>
              <a:t>sono </a:t>
            </a:r>
            <a:r>
              <a:rPr i="1" spc="-5" dirty="0">
                <a:latin typeface="Arial" panose="020B0604020202020204" pitchFamily="34" charset="0"/>
                <a:cs typeface="Arial" panose="020B0604020202020204" pitchFamily="34" charset="0"/>
              </a:rPr>
              <a:t>posti </a:t>
            </a:r>
            <a:r>
              <a:rPr i="1" dirty="0">
                <a:latin typeface="Arial" panose="020B0604020202020204" pitchFamily="34" charset="0"/>
                <a:cs typeface="Arial" panose="020B0604020202020204" pitchFamily="34" charset="0"/>
              </a:rPr>
              <a:t>in commercio </a:t>
            </a:r>
            <a:r>
              <a:rPr i="1" spc="-5" dirty="0">
                <a:latin typeface="Arial" panose="020B0604020202020204" pitchFamily="34" charset="0"/>
                <a:cs typeface="Arial" panose="020B0604020202020204" pitchFamily="34" charset="0"/>
              </a:rPr>
              <a:t>esclusivamente tramite rivenditori  autorizzati, </a:t>
            </a:r>
            <a:r>
              <a:rPr i="1" dirty="0">
                <a:latin typeface="Arial" panose="020B0604020202020204" pitchFamily="34" charset="0"/>
                <a:cs typeface="Arial" panose="020B0604020202020204" pitchFamily="34" charset="0"/>
              </a:rPr>
              <a:t>in regime di esclusiva con le case </a:t>
            </a:r>
            <a:r>
              <a:rPr i="1" spc="-5" dirty="0">
                <a:latin typeface="Arial" panose="020B0604020202020204" pitchFamily="34" charset="0"/>
                <a:cs typeface="Arial" panose="020B0604020202020204" pitchFamily="34" charset="0"/>
              </a:rPr>
              <a:t>produttrici. </a:t>
            </a:r>
            <a:r>
              <a:rPr i="1" dirty="0">
                <a:latin typeface="Arial" panose="020B0604020202020204" pitchFamily="34" charset="0"/>
                <a:cs typeface="Arial" panose="020B0604020202020204" pitchFamily="34" charset="0"/>
              </a:rPr>
              <a:t>Se un comune </a:t>
            </a:r>
            <a:r>
              <a:rPr i="1" spc="-5" dirty="0">
                <a:latin typeface="Arial" panose="020B0604020202020204" pitchFamily="34" charset="0"/>
                <a:cs typeface="Arial" panose="020B0604020202020204" pitchFamily="34" charset="0"/>
              </a:rPr>
              <a:t>cittadino </a:t>
            </a:r>
            <a:r>
              <a:rPr i="1" dirty="0">
                <a:latin typeface="Arial" panose="020B0604020202020204" pitchFamily="34" charset="0"/>
                <a:cs typeface="Arial" panose="020B0604020202020204" pitchFamily="34" charset="0"/>
              </a:rPr>
              <a:t>può essere </a:t>
            </a:r>
            <a:r>
              <a:rPr i="1" spc="-5" dirty="0">
                <a:latin typeface="Arial" panose="020B0604020202020204" pitchFamily="34" charset="0"/>
                <a:cs typeface="Arial" panose="020B0604020202020204" pitchFamily="34" charset="0"/>
              </a:rPr>
              <a:t>tratto </a:t>
            </a:r>
            <a:r>
              <a:rPr i="1" dirty="0">
                <a:latin typeface="Arial" panose="020B0604020202020204" pitchFamily="34" charset="0"/>
                <a:cs typeface="Arial" panose="020B0604020202020204" pitchFamily="34" charset="0"/>
              </a:rPr>
              <a:t>in inganno nel vedere  </a:t>
            </a:r>
            <a:r>
              <a:rPr i="1" spc="-5" dirty="0">
                <a:latin typeface="Arial" panose="020B0604020202020204" pitchFamily="34" charset="0"/>
                <a:cs typeface="Arial" panose="020B0604020202020204" pitchFamily="34" charset="0"/>
              </a:rPr>
              <a:t>esposte </a:t>
            </a:r>
            <a:r>
              <a:rPr i="1" spc="-10" dirty="0">
                <a:latin typeface="Arial" panose="020B0604020202020204" pitchFamily="34" charset="0"/>
                <a:cs typeface="Arial" panose="020B0604020202020204" pitchFamily="34" charset="0"/>
              </a:rPr>
              <a:t>siffatte </a:t>
            </a:r>
            <a:r>
              <a:rPr i="1" dirty="0">
                <a:latin typeface="Arial" panose="020B0604020202020204" pitchFamily="34" charset="0"/>
                <a:cs typeface="Arial" panose="020B0604020202020204" pitchFamily="34" charset="0"/>
              </a:rPr>
              <a:t>merci in esercizi commerciali qualunque, il </a:t>
            </a:r>
            <a:r>
              <a:rPr i="1" spc="-5" dirty="0">
                <a:latin typeface="Arial" panose="020B0604020202020204" pitchFamily="34" charset="0"/>
                <a:cs typeface="Arial" panose="020B0604020202020204" pitchFamily="34" charset="0"/>
              </a:rPr>
              <a:t>professionista </a:t>
            </a:r>
            <a:r>
              <a:rPr i="1" dirty="0">
                <a:latin typeface="Arial" panose="020B0604020202020204" pitchFamily="34" charset="0"/>
                <a:cs typeface="Arial" panose="020B0604020202020204" pitchFamily="34" charset="0"/>
              </a:rPr>
              <a:t>sa bene che quegli </a:t>
            </a:r>
            <a:r>
              <a:rPr i="1" spc="-5" dirty="0">
                <a:latin typeface="Arial" panose="020B0604020202020204" pitchFamily="34" charset="0"/>
                <a:cs typeface="Arial" panose="020B0604020202020204" pitchFamily="34" charset="0"/>
              </a:rPr>
              <a:t>oggetti </a:t>
            </a:r>
            <a:r>
              <a:rPr i="1" dirty="0">
                <a:latin typeface="Arial" panose="020B0604020202020204" pitchFamily="34" charset="0"/>
                <a:cs typeface="Arial" panose="020B0604020202020204" pitchFamily="34" charset="0"/>
              </a:rPr>
              <a:t>circolano in un </a:t>
            </a:r>
            <a:r>
              <a:rPr i="1" spc="-5" dirty="0">
                <a:latin typeface="Arial" panose="020B0604020202020204" pitchFamily="34" charset="0"/>
                <a:cs typeface="Arial" panose="020B0604020202020204" pitchFamily="34" charset="0"/>
              </a:rPr>
              <a:t>circuito  riservato </a:t>
            </a:r>
            <a:r>
              <a:rPr i="1" dirty="0">
                <a:latin typeface="Arial" panose="020B0604020202020204" pitchFamily="34" charset="0"/>
                <a:cs typeface="Arial" panose="020B0604020202020204" pitchFamily="34" charset="0"/>
              </a:rPr>
              <a:t>ai concessionari, </a:t>
            </a:r>
            <a:r>
              <a:rPr i="1" spc="-5" dirty="0">
                <a:latin typeface="Arial" panose="020B0604020202020204" pitchFamily="34" charset="0"/>
                <a:cs typeface="Arial" panose="020B0604020202020204" pitchFamily="34" charset="0"/>
              </a:rPr>
              <a:t>convenzionati </a:t>
            </a:r>
            <a:r>
              <a:rPr i="1" dirty="0">
                <a:latin typeface="Arial" panose="020B0604020202020204" pitchFamily="34" charset="0"/>
                <a:cs typeface="Arial" panose="020B0604020202020204" pitchFamily="34" charset="0"/>
              </a:rPr>
              <a:t>con le imprese</a:t>
            </a:r>
            <a:r>
              <a:rPr i="1" spc="5" dirty="0">
                <a:latin typeface="Arial" panose="020B0604020202020204" pitchFamily="34" charset="0"/>
                <a:cs typeface="Arial" panose="020B0604020202020204" pitchFamily="34" charset="0"/>
              </a:rPr>
              <a:t> </a:t>
            </a:r>
            <a:r>
              <a:rPr i="1" spc="-5" dirty="0" err="1">
                <a:latin typeface="Arial" panose="020B0604020202020204" pitchFamily="34" charset="0"/>
                <a:cs typeface="Arial" panose="020B0604020202020204" pitchFamily="34" charset="0"/>
              </a:rPr>
              <a:t>produttrici</a:t>
            </a:r>
            <a:r>
              <a:rPr i="1" spc="-5" dirty="0">
                <a:latin typeface="Arial" panose="020B0604020202020204" pitchFamily="34" charset="0"/>
                <a:cs typeface="Arial" panose="020B0604020202020204" pitchFamily="34" charset="0"/>
              </a:rPr>
              <a:t>”.</a:t>
            </a:r>
            <a:endParaRPr lang="it-IT" i="1" spc="-5" dirty="0">
              <a:latin typeface="Arial" panose="020B0604020202020204" pitchFamily="34" charset="0"/>
              <a:cs typeface="Arial" panose="020B0604020202020204" pitchFamily="34" charset="0"/>
            </a:endParaRPr>
          </a:p>
          <a:p>
            <a:pPr marL="12700" marR="5080" algn="just">
              <a:lnSpc>
                <a:spcPts val="2140"/>
              </a:lnSpc>
              <a:spcBef>
                <a:spcPts val="100"/>
              </a:spcBef>
            </a:pPr>
            <a:endParaRPr lang="it-IT" i="1" spc="-5" dirty="0">
              <a:latin typeface="Arial" panose="020B0604020202020204" pitchFamily="34" charset="0"/>
              <a:cs typeface="Arial" panose="020B0604020202020204" pitchFamily="34" charset="0"/>
            </a:endParaRPr>
          </a:p>
          <a:p>
            <a:pPr lvl="0" algn="just"/>
            <a:r>
              <a:rPr lang="it-IT" b="1" dirty="0">
                <a:latin typeface="Arial" panose="020B0604020202020204" pitchFamily="34" charset="0"/>
                <a:cs typeface="Arial" panose="020B0604020202020204" pitchFamily="34" charset="0"/>
              </a:rPr>
              <a:t>Corte d’Appello di Roma</a:t>
            </a:r>
            <a:r>
              <a:rPr lang="it-IT" dirty="0">
                <a:latin typeface="Arial" panose="020B0604020202020204" pitchFamily="34" charset="0"/>
                <a:cs typeface="Arial" panose="020B0604020202020204" pitchFamily="34" charset="0"/>
              </a:rPr>
              <a:t>, sentenza n. 4455/17 del 26 maggio – 20 giugno 2017,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51539/10 R.G.N.R.; 17390/16 R.G. </a:t>
            </a:r>
            <a:r>
              <a:rPr lang="it-IT" dirty="0" err="1">
                <a:latin typeface="Arial" panose="020B0604020202020204" pitchFamily="34" charset="0"/>
                <a:cs typeface="Arial" panose="020B0604020202020204" pitchFamily="34" charset="0"/>
              </a:rPr>
              <a:t>App</a:t>
            </a:r>
            <a:r>
              <a:rPr lang="it-IT" dirty="0">
                <a:latin typeface="Arial" panose="020B0604020202020204" pitchFamily="34" charset="0"/>
                <a:cs typeface="Arial" panose="020B0604020202020204" pitchFamily="34" charset="0"/>
              </a:rPr>
              <a:t>.</a:t>
            </a:r>
          </a:p>
          <a:p>
            <a:pPr algn="just"/>
            <a:r>
              <a:rPr lang="it-IT"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Quanto all’elemento soggettivo del reato, rileva la Corte che il Chen era un commerciante di bigiotteria e, dunque, persona assolutamente in grado di comprendere che si trattava di beni di produzione clandestina. Del resto, la mancanza di regolari fatture d’acquisto è sintomatica di una provenienza illecita.</a:t>
            </a:r>
            <a:r>
              <a:rPr lang="it-IT" dirty="0">
                <a:latin typeface="Arial" panose="020B0604020202020204" pitchFamily="34" charset="0"/>
                <a:cs typeface="Arial" panose="020B0604020202020204" pitchFamily="34" charset="0"/>
              </a:rPr>
              <a:t>” </a:t>
            </a:r>
          </a:p>
          <a:p>
            <a:pPr algn="just">
              <a:lnSpc>
                <a:spcPct val="100000"/>
              </a:lnSpc>
              <a:spcBef>
                <a:spcPts val="25"/>
              </a:spcBef>
            </a:pPr>
            <a:endParaRPr dirty="0">
              <a:latin typeface="Arial" panose="020B0604020202020204" pitchFamily="34" charset="0"/>
              <a:cs typeface="Arial" panose="020B0604020202020204" pitchFamily="34" charset="0"/>
            </a:endParaRPr>
          </a:p>
          <a:p>
            <a:pPr marL="12700" algn="just">
              <a:lnSpc>
                <a:spcPts val="2180"/>
              </a:lnSpc>
            </a:pPr>
            <a:r>
              <a:rPr b="1" spc="-5" dirty="0">
                <a:latin typeface="Arial" panose="020B0604020202020204" pitchFamily="34" charset="0"/>
                <a:cs typeface="Arial" panose="020B0604020202020204" pitchFamily="34" charset="0"/>
              </a:rPr>
              <a:t>Corte d’Appello di Genova</a:t>
            </a:r>
            <a:r>
              <a:rPr spc="-5" dirty="0">
                <a:latin typeface="Arial" panose="020B0604020202020204" pitchFamily="34" charset="0"/>
                <a:cs typeface="Arial" panose="020B0604020202020204" pitchFamily="34" charset="0"/>
              </a:rPr>
              <a:t>, sentenza </a:t>
            </a:r>
            <a:r>
              <a:rPr dirty="0">
                <a:latin typeface="Arial" panose="020B0604020202020204" pitchFamily="34" charset="0"/>
                <a:cs typeface="Arial" panose="020B0604020202020204" pitchFamily="34" charset="0"/>
              </a:rPr>
              <a:t>n. 2345 del 25 </a:t>
            </a:r>
            <a:r>
              <a:rPr spc="-5" dirty="0">
                <a:latin typeface="Arial" panose="020B0604020202020204" pitchFamily="34" charset="0"/>
                <a:cs typeface="Arial" panose="020B0604020202020204" pitchFamily="34" charset="0"/>
              </a:rPr>
              <a:t>settembre </a:t>
            </a:r>
            <a:r>
              <a:rPr dirty="0">
                <a:latin typeface="Arial" panose="020B0604020202020204" pitchFamily="34" charset="0"/>
                <a:cs typeface="Arial" panose="020B0604020202020204" pitchFamily="34" charset="0"/>
              </a:rPr>
              <a:t>– 19 novembre 2012, proc. pen. n. </a:t>
            </a:r>
            <a:r>
              <a:rPr spc="-5" dirty="0">
                <a:latin typeface="Arial" panose="020B0604020202020204" pitchFamily="34" charset="0"/>
                <a:cs typeface="Arial" panose="020B0604020202020204" pitchFamily="34" charset="0"/>
              </a:rPr>
              <a:t>7806/2007</a:t>
            </a:r>
            <a:r>
              <a:rPr spc="5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ts val="2140"/>
              </a:lnSpc>
              <a:spcBef>
                <a:spcPts val="100"/>
              </a:spcBef>
            </a:pPr>
            <a:r>
              <a:rPr dirty="0">
                <a:latin typeface="Arial" panose="020B0604020202020204" pitchFamily="34" charset="0"/>
                <a:cs typeface="Arial" panose="020B0604020202020204" pitchFamily="34" charset="0"/>
              </a:rPr>
              <a:t>“</a:t>
            </a:r>
            <a:r>
              <a:rPr i="1" dirty="0">
                <a:latin typeface="Arial" panose="020B0604020202020204" pitchFamily="34" charset="0"/>
                <a:cs typeface="Arial" panose="020B0604020202020204" pitchFamily="34" charset="0"/>
              </a:rPr>
              <a:t>Le </a:t>
            </a:r>
            <a:r>
              <a:rPr i="1" spc="-5" dirty="0">
                <a:latin typeface="Arial" panose="020B0604020202020204" pitchFamily="34" charset="0"/>
                <a:cs typeface="Arial" panose="020B0604020202020204" pitchFamily="34" charset="0"/>
              </a:rPr>
              <a:t>modalità </a:t>
            </a:r>
            <a:r>
              <a:rPr i="1" dirty="0">
                <a:latin typeface="Arial" panose="020B0604020202020204" pitchFamily="34" charset="0"/>
                <a:cs typeface="Arial" panose="020B0604020202020204" pitchFamily="34" charset="0"/>
              </a:rPr>
              <a:t>della </a:t>
            </a:r>
            <a:r>
              <a:rPr i="1" spc="-5" dirty="0">
                <a:latin typeface="Arial" panose="020B0604020202020204" pitchFamily="34" charset="0"/>
                <a:cs typeface="Arial" panose="020B0604020202020204" pitchFamily="34" charset="0"/>
              </a:rPr>
              <a:t>stessa importazione, </a:t>
            </a:r>
            <a:r>
              <a:rPr i="1" dirty="0">
                <a:latin typeface="Arial" panose="020B0604020202020204" pitchFamily="34" charset="0"/>
                <a:cs typeface="Arial" panose="020B0604020202020204" pitchFamily="34" charset="0"/>
              </a:rPr>
              <a:t>poi, </a:t>
            </a:r>
            <a:r>
              <a:rPr i="1" spc="-5" dirty="0">
                <a:latin typeface="Arial" panose="020B0604020202020204" pitchFamily="34" charset="0"/>
                <a:cs typeface="Arial" panose="020B0604020202020204" pitchFamily="34" charset="0"/>
              </a:rPr>
              <a:t>caratterizzata </a:t>
            </a:r>
            <a:r>
              <a:rPr i="1" dirty="0">
                <a:latin typeface="Arial" panose="020B0604020202020204" pitchFamily="34" charset="0"/>
                <a:cs typeface="Arial" panose="020B0604020202020204" pitchFamily="34" charset="0"/>
              </a:rPr>
              <a:t>da una </a:t>
            </a:r>
            <a:r>
              <a:rPr i="1" spc="-5" dirty="0">
                <a:latin typeface="Arial" panose="020B0604020202020204" pitchFamily="34" charset="0"/>
                <a:cs typeface="Arial" panose="020B0604020202020204" pitchFamily="34" charset="0"/>
              </a:rPr>
              <a:t>preordinata confusione </a:t>
            </a:r>
            <a:r>
              <a:rPr i="1" dirty="0">
                <a:latin typeface="Arial" panose="020B0604020202020204" pitchFamily="34" charset="0"/>
                <a:cs typeface="Arial" panose="020B0604020202020204" pitchFamily="34" charset="0"/>
              </a:rPr>
              <a:t>di </a:t>
            </a:r>
            <a:r>
              <a:rPr i="1" spc="-5" dirty="0">
                <a:latin typeface="Arial" panose="020B0604020202020204" pitchFamily="34" charset="0"/>
                <a:cs typeface="Arial" panose="020B0604020202020204" pitchFamily="34" charset="0"/>
              </a:rPr>
              <a:t>tutti </a:t>
            </a:r>
            <a:r>
              <a:rPr i="1" dirty="0">
                <a:latin typeface="Arial" panose="020B0604020202020204" pitchFamily="34" charset="0"/>
                <a:cs typeface="Arial" panose="020B0604020202020204" pitchFamily="34" charset="0"/>
              </a:rPr>
              <a:t>i </a:t>
            </a:r>
            <a:r>
              <a:rPr i="1" spc="-5" dirty="0">
                <a:latin typeface="Arial" panose="020B0604020202020204" pitchFamily="34" charset="0"/>
                <a:cs typeface="Arial" panose="020B0604020202020204" pitchFamily="34" charset="0"/>
              </a:rPr>
              <a:t>prodotti contenuti </a:t>
            </a:r>
            <a:r>
              <a:rPr i="1" dirty="0">
                <a:latin typeface="Arial" panose="020B0604020202020204" pitchFamily="34" charset="0"/>
                <a:cs typeface="Arial" panose="020B0604020202020204" pitchFamily="34" charset="0"/>
              </a:rPr>
              <a:t>nel  </a:t>
            </a:r>
            <a:r>
              <a:rPr i="1" spc="-5" dirty="0">
                <a:latin typeface="Arial" panose="020B0604020202020204" pitchFamily="34" charset="0"/>
                <a:cs typeface="Arial" panose="020B0604020202020204" pitchFamily="34" charset="0"/>
              </a:rPr>
              <a:t>container </a:t>
            </a:r>
            <a:r>
              <a:rPr i="1" dirty="0">
                <a:latin typeface="Arial" panose="020B0604020202020204" pitchFamily="34" charset="0"/>
                <a:cs typeface="Arial" panose="020B0604020202020204" pitchFamily="34" charset="0"/>
              </a:rPr>
              <a:t>al fine di non </a:t>
            </a:r>
            <a:r>
              <a:rPr i="1" spc="-5" dirty="0">
                <a:latin typeface="Arial" panose="020B0604020202020204" pitchFamily="34" charset="0"/>
                <a:cs typeface="Arial" panose="020B0604020202020204" pitchFamily="34" charset="0"/>
              </a:rPr>
              <a:t>fare </a:t>
            </a:r>
            <a:r>
              <a:rPr i="1" dirty="0">
                <a:latin typeface="Arial" panose="020B0604020202020204" pitchFamily="34" charset="0"/>
                <a:cs typeface="Arial" panose="020B0604020202020204" pitchFamily="34" charset="0"/>
              </a:rPr>
              <a:t>emergere quelli con marchi ingannevoli, comprova </a:t>
            </a:r>
            <a:r>
              <a:rPr i="1" spc="-5" dirty="0">
                <a:latin typeface="Arial" panose="020B0604020202020204" pitchFamily="34" charset="0"/>
                <a:cs typeface="Arial" panose="020B0604020202020204" pitchFamily="34" charset="0"/>
              </a:rPr>
              <a:t>pienamente </a:t>
            </a:r>
            <a:r>
              <a:rPr i="1" dirty="0">
                <a:latin typeface="Arial" panose="020B0604020202020204" pitchFamily="34" charset="0"/>
                <a:cs typeface="Arial" panose="020B0604020202020204" pitchFamily="34" charset="0"/>
              </a:rPr>
              <a:t>la </a:t>
            </a:r>
            <a:r>
              <a:rPr i="1" spc="-5" dirty="0">
                <a:latin typeface="Arial" panose="020B0604020202020204" pitchFamily="34" charset="0"/>
                <a:cs typeface="Arial" panose="020B0604020202020204" pitchFamily="34" charset="0"/>
              </a:rPr>
              <a:t>sussistenza dell’elemento  soggettivo </a:t>
            </a:r>
            <a:r>
              <a:rPr i="1" dirty="0">
                <a:latin typeface="Arial" panose="020B0604020202020204" pitchFamily="34" charset="0"/>
                <a:cs typeface="Arial" panose="020B0604020202020204" pitchFamily="34" charset="0"/>
              </a:rPr>
              <a:t>del </a:t>
            </a:r>
            <a:r>
              <a:rPr i="1" spc="-5" dirty="0">
                <a:latin typeface="Arial" panose="020B0604020202020204" pitchFamily="34" charset="0"/>
                <a:cs typeface="Arial" panose="020B0604020202020204" pitchFamily="34" charset="0"/>
              </a:rPr>
              <a:t>reato </a:t>
            </a:r>
            <a:r>
              <a:rPr i="1" dirty="0">
                <a:latin typeface="Arial" panose="020B0604020202020204" pitchFamily="34" charset="0"/>
                <a:cs typeface="Arial" panose="020B0604020202020204" pitchFamily="34" charset="0"/>
              </a:rPr>
              <a:t>in</a:t>
            </a:r>
            <a:r>
              <a:rPr i="1" spc="5" dirty="0">
                <a:latin typeface="Arial" panose="020B0604020202020204" pitchFamily="34" charset="0"/>
                <a:cs typeface="Arial" panose="020B0604020202020204" pitchFamily="34" charset="0"/>
              </a:rPr>
              <a:t> </a:t>
            </a:r>
            <a:r>
              <a:rPr i="1" spc="-5" dirty="0">
                <a:latin typeface="Arial" panose="020B0604020202020204" pitchFamily="34" charset="0"/>
                <a:cs typeface="Arial" panose="020B0604020202020204" pitchFamily="34" charset="0"/>
              </a:rPr>
              <a:t>esame</a:t>
            </a:r>
            <a:r>
              <a:rPr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6952615" cy="905510"/>
          </a:xfrm>
          <a:prstGeom prst="rect">
            <a:avLst/>
          </a:prstGeom>
        </p:spPr>
        <p:txBody>
          <a:bodyPr vert="horz" wrap="square" lIns="0" tIns="15240" rIns="0" bIns="0" rtlCol="0">
            <a:spAutoFit/>
          </a:bodyPr>
          <a:lstStyle/>
          <a:p>
            <a:pPr marL="12700">
              <a:lnSpc>
                <a:spcPct val="100000"/>
              </a:lnSpc>
              <a:spcBef>
                <a:spcPts val="120"/>
              </a:spcBef>
            </a:pPr>
            <a:r>
              <a:rPr sz="5750" spc="10" dirty="0"/>
              <a:t>Elemento</a:t>
            </a:r>
            <a:r>
              <a:rPr sz="5750" spc="-40" dirty="0"/>
              <a:t> </a:t>
            </a:r>
            <a:r>
              <a:rPr sz="5750" spc="5" dirty="0"/>
              <a:t>psicologico</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23</a:t>
            </a:r>
            <a:endParaRPr spc="15" dirty="0"/>
          </a:p>
        </p:txBody>
      </p:sp>
      <p:sp>
        <p:nvSpPr>
          <p:cNvPr id="3" name="object 3"/>
          <p:cNvSpPr txBox="1"/>
          <p:nvPr/>
        </p:nvSpPr>
        <p:spPr>
          <a:xfrm>
            <a:off x="1557932" y="2733184"/>
            <a:ext cx="13039725" cy="5591915"/>
          </a:xfrm>
          <a:prstGeom prst="rect">
            <a:avLst/>
          </a:prstGeom>
        </p:spPr>
        <p:txBody>
          <a:bodyPr vert="horz" wrap="square" lIns="0" tIns="13335" rIns="0" bIns="0" rtlCol="0">
            <a:spAutoFit/>
          </a:bodyPr>
          <a:lstStyle/>
          <a:p>
            <a:pPr marL="12700">
              <a:lnSpc>
                <a:spcPts val="2080"/>
              </a:lnSpc>
              <a:spcBef>
                <a:spcPts val="5"/>
              </a:spcBef>
            </a:pPr>
            <a:r>
              <a:rPr lang="it-IT" sz="2000" b="1" spc="-20" dirty="0">
                <a:latin typeface="Arial" panose="020B0604020202020204" pitchFamily="34" charset="0"/>
                <a:cs typeface="Arial" panose="020B0604020202020204" pitchFamily="34" charset="0"/>
              </a:rPr>
              <a:t>Tribunale </a:t>
            </a:r>
            <a:r>
              <a:rPr lang="it-IT" sz="2000" b="1" spc="-5" dirty="0">
                <a:latin typeface="Arial" panose="020B0604020202020204" pitchFamily="34" charset="0"/>
                <a:cs typeface="Arial" panose="020B0604020202020204" pitchFamily="34" charset="0"/>
              </a:rPr>
              <a:t>di </a:t>
            </a:r>
            <a:r>
              <a:rPr lang="it-IT" sz="2000" b="1" spc="-10" dirty="0">
                <a:latin typeface="Arial" panose="020B0604020202020204" pitchFamily="34" charset="0"/>
                <a:cs typeface="Arial" panose="020B0604020202020204" pitchFamily="34" charset="0"/>
              </a:rPr>
              <a:t>Genova</a:t>
            </a:r>
            <a:r>
              <a:rPr lang="it-IT" sz="2000" spc="-10" dirty="0">
                <a:latin typeface="Arial" panose="020B0604020202020204" pitchFamily="34" charset="0"/>
                <a:cs typeface="Arial" panose="020B0604020202020204" pitchFamily="34" charset="0"/>
              </a:rPr>
              <a:t>, </a:t>
            </a:r>
            <a:r>
              <a:rPr lang="it-IT" sz="2000" spc="-5" dirty="0">
                <a:latin typeface="Arial" panose="020B0604020202020204" pitchFamily="34" charset="0"/>
                <a:cs typeface="Arial" panose="020B0604020202020204" pitchFamily="34" charset="0"/>
              </a:rPr>
              <a:t>sentenza n. </a:t>
            </a:r>
            <a:r>
              <a:rPr lang="it-IT" sz="2000" spc="-10" dirty="0">
                <a:latin typeface="Arial" panose="020B0604020202020204" pitchFamily="34" charset="0"/>
                <a:cs typeface="Arial" panose="020B0604020202020204" pitchFamily="34" charset="0"/>
              </a:rPr>
              <a:t>3841/2012 </a:t>
            </a:r>
            <a:r>
              <a:rPr lang="it-IT" sz="2000" spc="-5" dirty="0">
                <a:latin typeface="Arial" panose="020B0604020202020204" pitchFamily="34" charset="0"/>
                <a:cs typeface="Arial" panose="020B0604020202020204" pitchFamily="34" charset="0"/>
              </a:rPr>
              <a:t>del 28 </a:t>
            </a:r>
            <a:r>
              <a:rPr lang="it-IT" sz="2000" spc="-10" dirty="0">
                <a:latin typeface="Arial" panose="020B0604020202020204" pitchFamily="34" charset="0"/>
                <a:cs typeface="Arial" panose="020B0604020202020204" pitchFamily="34" charset="0"/>
              </a:rPr>
              <a:t>settembre </a:t>
            </a:r>
            <a:r>
              <a:rPr lang="it-IT" sz="2000" spc="-5" dirty="0">
                <a:latin typeface="Arial" panose="020B0604020202020204" pitchFamily="34" charset="0"/>
                <a:cs typeface="Arial" panose="020B0604020202020204" pitchFamily="34" charset="0"/>
              </a:rPr>
              <a:t>2012, </a:t>
            </a:r>
            <a:r>
              <a:rPr lang="it-IT" sz="2000" spc="-5" dirty="0" err="1">
                <a:latin typeface="Arial" panose="020B0604020202020204" pitchFamily="34" charset="0"/>
                <a:cs typeface="Arial" panose="020B0604020202020204" pitchFamily="34" charset="0"/>
              </a:rPr>
              <a:t>proc</a:t>
            </a:r>
            <a:r>
              <a:rPr lang="it-IT" sz="2000" spc="-5" dirty="0">
                <a:latin typeface="Arial" panose="020B0604020202020204" pitchFamily="34" charset="0"/>
                <a:cs typeface="Arial" panose="020B0604020202020204" pitchFamily="34" charset="0"/>
              </a:rPr>
              <a:t>. </a:t>
            </a:r>
            <a:r>
              <a:rPr lang="it-IT" sz="2000" spc="-5" dirty="0" err="1">
                <a:latin typeface="Arial" panose="020B0604020202020204" pitchFamily="34" charset="0"/>
                <a:cs typeface="Arial" panose="020B0604020202020204" pitchFamily="34" charset="0"/>
              </a:rPr>
              <a:t>pen</a:t>
            </a:r>
            <a:r>
              <a:rPr lang="it-IT" sz="2000" spc="-5" dirty="0">
                <a:latin typeface="Arial" panose="020B0604020202020204" pitchFamily="34" charset="0"/>
                <a:cs typeface="Arial" panose="020B0604020202020204" pitchFamily="34" charset="0"/>
              </a:rPr>
              <a:t>. n. </a:t>
            </a:r>
            <a:r>
              <a:rPr lang="it-IT" sz="2000" spc="-25" dirty="0">
                <a:latin typeface="Arial" panose="020B0604020202020204" pitchFamily="34" charset="0"/>
                <a:cs typeface="Arial" panose="020B0604020202020204" pitchFamily="34" charset="0"/>
              </a:rPr>
              <a:t>1233/11 </a:t>
            </a:r>
            <a:r>
              <a:rPr lang="it-IT" sz="2000" spc="-10" dirty="0">
                <a:latin typeface="Arial" panose="020B0604020202020204" pitchFamily="34" charset="0"/>
                <a:cs typeface="Arial" panose="020B0604020202020204" pitchFamily="34" charset="0"/>
              </a:rPr>
              <a:t>R.G.</a:t>
            </a:r>
            <a:r>
              <a:rPr lang="it-IT" sz="2000" spc="40" dirty="0">
                <a:latin typeface="Arial" panose="020B0604020202020204" pitchFamily="34" charset="0"/>
                <a:cs typeface="Arial" panose="020B0604020202020204" pitchFamily="34" charset="0"/>
              </a:rPr>
              <a:t> </a:t>
            </a:r>
            <a:r>
              <a:rPr lang="it-IT" sz="2000" spc="-20" dirty="0" err="1">
                <a:latin typeface="Arial" panose="020B0604020202020204" pitchFamily="34" charset="0"/>
                <a:cs typeface="Arial" panose="020B0604020202020204" pitchFamily="34" charset="0"/>
              </a:rPr>
              <a:t>Trib</a:t>
            </a:r>
            <a:r>
              <a:rPr lang="it-IT" sz="2000" spc="-20" dirty="0">
                <a:latin typeface="Arial" panose="020B0604020202020204" pitchFamily="34" charset="0"/>
                <a:cs typeface="Arial" panose="020B0604020202020204" pitchFamily="34" charset="0"/>
              </a:rPr>
              <a:t>.</a:t>
            </a:r>
            <a:endParaRPr lang="it-IT" sz="2000" dirty="0">
              <a:latin typeface="Arial" panose="020B0604020202020204" pitchFamily="34" charset="0"/>
              <a:cs typeface="Arial" panose="020B0604020202020204" pitchFamily="34" charset="0"/>
            </a:endParaRPr>
          </a:p>
          <a:p>
            <a:pPr marL="12700" marR="5080" algn="just">
              <a:lnSpc>
                <a:spcPts val="2060"/>
              </a:lnSpc>
              <a:spcBef>
                <a:spcPts val="80"/>
              </a:spcBef>
            </a:pPr>
            <a:r>
              <a:rPr lang="it-IT" sz="2000" spc="-5" dirty="0">
                <a:latin typeface="Arial" panose="020B0604020202020204" pitchFamily="34" charset="0"/>
                <a:cs typeface="Arial" panose="020B0604020202020204" pitchFamily="34" charset="0"/>
              </a:rPr>
              <a:t>“</a:t>
            </a:r>
            <a:r>
              <a:rPr lang="it-IT" sz="2000" i="1" spc="-5" dirty="0">
                <a:latin typeface="Arial" panose="020B0604020202020204" pitchFamily="34" charset="0"/>
                <a:cs typeface="Arial" panose="020B0604020202020204" pitchFamily="34" charset="0"/>
              </a:rPr>
              <a:t>l’imputato esercita professionalmente l’attività commerciale di vendita di prodotti importati e </a:t>
            </a:r>
            <a:r>
              <a:rPr lang="it-IT" sz="2000" i="1" spc="-10" dirty="0">
                <a:latin typeface="Arial" panose="020B0604020202020204" pitchFamily="34" charset="0"/>
                <a:cs typeface="Arial" panose="020B0604020202020204" pitchFamily="34" charset="0"/>
              </a:rPr>
              <a:t>attesa </a:t>
            </a:r>
            <a:r>
              <a:rPr lang="it-IT" sz="2000" i="1" spc="-5" dirty="0">
                <a:latin typeface="Arial" panose="020B0604020202020204" pitchFamily="34" charset="0"/>
                <a:cs typeface="Arial" panose="020B0604020202020204" pitchFamily="34" charset="0"/>
              </a:rPr>
              <a:t>la notorietà dei marchi per cui è  causa e dal </a:t>
            </a:r>
            <a:r>
              <a:rPr lang="it-IT" sz="2000" i="1" spc="-10" dirty="0">
                <a:latin typeface="Arial" panose="020B0604020202020204" pitchFamily="34" charset="0"/>
                <a:cs typeface="Arial" panose="020B0604020202020204" pitchFamily="34" charset="0"/>
              </a:rPr>
              <a:t>fatto </a:t>
            </a:r>
            <a:r>
              <a:rPr lang="it-IT" sz="2000" i="1" spc="-5" dirty="0">
                <a:latin typeface="Arial" panose="020B0604020202020204" pitchFamily="34" charset="0"/>
                <a:cs typeface="Arial" panose="020B0604020202020204" pitchFamily="34" charset="0"/>
              </a:rPr>
              <a:t>che la Louis </a:t>
            </a:r>
            <a:r>
              <a:rPr lang="it-IT" sz="2000" i="1" spc="-15" dirty="0">
                <a:latin typeface="Arial" panose="020B0604020202020204" pitchFamily="34" charset="0"/>
                <a:cs typeface="Arial" panose="020B0604020202020204" pitchFamily="34" charset="0"/>
              </a:rPr>
              <a:t>Vuitton, </a:t>
            </a:r>
            <a:r>
              <a:rPr lang="it-IT" sz="2000" i="1" spc="-5" dirty="0">
                <a:latin typeface="Arial" panose="020B0604020202020204" pitchFamily="34" charset="0"/>
                <a:cs typeface="Arial" panose="020B0604020202020204" pitchFamily="34" charset="0"/>
              </a:rPr>
              <a:t>la Diesel e la </a:t>
            </a:r>
            <a:r>
              <a:rPr lang="it-IT" sz="2000" i="1" spc="-10" dirty="0">
                <a:latin typeface="Arial" panose="020B0604020202020204" pitchFamily="34" charset="0"/>
                <a:cs typeface="Arial" panose="020B0604020202020204" pitchFamily="34" charset="0"/>
              </a:rPr>
              <a:t>Lotto </a:t>
            </a:r>
            <a:r>
              <a:rPr lang="it-IT" sz="2000" i="1" spc="-5" dirty="0">
                <a:latin typeface="Arial" panose="020B0604020202020204" pitchFamily="34" charset="0"/>
                <a:cs typeface="Arial" panose="020B0604020202020204" pitchFamily="34" charset="0"/>
              </a:rPr>
              <a:t>non producono i loro prodotti in Cina era </a:t>
            </a:r>
            <a:r>
              <a:rPr lang="it-IT" sz="2000" i="1" spc="-10" dirty="0">
                <a:latin typeface="Arial" panose="020B0604020202020204" pitchFamily="34" charset="0"/>
                <a:cs typeface="Arial" panose="020B0604020202020204" pitchFamily="34" charset="0"/>
              </a:rPr>
              <a:t>certamente </a:t>
            </a:r>
            <a:r>
              <a:rPr lang="it-IT" sz="2000" i="1" spc="-5" dirty="0">
                <a:latin typeface="Arial" panose="020B0604020202020204" pitchFamily="34" charset="0"/>
                <a:cs typeface="Arial" panose="020B0604020202020204" pitchFamily="34" charset="0"/>
              </a:rPr>
              <a:t>consapevole di  importare prodotti non originali contrassegnati da marchi</a:t>
            </a:r>
            <a:r>
              <a:rPr lang="it-IT" sz="2000" i="1" spc="-10" dirty="0">
                <a:latin typeface="Arial" panose="020B0604020202020204" pitchFamily="34" charset="0"/>
                <a:cs typeface="Arial" panose="020B0604020202020204" pitchFamily="34" charset="0"/>
              </a:rPr>
              <a:t> contraffatti</a:t>
            </a:r>
            <a:r>
              <a:rPr lang="it-IT" sz="2000" spc="-10" dirty="0">
                <a:latin typeface="Arial" panose="020B0604020202020204" pitchFamily="34" charset="0"/>
                <a:cs typeface="Arial" panose="020B0604020202020204" pitchFamily="34" charset="0"/>
              </a:rPr>
              <a:t>”</a:t>
            </a:r>
          </a:p>
          <a:p>
            <a:pPr>
              <a:lnSpc>
                <a:spcPct val="100000"/>
              </a:lnSpc>
              <a:spcBef>
                <a:spcPts val="20"/>
              </a:spcBef>
            </a:pPr>
            <a:endParaRPr sz="2000" dirty="0">
              <a:latin typeface="Times New Roman"/>
              <a:cs typeface="Times New Roman"/>
            </a:endParaRPr>
          </a:p>
          <a:p>
            <a:pPr marL="12700">
              <a:lnSpc>
                <a:spcPts val="2325"/>
              </a:lnSpc>
            </a:pPr>
            <a:r>
              <a:rPr sz="1950" b="1" spc="-10" dirty="0">
                <a:latin typeface="Arial"/>
                <a:cs typeface="Arial"/>
              </a:rPr>
              <a:t>Tribunale </a:t>
            </a:r>
            <a:r>
              <a:rPr sz="1950" b="1" dirty="0">
                <a:latin typeface="Arial"/>
                <a:cs typeface="Arial"/>
              </a:rPr>
              <a:t>di Roma</a:t>
            </a:r>
            <a:r>
              <a:rPr sz="1950" dirty="0">
                <a:latin typeface="Arial"/>
                <a:cs typeface="Arial"/>
              </a:rPr>
              <a:t>, sentenza n. 3526/12 del </a:t>
            </a:r>
            <a:r>
              <a:rPr sz="1950" spc="5" dirty="0">
                <a:latin typeface="Arial"/>
                <a:cs typeface="Arial"/>
              </a:rPr>
              <a:t>9 – 22 marzo </a:t>
            </a:r>
            <a:r>
              <a:rPr sz="1950" dirty="0">
                <a:latin typeface="Arial"/>
                <a:cs typeface="Arial"/>
              </a:rPr>
              <a:t>2012, proc. pen. n. 1835/05</a:t>
            </a:r>
            <a:r>
              <a:rPr sz="1950" spc="30" dirty="0">
                <a:latin typeface="Arial"/>
                <a:cs typeface="Arial"/>
              </a:rPr>
              <a:t> </a:t>
            </a:r>
            <a:r>
              <a:rPr sz="1950" dirty="0">
                <a:latin typeface="Arial"/>
                <a:cs typeface="Arial"/>
              </a:rPr>
              <a:t>R.G.N.R.</a:t>
            </a:r>
          </a:p>
          <a:p>
            <a:pPr marL="12700" marR="5080" algn="just">
              <a:lnSpc>
                <a:spcPts val="2310"/>
              </a:lnSpc>
              <a:spcBef>
                <a:spcPts val="85"/>
              </a:spcBef>
            </a:pPr>
            <a:r>
              <a:rPr sz="1950" spc="5" dirty="0">
                <a:latin typeface="Arial"/>
                <a:cs typeface="Arial"/>
              </a:rPr>
              <a:t>“</a:t>
            </a:r>
            <a:r>
              <a:rPr sz="1950" b="1" i="1" u="sng" spc="5" dirty="0">
                <a:uFill>
                  <a:solidFill>
                    <a:srgbClr val="000000"/>
                  </a:solidFill>
                </a:uFill>
                <a:latin typeface="Arial"/>
                <a:cs typeface="Arial"/>
              </a:rPr>
              <a:t>Ad </a:t>
            </a:r>
            <a:r>
              <a:rPr sz="1950" b="1" i="1" u="sng" dirty="0">
                <a:uFill>
                  <a:solidFill>
                    <a:srgbClr val="000000"/>
                  </a:solidFill>
                </a:uFill>
                <a:latin typeface="Arial"/>
                <a:cs typeface="Arial"/>
              </a:rPr>
              <a:t>integrare l’elemento soggettivo del reato, punito </a:t>
            </a:r>
            <a:r>
              <a:rPr sz="1950" b="1" i="1" u="sng" spc="5" dirty="0">
                <a:uFill>
                  <a:solidFill>
                    <a:srgbClr val="000000"/>
                  </a:solidFill>
                </a:uFill>
                <a:latin typeface="Arial"/>
                <a:cs typeface="Arial"/>
              </a:rPr>
              <a:t>a </a:t>
            </a:r>
            <a:r>
              <a:rPr sz="1950" b="1" i="1" u="sng" dirty="0">
                <a:uFill>
                  <a:solidFill>
                    <a:srgbClr val="000000"/>
                  </a:solidFill>
                </a:uFill>
                <a:latin typeface="Arial"/>
                <a:cs typeface="Arial"/>
              </a:rPr>
              <a:t>titolo di dolo generico, </a:t>
            </a:r>
            <a:r>
              <a:rPr sz="1950" b="1" i="1" u="sng" spc="5" dirty="0">
                <a:uFill>
                  <a:solidFill>
                    <a:srgbClr val="000000"/>
                  </a:solidFill>
                </a:uFill>
                <a:latin typeface="Arial"/>
                <a:cs typeface="Arial"/>
              </a:rPr>
              <a:t>è </a:t>
            </a:r>
            <a:r>
              <a:rPr sz="1950" b="1" i="1" u="sng" dirty="0">
                <a:uFill>
                  <a:solidFill>
                    <a:srgbClr val="000000"/>
                  </a:solidFill>
                </a:uFill>
                <a:latin typeface="Arial"/>
                <a:cs typeface="Arial"/>
              </a:rPr>
              <a:t>unicamente richiesta la </a:t>
            </a:r>
            <a:r>
              <a:rPr sz="1950" b="1" i="1" dirty="0">
                <a:latin typeface="Arial"/>
                <a:cs typeface="Arial"/>
              </a:rPr>
              <a:t> </a:t>
            </a:r>
            <a:r>
              <a:rPr sz="1950" b="1" i="1" u="sng" dirty="0">
                <a:uFill>
                  <a:solidFill>
                    <a:srgbClr val="000000"/>
                  </a:solidFill>
                </a:uFill>
                <a:latin typeface="Arial"/>
                <a:cs typeface="Arial"/>
              </a:rPr>
              <a:t>coscienza </a:t>
            </a:r>
            <a:r>
              <a:rPr sz="1950" b="1" i="1" u="sng" spc="5" dirty="0">
                <a:uFill>
                  <a:solidFill>
                    <a:srgbClr val="000000"/>
                  </a:solidFill>
                </a:uFill>
                <a:latin typeface="Arial"/>
                <a:cs typeface="Arial"/>
              </a:rPr>
              <a:t>e </a:t>
            </a:r>
            <a:r>
              <a:rPr sz="1950" b="1" i="1" u="sng" dirty="0">
                <a:uFill>
                  <a:solidFill>
                    <a:srgbClr val="000000"/>
                  </a:solidFill>
                </a:uFill>
                <a:latin typeface="Arial"/>
                <a:cs typeface="Arial"/>
              </a:rPr>
              <a:t>volontà del soggetto agente di detenere le cose contraffatte destinate alla vendita</a:t>
            </a:r>
            <a:r>
              <a:rPr sz="1950" i="1" dirty="0">
                <a:latin typeface="Arial"/>
                <a:cs typeface="Arial"/>
              </a:rPr>
              <a:t>, </a:t>
            </a:r>
            <a:r>
              <a:rPr sz="1950" i="1" spc="5" dirty="0">
                <a:latin typeface="Arial"/>
                <a:cs typeface="Arial"/>
              </a:rPr>
              <a:t>e </a:t>
            </a:r>
            <a:r>
              <a:rPr sz="1950" i="1" dirty="0">
                <a:latin typeface="Arial"/>
                <a:cs typeface="Arial"/>
              </a:rPr>
              <a:t>dunque </a:t>
            </a:r>
            <a:r>
              <a:rPr sz="1950" i="1" spc="-5" dirty="0">
                <a:latin typeface="Arial"/>
                <a:cs typeface="Arial"/>
              </a:rPr>
              <a:t>la  </a:t>
            </a:r>
            <a:r>
              <a:rPr sz="1950" i="1" dirty="0">
                <a:latin typeface="Arial"/>
                <a:cs typeface="Arial"/>
              </a:rPr>
              <a:t>consapevolezza della contraffazione del marchio altrui: elementi, questi, pienamente presenti in entrambi gli imputati,  alla luce della loro specifica qualità di operatori commerciali </a:t>
            </a:r>
            <a:r>
              <a:rPr sz="1950" i="1" spc="5" dirty="0">
                <a:latin typeface="Arial"/>
                <a:cs typeface="Arial"/>
              </a:rPr>
              <a:t>e </a:t>
            </a:r>
            <a:r>
              <a:rPr sz="1950" i="1" dirty="0">
                <a:latin typeface="Arial"/>
                <a:cs typeface="Arial"/>
              </a:rPr>
              <a:t>della assoluta notorietà dei marchi oggetto di  </a:t>
            </a:r>
            <a:r>
              <a:rPr sz="1950" i="1" dirty="0" err="1">
                <a:latin typeface="Arial"/>
                <a:cs typeface="Arial"/>
              </a:rPr>
              <a:t>contraffazione</a:t>
            </a:r>
            <a:r>
              <a:rPr sz="1950" i="1" dirty="0">
                <a:latin typeface="Arial"/>
                <a:cs typeface="Arial"/>
              </a:rPr>
              <a:t>.</a:t>
            </a:r>
            <a:r>
              <a:rPr sz="1950" dirty="0">
                <a:latin typeface="Arial"/>
                <a:cs typeface="Arial"/>
              </a:rPr>
              <a:t>”</a:t>
            </a:r>
            <a:endParaRPr lang="it-IT" sz="1950" dirty="0">
              <a:latin typeface="Arial"/>
              <a:cs typeface="Arial"/>
            </a:endParaRPr>
          </a:p>
          <a:p>
            <a:pPr marL="12700" marR="5080" algn="just">
              <a:lnSpc>
                <a:spcPts val="2310"/>
              </a:lnSpc>
              <a:spcBef>
                <a:spcPts val="85"/>
              </a:spcBef>
            </a:pPr>
            <a:endParaRPr lang="it-IT" sz="1950" dirty="0">
              <a:latin typeface="Arial"/>
              <a:cs typeface="Arial"/>
            </a:endParaRPr>
          </a:p>
          <a:p>
            <a:pPr marL="12700">
              <a:lnSpc>
                <a:spcPts val="2325"/>
              </a:lnSpc>
              <a:spcBef>
                <a:spcPts val="105"/>
              </a:spcBef>
            </a:pPr>
            <a:r>
              <a:rPr lang="it-IT" sz="1950" b="1" spc="-15" dirty="0">
                <a:latin typeface="Arial"/>
                <a:cs typeface="Arial"/>
              </a:rPr>
              <a:t>Tribunale </a:t>
            </a:r>
            <a:r>
              <a:rPr lang="it-IT" sz="1950" b="1" dirty="0">
                <a:latin typeface="Arial"/>
                <a:cs typeface="Arial"/>
              </a:rPr>
              <a:t>di Milano</a:t>
            </a:r>
            <a:r>
              <a:rPr lang="it-IT" sz="1950" dirty="0">
                <a:latin typeface="Arial"/>
                <a:cs typeface="Arial"/>
              </a:rPr>
              <a:t>, sentenza n. </a:t>
            </a:r>
            <a:r>
              <a:rPr lang="it-IT" sz="1950" spc="-20" dirty="0">
                <a:latin typeface="Arial"/>
                <a:cs typeface="Arial"/>
              </a:rPr>
              <a:t>5362/11 </a:t>
            </a:r>
            <a:r>
              <a:rPr lang="it-IT" sz="1950" dirty="0">
                <a:latin typeface="Arial"/>
                <a:cs typeface="Arial"/>
              </a:rPr>
              <a:t>del </a:t>
            </a:r>
            <a:r>
              <a:rPr lang="it-IT" sz="1950" spc="5" dirty="0">
                <a:latin typeface="Arial"/>
                <a:cs typeface="Arial"/>
              </a:rPr>
              <a:t>29 </a:t>
            </a:r>
            <a:r>
              <a:rPr lang="it-IT" sz="1950" dirty="0">
                <a:latin typeface="Arial"/>
                <a:cs typeface="Arial"/>
              </a:rPr>
              <a:t>aprile </a:t>
            </a:r>
            <a:r>
              <a:rPr lang="it-IT" sz="1950" spc="5" dirty="0">
                <a:latin typeface="Arial"/>
                <a:cs typeface="Arial"/>
              </a:rPr>
              <a:t>– 12 </a:t>
            </a:r>
            <a:r>
              <a:rPr lang="it-IT" sz="1950" dirty="0">
                <a:latin typeface="Arial"/>
                <a:cs typeface="Arial"/>
              </a:rPr>
              <a:t>maggio </a:t>
            </a:r>
            <a:r>
              <a:rPr lang="it-IT" sz="1950" spc="-25" dirty="0">
                <a:latin typeface="Arial"/>
                <a:cs typeface="Arial"/>
              </a:rPr>
              <a:t>2011, </a:t>
            </a:r>
            <a:r>
              <a:rPr lang="it-IT" sz="1950" dirty="0" err="1">
                <a:latin typeface="Arial"/>
                <a:cs typeface="Arial"/>
              </a:rPr>
              <a:t>proc</a:t>
            </a:r>
            <a:r>
              <a:rPr lang="it-IT" sz="1950" dirty="0">
                <a:latin typeface="Arial"/>
                <a:cs typeface="Arial"/>
              </a:rPr>
              <a:t>. </a:t>
            </a:r>
            <a:r>
              <a:rPr lang="it-IT" sz="1950" dirty="0" err="1">
                <a:latin typeface="Arial"/>
                <a:cs typeface="Arial"/>
              </a:rPr>
              <a:t>pen</a:t>
            </a:r>
            <a:r>
              <a:rPr lang="it-IT" sz="1950" dirty="0">
                <a:latin typeface="Arial"/>
                <a:cs typeface="Arial"/>
              </a:rPr>
              <a:t>. n. 39075/09</a:t>
            </a:r>
            <a:r>
              <a:rPr lang="it-IT" sz="1950" spc="130" dirty="0">
                <a:latin typeface="Arial"/>
                <a:cs typeface="Arial"/>
              </a:rPr>
              <a:t> </a:t>
            </a:r>
            <a:r>
              <a:rPr lang="it-IT" sz="1950" dirty="0">
                <a:latin typeface="Arial"/>
                <a:cs typeface="Arial"/>
              </a:rPr>
              <a:t>R.G.N.R.</a:t>
            </a:r>
          </a:p>
          <a:p>
            <a:pPr marL="12700" marR="5080" algn="just">
              <a:lnSpc>
                <a:spcPts val="2310"/>
              </a:lnSpc>
              <a:spcBef>
                <a:spcPts val="90"/>
              </a:spcBef>
            </a:pPr>
            <a:r>
              <a:rPr lang="it-IT" sz="1950" dirty="0">
                <a:latin typeface="Arial"/>
                <a:cs typeface="Arial"/>
              </a:rPr>
              <a:t>“</a:t>
            </a:r>
            <a:r>
              <a:rPr lang="it-IT" sz="1950" i="1" dirty="0">
                <a:latin typeface="Arial"/>
                <a:cs typeface="Arial"/>
              </a:rPr>
              <a:t>Nessun dubbio che l’imputato fosse consapevole che la </a:t>
            </a:r>
            <a:r>
              <a:rPr lang="it-IT" sz="1950" i="1" spc="5" dirty="0">
                <a:latin typeface="Arial"/>
                <a:cs typeface="Arial"/>
              </a:rPr>
              <a:t>merce da </a:t>
            </a:r>
            <a:r>
              <a:rPr lang="it-IT" sz="1950" i="1" dirty="0">
                <a:latin typeface="Arial"/>
                <a:cs typeface="Arial"/>
              </a:rPr>
              <a:t>lui acquistata per essere commercializzata era  </a:t>
            </a:r>
            <a:r>
              <a:rPr lang="it-IT" sz="1950" i="1" spc="-5" dirty="0">
                <a:latin typeface="Arial"/>
                <a:cs typeface="Arial"/>
              </a:rPr>
              <a:t>contraffatta: </a:t>
            </a:r>
            <a:r>
              <a:rPr lang="it-IT" sz="1950" dirty="0">
                <a:latin typeface="Arial"/>
                <a:cs typeface="Arial"/>
              </a:rPr>
              <a:t>l</a:t>
            </a:r>
            <a:r>
              <a:rPr lang="it-IT" sz="1950" i="1" dirty="0">
                <a:latin typeface="Arial"/>
                <a:cs typeface="Arial"/>
              </a:rPr>
              <a:t>a notorietà dei marchi Louis </a:t>
            </a:r>
            <a:r>
              <a:rPr lang="it-IT" sz="1950" i="1" spc="-10" dirty="0">
                <a:latin typeface="Arial"/>
                <a:cs typeface="Arial"/>
              </a:rPr>
              <a:t>Vuitton </a:t>
            </a:r>
            <a:r>
              <a:rPr lang="it-IT" sz="1950" i="1" spc="5" dirty="0">
                <a:latin typeface="Arial"/>
                <a:cs typeface="Arial"/>
              </a:rPr>
              <a:t>e </a:t>
            </a:r>
            <a:r>
              <a:rPr lang="it-IT" sz="1950" i="1" spc="-15" dirty="0">
                <a:latin typeface="Arial"/>
                <a:cs typeface="Arial"/>
              </a:rPr>
              <a:t>Burberry, </a:t>
            </a:r>
            <a:r>
              <a:rPr lang="it-IT" sz="1950" i="1" dirty="0">
                <a:latin typeface="Arial"/>
                <a:cs typeface="Arial"/>
              </a:rPr>
              <a:t>lo svolgimento di un’attività nello specifico settore (titolare  di </a:t>
            </a:r>
            <a:r>
              <a:rPr lang="it-IT" sz="1950" i="1" spc="5" dirty="0">
                <a:latin typeface="Arial"/>
                <a:cs typeface="Arial"/>
              </a:rPr>
              <a:t>una </a:t>
            </a:r>
            <a:r>
              <a:rPr lang="it-IT" sz="1950" i="1" dirty="0">
                <a:latin typeface="Arial"/>
                <a:cs typeface="Arial"/>
              </a:rPr>
              <a:t>ditta avente </a:t>
            </a:r>
            <a:r>
              <a:rPr lang="it-IT" sz="1950" i="1" spc="5" dirty="0">
                <a:latin typeface="Arial"/>
                <a:cs typeface="Arial"/>
              </a:rPr>
              <a:t>ad </a:t>
            </a:r>
            <a:r>
              <a:rPr lang="it-IT" sz="1950" i="1" dirty="0">
                <a:latin typeface="Arial"/>
                <a:cs typeface="Arial"/>
              </a:rPr>
              <a:t>oggetto il commercio all’ingrosso di articoli in pelle </a:t>
            </a:r>
            <a:r>
              <a:rPr lang="it-IT" sz="1950" i="1" spc="5" dirty="0">
                <a:latin typeface="Arial"/>
                <a:cs typeface="Arial"/>
              </a:rPr>
              <a:t>ed </a:t>
            </a:r>
            <a:r>
              <a:rPr lang="it-IT" sz="1950" i="1" dirty="0">
                <a:latin typeface="Arial"/>
                <a:cs typeface="Arial"/>
              </a:rPr>
              <a:t>in cuoio, borsetteria </a:t>
            </a:r>
            <a:r>
              <a:rPr lang="it-IT" sz="1950" i="1" spc="5" dirty="0">
                <a:latin typeface="Arial"/>
                <a:cs typeface="Arial"/>
              </a:rPr>
              <a:t>da </a:t>
            </a:r>
            <a:r>
              <a:rPr lang="it-IT" sz="1950" i="1" dirty="0">
                <a:latin typeface="Arial"/>
                <a:cs typeface="Arial"/>
              </a:rPr>
              <a:t>viaggio, cinture)  la qualità del soggetto che gli </a:t>
            </a:r>
            <a:r>
              <a:rPr lang="it-IT" sz="1950" i="1" spc="5" dirty="0">
                <a:latin typeface="Arial"/>
                <a:cs typeface="Arial"/>
              </a:rPr>
              <a:t>ha </a:t>
            </a:r>
            <a:r>
              <a:rPr lang="it-IT" sz="1950" i="1" dirty="0">
                <a:latin typeface="Arial"/>
                <a:cs typeface="Arial"/>
              </a:rPr>
              <a:t>fornito la illecita </a:t>
            </a:r>
            <a:r>
              <a:rPr lang="it-IT" sz="1950" i="1" spc="5" dirty="0">
                <a:latin typeface="Arial"/>
                <a:cs typeface="Arial"/>
              </a:rPr>
              <a:t>merce </a:t>
            </a:r>
            <a:r>
              <a:rPr lang="it-IT" sz="1950" i="1" dirty="0">
                <a:latin typeface="Arial"/>
                <a:cs typeface="Arial"/>
              </a:rPr>
              <a:t>(pacificamente proveniente dalla Cina), la certa estraneità  della Louis </a:t>
            </a:r>
            <a:r>
              <a:rPr lang="it-IT" sz="1950" i="1" spc="-10" dirty="0">
                <a:latin typeface="Arial"/>
                <a:cs typeface="Arial"/>
              </a:rPr>
              <a:t>Vuitton </a:t>
            </a:r>
            <a:r>
              <a:rPr lang="it-IT" sz="1950" i="1" spc="5" dirty="0">
                <a:latin typeface="Arial"/>
                <a:cs typeface="Arial"/>
              </a:rPr>
              <a:t>o </a:t>
            </a:r>
            <a:r>
              <a:rPr lang="it-IT" sz="1950" i="1" dirty="0">
                <a:latin typeface="Arial"/>
                <a:cs typeface="Arial"/>
              </a:rPr>
              <a:t>di suoi rivenditori autorizzati </a:t>
            </a:r>
            <a:r>
              <a:rPr lang="it-IT" sz="1950" i="1" spc="5" dirty="0">
                <a:latin typeface="Arial"/>
                <a:cs typeface="Arial"/>
              </a:rPr>
              <a:t>depongono </a:t>
            </a:r>
            <a:r>
              <a:rPr lang="it-IT" sz="1950" i="1" dirty="0">
                <a:latin typeface="Arial"/>
                <a:cs typeface="Arial"/>
              </a:rPr>
              <a:t>per tale consapevolezza. </a:t>
            </a:r>
            <a:r>
              <a:rPr lang="it-IT" sz="1950" i="1" u="sng" dirty="0">
                <a:uFill>
                  <a:solidFill>
                    <a:srgbClr val="000000"/>
                  </a:solidFill>
                </a:uFill>
                <a:latin typeface="Arial"/>
                <a:cs typeface="Arial"/>
              </a:rPr>
              <a:t>D’altra parte l’imputato, </a:t>
            </a:r>
            <a:r>
              <a:rPr lang="it-IT" sz="1950" i="1" dirty="0">
                <a:latin typeface="Arial"/>
                <a:cs typeface="Arial"/>
              </a:rPr>
              <a:t> </a:t>
            </a:r>
            <a:r>
              <a:rPr lang="it-IT" sz="1950" i="1" u="sng" dirty="0">
                <a:uFill>
                  <a:solidFill>
                    <a:srgbClr val="000000"/>
                  </a:solidFill>
                </a:uFill>
                <a:latin typeface="Arial"/>
                <a:cs typeface="Arial"/>
              </a:rPr>
              <a:t>rimasto contumace, </a:t>
            </a:r>
            <a:r>
              <a:rPr lang="it-IT" sz="1950" i="1" u="sng" spc="5" dirty="0">
                <a:uFill>
                  <a:solidFill>
                    <a:srgbClr val="000000"/>
                  </a:solidFill>
                </a:uFill>
                <a:latin typeface="Arial"/>
                <a:cs typeface="Arial"/>
              </a:rPr>
              <a:t>non ha </a:t>
            </a:r>
            <a:r>
              <a:rPr lang="it-IT" sz="1950" i="1" u="sng" dirty="0">
                <a:uFill>
                  <a:solidFill>
                    <a:srgbClr val="000000"/>
                  </a:solidFill>
                </a:uFill>
                <a:latin typeface="Arial"/>
                <a:cs typeface="Arial"/>
              </a:rPr>
              <a:t>fornito </a:t>
            </a:r>
            <a:r>
              <a:rPr lang="it-IT" sz="1950" i="1" u="sng" spc="5" dirty="0">
                <a:uFill>
                  <a:solidFill>
                    <a:srgbClr val="000000"/>
                  </a:solidFill>
                </a:uFill>
                <a:latin typeface="Arial"/>
                <a:cs typeface="Arial"/>
              </a:rPr>
              <a:t>una </a:t>
            </a:r>
            <a:r>
              <a:rPr lang="it-IT" sz="1950" i="1" u="sng" dirty="0">
                <a:uFill>
                  <a:solidFill>
                    <a:srgbClr val="000000"/>
                  </a:solidFill>
                </a:uFill>
                <a:latin typeface="Arial"/>
                <a:cs typeface="Arial"/>
              </a:rPr>
              <a:t>versione dei </a:t>
            </a:r>
            <a:r>
              <a:rPr lang="it-IT" sz="1950" i="1" u="sng" spc="-5" dirty="0">
                <a:uFill>
                  <a:solidFill>
                    <a:srgbClr val="000000"/>
                  </a:solidFill>
                </a:uFill>
                <a:latin typeface="Arial"/>
                <a:cs typeface="Arial"/>
              </a:rPr>
              <a:t>fatti </a:t>
            </a:r>
            <a:r>
              <a:rPr lang="it-IT" sz="1950" i="1" u="sng" dirty="0">
                <a:uFill>
                  <a:solidFill>
                    <a:srgbClr val="000000"/>
                  </a:solidFill>
                </a:uFill>
                <a:latin typeface="Arial"/>
                <a:cs typeface="Arial"/>
              </a:rPr>
              <a:t>idonea </a:t>
            </a:r>
            <a:r>
              <a:rPr lang="it-IT" sz="1950" i="1" u="sng" spc="5" dirty="0">
                <a:uFill>
                  <a:solidFill>
                    <a:srgbClr val="000000"/>
                  </a:solidFill>
                </a:uFill>
                <a:latin typeface="Arial"/>
                <a:cs typeface="Arial"/>
              </a:rPr>
              <a:t>a </a:t>
            </a:r>
            <a:r>
              <a:rPr lang="it-IT" sz="1950" i="1" u="sng" dirty="0">
                <a:uFill>
                  <a:solidFill>
                    <a:srgbClr val="000000"/>
                  </a:solidFill>
                </a:uFill>
                <a:latin typeface="Arial"/>
                <a:cs typeface="Arial"/>
              </a:rPr>
              <a:t>contrastare le conclusioni di cui</a:t>
            </a:r>
            <a:r>
              <a:rPr lang="it-IT" sz="1950" i="1" u="sng" spc="65" dirty="0">
                <a:uFill>
                  <a:solidFill>
                    <a:srgbClr val="000000"/>
                  </a:solidFill>
                </a:uFill>
                <a:latin typeface="Arial"/>
                <a:cs typeface="Arial"/>
              </a:rPr>
              <a:t> </a:t>
            </a:r>
            <a:r>
              <a:rPr lang="it-IT" sz="1950" i="1" u="sng" dirty="0">
                <a:uFill>
                  <a:solidFill>
                    <a:srgbClr val="000000"/>
                  </a:solidFill>
                </a:uFill>
                <a:latin typeface="Arial"/>
                <a:cs typeface="Arial"/>
              </a:rPr>
              <a:t>sopra</a:t>
            </a:r>
            <a:r>
              <a:rPr lang="it-IT" sz="1950" i="1" dirty="0">
                <a:latin typeface="Arial"/>
                <a:cs typeface="Arial"/>
              </a:rPr>
              <a:t>.</a:t>
            </a:r>
            <a:r>
              <a:rPr lang="it-IT" sz="1950" dirty="0">
                <a:latin typeface="Arial"/>
                <a:cs typeface="Arial"/>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8223"/>
            <a:ext cx="9627235" cy="1632585"/>
          </a:xfrm>
          <a:prstGeom prst="rect">
            <a:avLst/>
          </a:prstGeom>
        </p:spPr>
        <p:txBody>
          <a:bodyPr vert="horz" wrap="square" lIns="0" tIns="6350" rIns="0" bIns="0" rtlCol="0">
            <a:spAutoFit/>
          </a:bodyPr>
          <a:lstStyle/>
          <a:p>
            <a:pPr marL="12700" marR="5080">
              <a:lnSpc>
                <a:spcPct val="100800"/>
              </a:lnSpc>
              <a:spcBef>
                <a:spcPts val="50"/>
              </a:spcBef>
            </a:pPr>
            <a:r>
              <a:rPr sz="5250" spc="-5" dirty="0"/>
              <a:t>Il </a:t>
            </a:r>
            <a:r>
              <a:rPr sz="5250" dirty="0"/>
              <a:t>fenomeno degli </a:t>
            </a:r>
            <a:r>
              <a:rPr sz="5250" i="1" dirty="0">
                <a:latin typeface="Arial"/>
                <a:cs typeface="Arial"/>
              </a:rPr>
              <a:t>OVERRUNS</a:t>
            </a:r>
            <a:r>
              <a:rPr sz="5250" i="1" spc="-85" dirty="0">
                <a:latin typeface="Arial"/>
                <a:cs typeface="Arial"/>
              </a:rPr>
              <a:t> </a:t>
            </a:r>
            <a:r>
              <a:rPr sz="5250" dirty="0"/>
              <a:t>o  della</a:t>
            </a:r>
            <a:r>
              <a:rPr sz="5250" spc="-10" dirty="0"/>
              <a:t> </a:t>
            </a:r>
            <a:r>
              <a:rPr sz="5250" dirty="0"/>
              <a:t>«sovraproduzione»</a:t>
            </a:r>
            <a:endParaRPr sz="5250">
              <a:latin typeface="Arial"/>
              <a:cs typeface="Arial"/>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24</a:t>
            </a:r>
            <a:endParaRPr spc="15" dirty="0"/>
          </a:p>
        </p:txBody>
      </p:sp>
      <p:sp>
        <p:nvSpPr>
          <p:cNvPr id="3" name="object 3"/>
          <p:cNvSpPr txBox="1"/>
          <p:nvPr/>
        </p:nvSpPr>
        <p:spPr>
          <a:xfrm>
            <a:off x="1557932" y="2723551"/>
            <a:ext cx="12981305" cy="4417876"/>
          </a:xfrm>
          <a:prstGeom prst="rect">
            <a:avLst/>
          </a:prstGeom>
        </p:spPr>
        <p:txBody>
          <a:bodyPr vert="horz" wrap="square" lIns="0" tIns="13970" rIns="0" bIns="0" rtlCol="0">
            <a:spAutoFit/>
          </a:bodyPr>
          <a:lstStyle/>
          <a:p>
            <a:pPr marL="169545" indent="-156845" algn="just">
              <a:lnSpc>
                <a:spcPct val="100000"/>
              </a:lnSpc>
              <a:spcBef>
                <a:spcPts val="110"/>
              </a:spcBef>
              <a:buSzPct val="75000"/>
              <a:buChar char="•"/>
              <a:tabLst>
                <a:tab pos="170180" algn="l"/>
              </a:tabLst>
            </a:pPr>
            <a:r>
              <a:rPr sz="2600" dirty="0">
                <a:latin typeface="Arial"/>
                <a:cs typeface="Arial"/>
              </a:rPr>
              <a:t>Il </a:t>
            </a:r>
            <a:r>
              <a:rPr sz="2600" spc="5" dirty="0">
                <a:latin typeface="Arial"/>
                <a:cs typeface="Arial"/>
              </a:rPr>
              <a:t>fenomeno degli </a:t>
            </a:r>
            <a:r>
              <a:rPr sz="2600" i="1" spc="5" dirty="0">
                <a:latin typeface="Arial"/>
                <a:cs typeface="Arial"/>
              </a:rPr>
              <a:t>overruns </a:t>
            </a:r>
            <a:r>
              <a:rPr sz="2600" spc="5" dirty="0">
                <a:latin typeface="Arial"/>
                <a:cs typeface="Arial"/>
              </a:rPr>
              <a:t>(impropriamente chiamato </a:t>
            </a:r>
            <a:r>
              <a:rPr sz="2600" dirty="0">
                <a:latin typeface="Arial"/>
                <a:cs typeface="Arial"/>
              </a:rPr>
              <a:t>parallelo). </a:t>
            </a:r>
            <a:r>
              <a:rPr sz="2600" spc="5" dirty="0">
                <a:latin typeface="Arial"/>
                <a:cs typeface="Arial"/>
              </a:rPr>
              <a:t>Di cosa </a:t>
            </a:r>
            <a:r>
              <a:rPr sz="2600" dirty="0">
                <a:latin typeface="Arial"/>
                <a:cs typeface="Arial"/>
              </a:rPr>
              <a:t>si</a:t>
            </a:r>
            <a:r>
              <a:rPr sz="2600" spc="-30" dirty="0">
                <a:latin typeface="Arial"/>
                <a:cs typeface="Arial"/>
              </a:rPr>
              <a:t> </a:t>
            </a:r>
            <a:r>
              <a:rPr sz="2600" dirty="0">
                <a:latin typeface="Arial"/>
                <a:cs typeface="Arial"/>
              </a:rPr>
              <a:t>tratta?</a:t>
            </a:r>
          </a:p>
          <a:p>
            <a:pPr algn="just">
              <a:lnSpc>
                <a:spcPct val="100000"/>
              </a:lnSpc>
              <a:spcBef>
                <a:spcPts val="50"/>
              </a:spcBef>
              <a:buFont typeface="Arial"/>
              <a:buChar char="•"/>
            </a:pPr>
            <a:endParaRPr sz="2550" dirty="0">
              <a:latin typeface="Times New Roman"/>
              <a:cs typeface="Times New Roman"/>
            </a:endParaRPr>
          </a:p>
          <a:p>
            <a:pPr marL="169545" indent="-156845" algn="just">
              <a:lnSpc>
                <a:spcPct val="100000"/>
              </a:lnSpc>
              <a:buSzPct val="75000"/>
              <a:buChar char="•"/>
              <a:tabLst>
                <a:tab pos="170180" algn="l"/>
              </a:tabLst>
            </a:pPr>
            <a:r>
              <a:rPr sz="2600" spc="5" dirty="0">
                <a:latin typeface="Arial"/>
                <a:cs typeface="Arial"/>
              </a:rPr>
              <a:t>Lavorante </a:t>
            </a:r>
            <a:r>
              <a:rPr sz="2600" dirty="0">
                <a:latin typeface="Arial"/>
                <a:cs typeface="Arial"/>
              </a:rPr>
              <a:t>autorizzato infedele, </a:t>
            </a:r>
            <a:r>
              <a:rPr sz="2600" spc="5" dirty="0">
                <a:latin typeface="Arial"/>
                <a:cs typeface="Arial"/>
              </a:rPr>
              <a:t>sub-lavorante </a:t>
            </a:r>
            <a:r>
              <a:rPr sz="2600" dirty="0">
                <a:latin typeface="Arial"/>
                <a:cs typeface="Arial"/>
              </a:rPr>
              <a:t>infedele, talpa interna.</a:t>
            </a:r>
          </a:p>
          <a:p>
            <a:pPr algn="just">
              <a:lnSpc>
                <a:spcPct val="100000"/>
              </a:lnSpc>
              <a:spcBef>
                <a:spcPts val="35"/>
              </a:spcBef>
              <a:buFont typeface="Arial"/>
              <a:buChar char="•"/>
            </a:pPr>
            <a:endParaRPr sz="2700" dirty="0">
              <a:latin typeface="Times New Roman"/>
              <a:cs typeface="Times New Roman"/>
            </a:endParaRPr>
          </a:p>
          <a:p>
            <a:pPr marL="169545" marR="595630" indent="-156845" algn="just">
              <a:lnSpc>
                <a:spcPts val="3050"/>
              </a:lnSpc>
              <a:buSzPct val="75000"/>
              <a:buChar char="•"/>
              <a:tabLst>
                <a:tab pos="170180" algn="l"/>
              </a:tabLst>
            </a:pPr>
            <a:r>
              <a:rPr sz="2600" dirty="0">
                <a:latin typeface="Arial"/>
                <a:cs typeface="Arial"/>
              </a:rPr>
              <a:t>I prodotti </a:t>
            </a:r>
            <a:r>
              <a:rPr sz="2600" spc="5" dirty="0">
                <a:latin typeface="Arial"/>
                <a:cs typeface="Arial"/>
              </a:rPr>
              <a:t>sono spesso </a:t>
            </a:r>
            <a:r>
              <a:rPr sz="2600" dirty="0">
                <a:latin typeface="Arial"/>
                <a:cs typeface="Arial"/>
              </a:rPr>
              <a:t>identici agli originali </a:t>
            </a:r>
            <a:r>
              <a:rPr sz="2600" spc="5" dirty="0">
                <a:latin typeface="Arial"/>
                <a:cs typeface="Arial"/>
              </a:rPr>
              <a:t>(necessità </a:t>
            </a:r>
            <a:r>
              <a:rPr sz="2600" dirty="0">
                <a:latin typeface="Arial"/>
                <a:cs typeface="Arial"/>
              </a:rPr>
              <a:t>di </a:t>
            </a:r>
            <a:r>
              <a:rPr sz="2600" spc="5" dirty="0">
                <a:latin typeface="Arial"/>
                <a:cs typeface="Arial"/>
              </a:rPr>
              <a:t>esami e perizie accurate </a:t>
            </a:r>
            <a:r>
              <a:rPr sz="2600" dirty="0">
                <a:latin typeface="Arial"/>
                <a:cs typeface="Arial"/>
              </a:rPr>
              <a:t>in  </a:t>
            </a:r>
            <a:r>
              <a:rPr sz="2600" spc="5" dirty="0">
                <a:latin typeface="Arial"/>
                <a:cs typeface="Arial"/>
              </a:rPr>
              <a:t>sede, spesso impossibile perizia </a:t>
            </a:r>
            <a:r>
              <a:rPr sz="2600" dirty="0">
                <a:latin typeface="Arial"/>
                <a:cs typeface="Arial"/>
              </a:rPr>
              <a:t>tramite</a:t>
            </a:r>
            <a:r>
              <a:rPr sz="2600" spc="-25" dirty="0">
                <a:latin typeface="Arial"/>
                <a:cs typeface="Arial"/>
              </a:rPr>
              <a:t> </a:t>
            </a:r>
            <a:r>
              <a:rPr sz="2600" dirty="0">
                <a:latin typeface="Arial"/>
                <a:cs typeface="Arial"/>
              </a:rPr>
              <a:t>foto)</a:t>
            </a:r>
          </a:p>
          <a:p>
            <a:pPr algn="just">
              <a:lnSpc>
                <a:spcPct val="100000"/>
              </a:lnSpc>
              <a:spcBef>
                <a:spcPts val="5"/>
              </a:spcBef>
              <a:buFont typeface="Arial"/>
              <a:buChar char="•"/>
            </a:pPr>
            <a:endParaRPr sz="2650" dirty="0">
              <a:latin typeface="Times New Roman"/>
              <a:cs typeface="Times New Roman"/>
            </a:endParaRPr>
          </a:p>
          <a:p>
            <a:pPr marL="169545" marR="5080" indent="-156845" algn="just">
              <a:lnSpc>
                <a:spcPts val="3050"/>
              </a:lnSpc>
              <a:buSzPct val="75000"/>
              <a:buChar char="•"/>
              <a:tabLst>
                <a:tab pos="170180" algn="l"/>
              </a:tabLst>
            </a:pPr>
            <a:r>
              <a:rPr sz="2600" spc="5" dirty="0">
                <a:latin typeface="Arial"/>
                <a:cs typeface="Arial"/>
              </a:rPr>
              <a:t>Si </a:t>
            </a:r>
            <a:r>
              <a:rPr sz="2600" dirty="0">
                <a:latin typeface="Arial"/>
                <a:cs typeface="Arial"/>
              </a:rPr>
              <a:t>tratta </a:t>
            </a:r>
            <a:r>
              <a:rPr sz="2600" spc="5" dirty="0">
                <a:latin typeface="Arial"/>
                <a:cs typeface="Arial"/>
              </a:rPr>
              <a:t>della </a:t>
            </a:r>
            <a:r>
              <a:rPr sz="2600" dirty="0">
                <a:latin typeface="Arial"/>
                <a:cs typeface="Arial"/>
              </a:rPr>
              <a:t>tipologia di contraffazione </a:t>
            </a:r>
            <a:r>
              <a:rPr sz="2600" spc="5" dirty="0">
                <a:latin typeface="Arial"/>
                <a:cs typeface="Arial"/>
              </a:rPr>
              <a:t>più grave, più </a:t>
            </a:r>
            <a:r>
              <a:rPr sz="2600" dirty="0">
                <a:latin typeface="Arial"/>
                <a:cs typeface="Arial"/>
              </a:rPr>
              <a:t>difficile </a:t>
            </a:r>
            <a:r>
              <a:rPr sz="2600" spc="5" dirty="0">
                <a:latin typeface="Arial"/>
                <a:cs typeface="Arial"/>
              </a:rPr>
              <a:t>da scoprire e che genera  guadagni </a:t>
            </a:r>
            <a:r>
              <a:rPr sz="2600" dirty="0">
                <a:latin typeface="Arial"/>
                <a:cs typeface="Arial"/>
              </a:rPr>
              <a:t>illeciti </a:t>
            </a:r>
            <a:r>
              <a:rPr sz="2600" spc="5" dirty="0">
                <a:latin typeface="Arial"/>
                <a:cs typeface="Arial"/>
              </a:rPr>
              <a:t>(ed evasione </a:t>
            </a:r>
            <a:r>
              <a:rPr sz="2600" dirty="0">
                <a:latin typeface="Arial"/>
                <a:cs typeface="Arial"/>
              </a:rPr>
              <a:t>fiscale) </a:t>
            </a:r>
            <a:r>
              <a:rPr sz="2600" spc="5" dirty="0">
                <a:latin typeface="Arial"/>
                <a:cs typeface="Arial"/>
              </a:rPr>
              <a:t>nell’ordine </a:t>
            </a:r>
            <a:r>
              <a:rPr sz="2600" dirty="0">
                <a:latin typeface="Arial"/>
                <a:cs typeface="Arial"/>
              </a:rPr>
              <a:t>di </a:t>
            </a:r>
            <a:r>
              <a:rPr sz="2600" spc="5" dirty="0">
                <a:latin typeface="Arial"/>
                <a:cs typeface="Arial"/>
              </a:rPr>
              <a:t>decine e </a:t>
            </a:r>
            <a:r>
              <a:rPr sz="2600" dirty="0">
                <a:latin typeface="Arial"/>
                <a:cs typeface="Arial"/>
              </a:rPr>
              <a:t>centinaia di milioni di</a:t>
            </a:r>
            <a:r>
              <a:rPr sz="2600" spc="85" dirty="0">
                <a:latin typeface="Arial"/>
                <a:cs typeface="Arial"/>
              </a:rPr>
              <a:t> </a:t>
            </a:r>
            <a:r>
              <a:rPr sz="2600" dirty="0">
                <a:latin typeface="Arial"/>
                <a:cs typeface="Arial"/>
              </a:rPr>
              <a:t>euro!!</a:t>
            </a:r>
          </a:p>
          <a:p>
            <a:pPr algn="just">
              <a:lnSpc>
                <a:spcPct val="100000"/>
              </a:lnSpc>
              <a:spcBef>
                <a:spcPts val="15"/>
              </a:spcBef>
              <a:buFont typeface="Arial"/>
              <a:buChar char="•"/>
            </a:pPr>
            <a:endParaRPr sz="2500" dirty="0">
              <a:latin typeface="Times New Roman"/>
              <a:cs typeface="Times New Roman"/>
            </a:endParaRPr>
          </a:p>
          <a:p>
            <a:pPr marL="169545" indent="-156845" algn="just">
              <a:lnSpc>
                <a:spcPct val="100000"/>
              </a:lnSpc>
              <a:buSzPct val="75000"/>
              <a:buChar char="•"/>
              <a:tabLst>
                <a:tab pos="170180" algn="l"/>
              </a:tabLst>
            </a:pPr>
            <a:r>
              <a:rPr sz="2600" spc="-20" dirty="0">
                <a:latin typeface="Arial"/>
                <a:cs typeface="Arial"/>
              </a:rPr>
              <a:t>IMPORTANZA </a:t>
            </a:r>
            <a:r>
              <a:rPr sz="2600" spc="5" dirty="0">
                <a:latin typeface="Arial"/>
                <a:cs typeface="Arial"/>
              </a:rPr>
              <a:t>DI COLPIRLA E</a:t>
            </a:r>
            <a:r>
              <a:rPr sz="2600" spc="-275" dirty="0">
                <a:latin typeface="Arial"/>
                <a:cs typeface="Arial"/>
              </a:rPr>
              <a:t> </a:t>
            </a:r>
            <a:r>
              <a:rPr sz="2600" spc="5" dirty="0">
                <a:latin typeface="Arial"/>
                <a:cs typeface="Arial"/>
              </a:rPr>
              <a:t>DEBELLARLA</a:t>
            </a:r>
            <a:endParaRPr sz="2600" dirty="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23929"/>
            <a:ext cx="9480550" cy="1707514"/>
          </a:xfrm>
          <a:prstGeom prst="rect">
            <a:avLst/>
          </a:prstGeom>
        </p:spPr>
        <p:txBody>
          <a:bodyPr vert="horz" wrap="square" lIns="0" tIns="45720" rIns="0" bIns="0" rtlCol="0">
            <a:spAutoFit/>
          </a:bodyPr>
          <a:lstStyle/>
          <a:p>
            <a:pPr marL="12700" marR="5080">
              <a:lnSpc>
                <a:spcPts val="6600"/>
              </a:lnSpc>
              <a:spcBef>
                <a:spcPts val="360"/>
              </a:spcBef>
            </a:pPr>
            <a:r>
              <a:rPr sz="5550" i="1" spc="-10" dirty="0">
                <a:latin typeface="Arial"/>
                <a:cs typeface="Arial"/>
              </a:rPr>
              <a:t>Overruns</a:t>
            </a:r>
            <a:r>
              <a:rPr sz="5550" spc="-10" dirty="0"/>
              <a:t>, </a:t>
            </a:r>
            <a:r>
              <a:rPr sz="5550" spc="-5" dirty="0"/>
              <a:t>l’eterno quesito:  </a:t>
            </a:r>
            <a:r>
              <a:rPr sz="5550" spc="-15" dirty="0"/>
              <a:t>contraffazione </a:t>
            </a:r>
            <a:r>
              <a:rPr sz="5550" spc="-5" dirty="0"/>
              <a:t>civile </a:t>
            </a:r>
            <a:r>
              <a:rPr sz="5550" spc="-10" dirty="0"/>
              <a:t>o</a:t>
            </a:r>
            <a:r>
              <a:rPr sz="5550" spc="-40" dirty="0"/>
              <a:t> </a:t>
            </a:r>
            <a:r>
              <a:rPr sz="5550" spc="-5" dirty="0"/>
              <a:t>penale?</a:t>
            </a:r>
            <a:endParaRPr sz="5550">
              <a:latin typeface="Arial"/>
              <a:cs typeface="Arial"/>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25</a:t>
            </a:r>
            <a:endParaRPr spc="15" dirty="0"/>
          </a:p>
        </p:txBody>
      </p:sp>
      <p:sp>
        <p:nvSpPr>
          <p:cNvPr id="3" name="object 3"/>
          <p:cNvSpPr txBox="1"/>
          <p:nvPr/>
        </p:nvSpPr>
        <p:spPr>
          <a:xfrm>
            <a:off x="1557932" y="2714337"/>
            <a:ext cx="12973050" cy="4413885"/>
          </a:xfrm>
          <a:prstGeom prst="rect">
            <a:avLst/>
          </a:prstGeom>
        </p:spPr>
        <p:txBody>
          <a:bodyPr vert="horz" wrap="square" lIns="0" tIns="35560" rIns="0" bIns="0" rtlCol="0">
            <a:spAutoFit/>
          </a:bodyPr>
          <a:lstStyle/>
          <a:p>
            <a:pPr marL="337185" marR="100965" indent="-324485">
              <a:lnSpc>
                <a:spcPts val="3130"/>
              </a:lnSpc>
              <a:spcBef>
                <a:spcPts val="280"/>
              </a:spcBef>
              <a:buSzPct val="75471"/>
              <a:buChar char="•"/>
              <a:tabLst>
                <a:tab pos="337185" algn="l"/>
                <a:tab pos="337820" algn="l"/>
              </a:tabLst>
            </a:pPr>
            <a:r>
              <a:rPr sz="2650" spc="15" dirty="0">
                <a:latin typeface="Arial"/>
                <a:cs typeface="Arial"/>
              </a:rPr>
              <a:t>Rispondo </a:t>
            </a:r>
            <a:r>
              <a:rPr sz="2650" spc="10" dirty="0">
                <a:latin typeface="Arial"/>
                <a:cs typeface="Arial"/>
              </a:rPr>
              <a:t>subito: falso </a:t>
            </a:r>
            <a:r>
              <a:rPr sz="2650" spc="15" dirty="0">
                <a:latin typeface="Arial"/>
                <a:cs typeface="Arial"/>
              </a:rPr>
              <a:t>problema, </a:t>
            </a:r>
            <a:r>
              <a:rPr sz="2650" b="1" u="heavy" spc="15" dirty="0">
                <a:uFill>
                  <a:solidFill>
                    <a:srgbClr val="000000"/>
                  </a:solidFill>
                </a:uFill>
                <a:latin typeface="Arial"/>
                <a:cs typeface="Arial"/>
              </a:rPr>
              <a:t>è contraffazione </a:t>
            </a:r>
            <a:r>
              <a:rPr sz="2650" b="1" u="heavy" spc="10" dirty="0">
                <a:uFill>
                  <a:solidFill>
                    <a:srgbClr val="000000"/>
                  </a:solidFill>
                </a:uFill>
                <a:latin typeface="Arial"/>
                <a:cs typeface="Arial"/>
              </a:rPr>
              <a:t>penale</a:t>
            </a:r>
            <a:r>
              <a:rPr sz="2650" spc="10" dirty="0">
                <a:latin typeface="Arial"/>
                <a:cs typeface="Arial"/>
              </a:rPr>
              <a:t>. </a:t>
            </a:r>
            <a:r>
              <a:rPr sz="2650" spc="15" dirty="0">
                <a:latin typeface="Arial"/>
                <a:cs typeface="Arial"/>
              </a:rPr>
              <a:t>Condotta </a:t>
            </a:r>
            <a:r>
              <a:rPr sz="2650" spc="10" dirty="0">
                <a:latin typeface="Arial"/>
                <a:cs typeface="Arial"/>
              </a:rPr>
              <a:t>di </a:t>
            </a:r>
            <a:r>
              <a:rPr sz="2650" spc="15" dirty="0">
                <a:latin typeface="Arial"/>
                <a:cs typeface="Arial"/>
              </a:rPr>
              <a:t>apporre un  marchio </a:t>
            </a:r>
            <a:r>
              <a:rPr sz="2650" spc="10" dirty="0">
                <a:latin typeface="Arial"/>
                <a:cs typeface="Arial"/>
              </a:rPr>
              <a:t>altrui </a:t>
            </a:r>
            <a:r>
              <a:rPr sz="2650" spc="15" dirty="0">
                <a:latin typeface="Arial"/>
                <a:cs typeface="Arial"/>
              </a:rPr>
              <a:t>senza essere </a:t>
            </a:r>
            <a:r>
              <a:rPr sz="2650" spc="10" dirty="0">
                <a:latin typeface="Arial"/>
                <a:cs typeface="Arial"/>
              </a:rPr>
              <a:t>autorizzato </a:t>
            </a:r>
            <a:r>
              <a:rPr sz="2650" spc="15" dirty="0">
                <a:latin typeface="Arial"/>
                <a:cs typeface="Arial"/>
              </a:rPr>
              <a:t>dal </a:t>
            </a:r>
            <a:r>
              <a:rPr sz="2650" spc="10" dirty="0">
                <a:latin typeface="Arial"/>
                <a:cs typeface="Arial"/>
              </a:rPr>
              <a:t>titolare. </a:t>
            </a:r>
            <a:r>
              <a:rPr sz="2650" spc="20" dirty="0">
                <a:latin typeface="Arial"/>
                <a:cs typeface="Arial"/>
              </a:rPr>
              <a:t>SENZA </a:t>
            </a:r>
            <a:r>
              <a:rPr sz="2650" spc="10" dirty="0">
                <a:latin typeface="Arial"/>
                <a:cs typeface="Arial"/>
              </a:rPr>
              <a:t>IL </a:t>
            </a:r>
            <a:r>
              <a:rPr sz="2650" spc="20" dirty="0">
                <a:latin typeface="Arial"/>
                <a:cs typeface="Arial"/>
              </a:rPr>
              <a:t>SUO</a:t>
            </a:r>
            <a:r>
              <a:rPr sz="2650" spc="-245" dirty="0">
                <a:latin typeface="Arial"/>
                <a:cs typeface="Arial"/>
              </a:rPr>
              <a:t> </a:t>
            </a:r>
            <a:r>
              <a:rPr sz="2650" spc="20" dirty="0">
                <a:latin typeface="Arial"/>
                <a:cs typeface="Arial"/>
              </a:rPr>
              <a:t>CONSENSO</a:t>
            </a:r>
            <a:endParaRPr sz="2650">
              <a:latin typeface="Arial"/>
              <a:cs typeface="Arial"/>
            </a:endParaRPr>
          </a:p>
          <a:p>
            <a:pPr>
              <a:lnSpc>
                <a:spcPct val="100000"/>
              </a:lnSpc>
              <a:spcBef>
                <a:spcPts val="30"/>
              </a:spcBef>
              <a:buFont typeface="Arial"/>
              <a:buChar char="•"/>
            </a:pPr>
            <a:endParaRPr sz="2700">
              <a:latin typeface="Times New Roman"/>
              <a:cs typeface="Times New Roman"/>
            </a:endParaRPr>
          </a:p>
          <a:p>
            <a:pPr marL="337185" marR="217170" indent="-324485" algn="just">
              <a:lnSpc>
                <a:spcPts val="3130"/>
              </a:lnSpc>
              <a:spcBef>
                <a:spcPts val="5"/>
              </a:spcBef>
              <a:buSzPct val="75471"/>
              <a:buFont typeface="Arial"/>
              <a:buChar char="•"/>
              <a:tabLst>
                <a:tab pos="337820" algn="l"/>
              </a:tabLst>
            </a:pPr>
            <a:r>
              <a:rPr sz="2650" b="1" u="heavy" spc="15" dirty="0">
                <a:uFill>
                  <a:solidFill>
                    <a:srgbClr val="000000"/>
                  </a:solidFill>
                </a:uFill>
                <a:latin typeface="Arial"/>
                <a:cs typeface="Arial"/>
              </a:rPr>
              <a:t>Concetto </a:t>
            </a:r>
            <a:r>
              <a:rPr sz="2650" b="1" u="heavy" spc="10" dirty="0">
                <a:uFill>
                  <a:solidFill>
                    <a:srgbClr val="000000"/>
                  </a:solidFill>
                </a:uFill>
                <a:latin typeface="Arial"/>
                <a:cs typeface="Arial"/>
              </a:rPr>
              <a:t>giuridico di </a:t>
            </a:r>
            <a:r>
              <a:rPr sz="2650" b="1" u="heavy" spc="15" dirty="0">
                <a:uFill>
                  <a:solidFill>
                    <a:srgbClr val="000000"/>
                  </a:solidFill>
                </a:uFill>
                <a:latin typeface="Arial"/>
                <a:cs typeface="Arial"/>
              </a:rPr>
              <a:t>contraffazione</a:t>
            </a:r>
            <a:r>
              <a:rPr sz="2650" b="1" spc="15" dirty="0">
                <a:latin typeface="Arial"/>
                <a:cs typeface="Arial"/>
              </a:rPr>
              <a:t> </a:t>
            </a:r>
            <a:r>
              <a:rPr sz="2650" spc="20" dirty="0">
                <a:latin typeface="Arial"/>
                <a:cs typeface="Arial"/>
              </a:rPr>
              <a:t>come </a:t>
            </a:r>
            <a:r>
              <a:rPr sz="2650" spc="15" dirty="0">
                <a:latin typeface="Arial"/>
                <a:cs typeface="Arial"/>
              </a:rPr>
              <a:t>apposizione </a:t>
            </a:r>
            <a:r>
              <a:rPr sz="2650" spc="10" dirty="0">
                <a:latin typeface="Arial"/>
                <a:cs typeface="Arial"/>
              </a:rPr>
              <a:t>di </a:t>
            </a:r>
            <a:r>
              <a:rPr sz="2650" spc="15" dirty="0">
                <a:latin typeface="Arial"/>
                <a:cs typeface="Arial"/>
              </a:rPr>
              <a:t>un marchio </a:t>
            </a:r>
            <a:r>
              <a:rPr sz="2650" spc="20" dirty="0">
                <a:latin typeface="Arial"/>
                <a:cs typeface="Arial"/>
              </a:rPr>
              <a:t>SENZA</a:t>
            </a:r>
            <a:r>
              <a:rPr sz="2650" spc="-190" dirty="0">
                <a:latin typeface="Arial"/>
                <a:cs typeface="Arial"/>
              </a:rPr>
              <a:t> </a:t>
            </a:r>
            <a:r>
              <a:rPr sz="2650" spc="10" dirty="0">
                <a:latin typeface="Arial"/>
                <a:cs typeface="Arial"/>
              </a:rPr>
              <a:t>IL  </a:t>
            </a:r>
            <a:r>
              <a:rPr sz="2650" spc="20" dirty="0">
                <a:latin typeface="Arial"/>
                <a:cs typeface="Arial"/>
              </a:rPr>
              <a:t>CONSENSO DEL </a:t>
            </a:r>
            <a:r>
              <a:rPr sz="2650" spc="10" dirty="0">
                <a:latin typeface="Arial"/>
                <a:cs typeface="Arial"/>
              </a:rPr>
              <a:t>TITOLARE, </a:t>
            </a:r>
            <a:r>
              <a:rPr sz="2650" spc="15" dirty="0">
                <a:latin typeface="Arial"/>
                <a:cs typeface="Arial"/>
              </a:rPr>
              <a:t>(anche se </a:t>
            </a:r>
            <a:r>
              <a:rPr sz="2650" spc="10" dirty="0">
                <a:latin typeface="Arial"/>
                <a:cs typeface="Arial"/>
              </a:rPr>
              <a:t>in parte </a:t>
            </a:r>
            <a:r>
              <a:rPr sz="2650" spc="15" dirty="0">
                <a:latin typeface="Arial"/>
                <a:cs typeface="Arial"/>
              </a:rPr>
              <a:t>sono </a:t>
            </a:r>
            <a:r>
              <a:rPr sz="2650" spc="10" dirty="0">
                <a:latin typeface="Arial"/>
                <a:cs typeface="Arial"/>
              </a:rPr>
              <a:t>autorizzato </a:t>
            </a:r>
            <a:r>
              <a:rPr sz="2650" spc="15" dirty="0">
                <a:latin typeface="Arial"/>
                <a:cs typeface="Arial"/>
              </a:rPr>
              <a:t>ad apporlo, </a:t>
            </a:r>
            <a:r>
              <a:rPr sz="2650" spc="20" dirty="0">
                <a:latin typeface="Arial"/>
                <a:cs typeface="Arial"/>
              </a:rPr>
              <a:t>ma  </a:t>
            </a:r>
            <a:r>
              <a:rPr sz="2650" spc="15" dirty="0">
                <a:latin typeface="Arial"/>
                <a:cs typeface="Arial"/>
              </a:rPr>
              <a:t>non </a:t>
            </a:r>
            <a:r>
              <a:rPr sz="2650" spc="10" dirty="0">
                <a:latin typeface="Arial"/>
                <a:cs typeface="Arial"/>
              </a:rPr>
              <a:t>sulla</a:t>
            </a:r>
            <a:r>
              <a:rPr sz="2650" spc="-10" dirty="0">
                <a:latin typeface="Arial"/>
                <a:cs typeface="Arial"/>
              </a:rPr>
              <a:t> </a:t>
            </a:r>
            <a:r>
              <a:rPr sz="2650" spc="15" dirty="0">
                <a:latin typeface="Arial"/>
                <a:cs typeface="Arial"/>
              </a:rPr>
              <a:t>sovra-produzione)</a:t>
            </a:r>
            <a:endParaRPr sz="2650">
              <a:latin typeface="Arial"/>
              <a:cs typeface="Arial"/>
            </a:endParaRPr>
          </a:p>
          <a:p>
            <a:pPr>
              <a:lnSpc>
                <a:spcPct val="100000"/>
              </a:lnSpc>
              <a:spcBef>
                <a:spcPts val="35"/>
              </a:spcBef>
              <a:buFont typeface="Arial"/>
              <a:buChar char="•"/>
            </a:pPr>
            <a:endParaRPr sz="2700">
              <a:latin typeface="Times New Roman"/>
              <a:cs typeface="Times New Roman"/>
            </a:endParaRPr>
          </a:p>
          <a:p>
            <a:pPr marL="337185" marR="5080" indent="-324485">
              <a:lnSpc>
                <a:spcPts val="3130"/>
              </a:lnSpc>
              <a:buSzPct val="75471"/>
              <a:buChar char="•"/>
              <a:tabLst>
                <a:tab pos="337185" algn="l"/>
                <a:tab pos="337820" algn="l"/>
                <a:tab pos="10892155" algn="l"/>
              </a:tabLst>
            </a:pPr>
            <a:r>
              <a:rPr sz="2650" spc="15" dirty="0">
                <a:latin typeface="Arial"/>
                <a:cs typeface="Arial"/>
              </a:rPr>
              <a:t>“Fede pubblica” </a:t>
            </a:r>
            <a:r>
              <a:rPr sz="2650" spc="20" dirty="0">
                <a:latin typeface="Arial"/>
                <a:cs typeface="Arial"/>
              </a:rPr>
              <a:t>come </a:t>
            </a:r>
            <a:r>
              <a:rPr sz="2650" spc="15" dirty="0">
                <a:latin typeface="Arial"/>
                <a:cs typeface="Arial"/>
              </a:rPr>
              <a:t>affidamento </a:t>
            </a:r>
            <a:r>
              <a:rPr sz="2650" spc="10" dirty="0">
                <a:latin typeface="Arial"/>
                <a:cs typeface="Arial"/>
              </a:rPr>
              <a:t>della collettività nella </a:t>
            </a:r>
            <a:r>
              <a:rPr sz="2650" spc="15" dirty="0">
                <a:latin typeface="Arial"/>
                <a:cs typeface="Arial"/>
              </a:rPr>
              <a:t>genuinità </a:t>
            </a:r>
            <a:r>
              <a:rPr sz="2650" spc="10" dirty="0">
                <a:latin typeface="Arial"/>
                <a:cs typeface="Arial"/>
              </a:rPr>
              <a:t>di determinati  simboli, quali indicatori di </a:t>
            </a:r>
            <a:r>
              <a:rPr sz="2650" spc="15" dirty="0">
                <a:latin typeface="Arial"/>
                <a:cs typeface="Arial"/>
              </a:rPr>
              <a:t>provenienza: se </a:t>
            </a:r>
            <a:r>
              <a:rPr sz="2650" spc="5" dirty="0">
                <a:latin typeface="Arial"/>
                <a:cs typeface="Arial"/>
              </a:rPr>
              <a:t>il </a:t>
            </a:r>
            <a:r>
              <a:rPr sz="2650" spc="10" dirty="0">
                <a:latin typeface="Arial"/>
                <a:cs typeface="Arial"/>
              </a:rPr>
              <a:t>prodotto col</a:t>
            </a:r>
            <a:r>
              <a:rPr sz="2650" spc="145" dirty="0">
                <a:latin typeface="Arial"/>
                <a:cs typeface="Arial"/>
              </a:rPr>
              <a:t> </a:t>
            </a:r>
            <a:r>
              <a:rPr sz="2650" spc="15" dirty="0">
                <a:latin typeface="Arial"/>
                <a:cs typeface="Arial"/>
              </a:rPr>
              <a:t>mio</a:t>
            </a:r>
            <a:r>
              <a:rPr sz="2650" spc="25" dirty="0">
                <a:latin typeface="Arial"/>
                <a:cs typeface="Arial"/>
              </a:rPr>
              <a:t> </a:t>
            </a:r>
            <a:r>
              <a:rPr sz="2650" spc="15" dirty="0">
                <a:latin typeface="Arial"/>
                <a:cs typeface="Arial"/>
              </a:rPr>
              <a:t>marchio	è immesso a  mia insaputa </a:t>
            </a:r>
            <a:r>
              <a:rPr sz="2650" spc="10" dirty="0">
                <a:latin typeface="Arial"/>
                <a:cs typeface="Arial"/>
              </a:rPr>
              <a:t>sul </a:t>
            </a:r>
            <a:r>
              <a:rPr sz="2650" spc="15" dirty="0">
                <a:latin typeface="Arial"/>
                <a:cs typeface="Arial"/>
              </a:rPr>
              <a:t>mercato, senza </a:t>
            </a:r>
            <a:r>
              <a:rPr sz="2650" spc="5" dirty="0">
                <a:latin typeface="Arial"/>
                <a:cs typeface="Arial"/>
              </a:rPr>
              <a:t>il </a:t>
            </a:r>
            <a:r>
              <a:rPr sz="2650" spc="15" dirty="0">
                <a:latin typeface="Arial"/>
                <a:cs typeface="Arial"/>
              </a:rPr>
              <a:t>mio consenso, non proviene da me, non è da </a:t>
            </a:r>
            <a:r>
              <a:rPr sz="2650" spc="20" dirty="0">
                <a:latin typeface="Arial"/>
                <a:cs typeface="Arial"/>
              </a:rPr>
              <a:t>me  </a:t>
            </a:r>
            <a:r>
              <a:rPr sz="2650" spc="10" dirty="0">
                <a:latin typeface="Arial"/>
                <a:cs typeface="Arial"/>
              </a:rPr>
              <a:t>autorizzato, </a:t>
            </a:r>
            <a:r>
              <a:rPr sz="2650" spc="15" dirty="0">
                <a:latin typeface="Arial"/>
                <a:cs typeface="Arial"/>
              </a:rPr>
              <a:t>quel marchio non </a:t>
            </a:r>
            <a:r>
              <a:rPr sz="2650" spc="10" dirty="0">
                <a:latin typeface="Arial"/>
                <a:cs typeface="Arial"/>
              </a:rPr>
              <a:t>certifica la </a:t>
            </a:r>
            <a:r>
              <a:rPr sz="2650" spc="15" dirty="0">
                <a:latin typeface="Arial"/>
                <a:cs typeface="Arial"/>
              </a:rPr>
              <a:t>provenienza</a:t>
            </a:r>
            <a:r>
              <a:rPr sz="2650" spc="-10" dirty="0">
                <a:latin typeface="Arial"/>
                <a:cs typeface="Arial"/>
              </a:rPr>
              <a:t> </a:t>
            </a:r>
            <a:r>
              <a:rPr sz="2650" spc="10" dirty="0">
                <a:latin typeface="Arial"/>
                <a:cs typeface="Arial"/>
              </a:rPr>
              <a:t>imprenditoriale</a:t>
            </a:r>
            <a:endParaRPr sz="2650">
              <a:latin typeface="Arial"/>
              <a:cs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442065" cy="896619"/>
          </a:xfrm>
          <a:prstGeom prst="rect">
            <a:avLst/>
          </a:prstGeom>
        </p:spPr>
        <p:txBody>
          <a:bodyPr vert="horz" wrap="square" lIns="0" tIns="13970" rIns="0" bIns="0" rtlCol="0">
            <a:spAutoFit/>
          </a:bodyPr>
          <a:lstStyle/>
          <a:p>
            <a:pPr marL="12700">
              <a:lnSpc>
                <a:spcPct val="100000"/>
              </a:lnSpc>
              <a:spcBef>
                <a:spcPts val="110"/>
              </a:spcBef>
            </a:pPr>
            <a:r>
              <a:rPr sz="5700" spc="5" dirty="0"/>
              <a:t>Irrilevanza della </a:t>
            </a:r>
            <a:r>
              <a:rPr sz="5700" dirty="0"/>
              <a:t>identità </a:t>
            </a:r>
            <a:r>
              <a:rPr sz="5700" spc="5" dirty="0"/>
              <a:t>dei</a:t>
            </a:r>
            <a:r>
              <a:rPr sz="5700" spc="-35" dirty="0"/>
              <a:t> </a:t>
            </a:r>
            <a:r>
              <a:rPr sz="5700" dirty="0"/>
              <a:t>prodotti</a:t>
            </a:r>
            <a:endParaRPr sz="5700"/>
          </a:p>
        </p:txBody>
      </p:sp>
      <p:sp>
        <p:nvSpPr>
          <p:cNvPr id="4" name="object 4"/>
          <p:cNvSpPr txBox="1"/>
          <p:nvPr/>
        </p:nvSpPr>
        <p:spPr>
          <a:xfrm>
            <a:off x="18133344" y="10474096"/>
            <a:ext cx="445134" cy="256480"/>
          </a:xfrm>
          <a:prstGeom prst="rect">
            <a:avLst/>
          </a:prstGeom>
        </p:spPr>
        <p:txBody>
          <a:bodyPr vert="horz" wrap="square" lIns="0" tIns="0" rIns="0" bIns="0" rtlCol="0">
            <a:spAutoFit/>
          </a:bodyPr>
          <a:lstStyle/>
          <a:p>
            <a:pPr marL="1270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26</a:t>
            </a:r>
            <a:endParaRPr sz="1950" dirty="0">
              <a:latin typeface="Arial"/>
              <a:cs typeface="Arial"/>
            </a:endParaRPr>
          </a:p>
        </p:txBody>
      </p:sp>
      <p:sp>
        <p:nvSpPr>
          <p:cNvPr id="3" name="object 3"/>
          <p:cNvSpPr txBox="1"/>
          <p:nvPr/>
        </p:nvSpPr>
        <p:spPr>
          <a:xfrm>
            <a:off x="1557932" y="2730253"/>
            <a:ext cx="12877800" cy="4505721"/>
          </a:xfrm>
          <a:prstGeom prst="rect">
            <a:avLst/>
          </a:prstGeom>
        </p:spPr>
        <p:txBody>
          <a:bodyPr vert="horz" wrap="square" lIns="0" tIns="12065" rIns="0" bIns="0" rtlCol="0">
            <a:spAutoFit/>
          </a:bodyPr>
          <a:lstStyle/>
          <a:p>
            <a:pPr marL="148590" indent="-135890" algn="just">
              <a:lnSpc>
                <a:spcPct val="100000"/>
              </a:lnSpc>
              <a:spcBef>
                <a:spcPts val="95"/>
              </a:spcBef>
              <a:buSzPct val="75000"/>
              <a:buChar char="•"/>
              <a:tabLst>
                <a:tab pos="149225" algn="l"/>
              </a:tabLst>
            </a:pPr>
            <a:r>
              <a:rPr sz="2400" spc="-5" dirty="0">
                <a:latin typeface="Arial"/>
                <a:cs typeface="Arial"/>
              </a:rPr>
              <a:t>Altro errore frequente: «il prodotto è uguale all’originale e quindi non c’è</a:t>
            </a:r>
            <a:r>
              <a:rPr sz="2400" spc="40" dirty="0">
                <a:latin typeface="Arial"/>
                <a:cs typeface="Arial"/>
              </a:rPr>
              <a:t> </a:t>
            </a:r>
            <a:r>
              <a:rPr sz="2400" spc="-10" dirty="0">
                <a:latin typeface="Arial"/>
                <a:cs typeface="Arial"/>
              </a:rPr>
              <a:t>contraffazione»</a:t>
            </a:r>
            <a:endParaRPr sz="2400" dirty="0">
              <a:latin typeface="Arial"/>
              <a:cs typeface="Arial"/>
            </a:endParaRPr>
          </a:p>
          <a:p>
            <a:pPr algn="just">
              <a:lnSpc>
                <a:spcPct val="100000"/>
              </a:lnSpc>
              <a:spcBef>
                <a:spcPts val="15"/>
              </a:spcBef>
              <a:buFont typeface="Arial"/>
              <a:buChar char="•"/>
            </a:pPr>
            <a:endParaRPr sz="2500" dirty="0">
              <a:latin typeface="Times New Roman"/>
              <a:cs typeface="Times New Roman"/>
            </a:endParaRPr>
          </a:p>
          <a:p>
            <a:pPr marL="148590" marR="520700" indent="-135890" algn="just">
              <a:lnSpc>
                <a:spcPct val="100000"/>
              </a:lnSpc>
              <a:buSzPct val="75000"/>
              <a:buChar char="•"/>
              <a:tabLst>
                <a:tab pos="149225" algn="l"/>
                <a:tab pos="1365250" algn="l"/>
              </a:tabLst>
            </a:pPr>
            <a:r>
              <a:rPr sz="2400" spc="-5" dirty="0">
                <a:latin typeface="Arial"/>
                <a:cs typeface="Arial"/>
              </a:rPr>
              <a:t>Ciò che conta ai fini della </a:t>
            </a:r>
            <a:r>
              <a:rPr sz="2400" spc="-10" dirty="0">
                <a:latin typeface="Arial"/>
                <a:cs typeface="Arial"/>
              </a:rPr>
              <a:t>contraffazione </a:t>
            </a:r>
            <a:r>
              <a:rPr sz="2400" spc="-5" dirty="0">
                <a:latin typeface="Arial"/>
                <a:cs typeface="Arial"/>
              </a:rPr>
              <a:t>è il marchio, non il prodotto. Anche se il prodotto è  identico	c’è </a:t>
            </a:r>
            <a:r>
              <a:rPr sz="2400" spc="-10" dirty="0">
                <a:latin typeface="Arial"/>
                <a:cs typeface="Arial"/>
              </a:rPr>
              <a:t>contraffazione. </a:t>
            </a:r>
            <a:r>
              <a:rPr sz="2400" b="1" spc="-10" dirty="0">
                <a:latin typeface="Arial"/>
                <a:cs typeface="Arial"/>
              </a:rPr>
              <a:t>Anche un </a:t>
            </a:r>
            <a:r>
              <a:rPr sz="2400" b="1" spc="-5" dirty="0">
                <a:latin typeface="Arial"/>
                <a:cs typeface="Arial"/>
              </a:rPr>
              <a:t>terzo senza rapporti col titolare del marchio  </a:t>
            </a:r>
            <a:r>
              <a:rPr sz="2400" b="1" spc="-10" dirty="0">
                <a:latin typeface="Arial"/>
                <a:cs typeface="Arial"/>
              </a:rPr>
              <a:t>potrebbe </a:t>
            </a:r>
            <a:r>
              <a:rPr sz="2400" b="1" spc="-5" dirty="0">
                <a:latin typeface="Arial"/>
                <a:cs typeface="Arial"/>
              </a:rPr>
              <a:t>essere in </a:t>
            </a:r>
            <a:r>
              <a:rPr sz="2400" b="1" spc="-10" dirty="0">
                <a:latin typeface="Arial"/>
                <a:cs typeface="Arial"/>
              </a:rPr>
              <a:t>grado </a:t>
            </a:r>
            <a:r>
              <a:rPr sz="2400" b="1" spc="-5" dirty="0">
                <a:latin typeface="Arial"/>
                <a:cs typeface="Arial"/>
              </a:rPr>
              <a:t>di fare </a:t>
            </a:r>
            <a:r>
              <a:rPr sz="2400" b="1" spc="-10" dirty="0">
                <a:latin typeface="Arial"/>
                <a:cs typeface="Arial"/>
              </a:rPr>
              <a:t>un prodotto identico</a:t>
            </a:r>
            <a:r>
              <a:rPr sz="2400" b="1" spc="40" dirty="0">
                <a:latin typeface="Arial"/>
                <a:cs typeface="Arial"/>
              </a:rPr>
              <a:t> </a:t>
            </a:r>
            <a:r>
              <a:rPr sz="2400" b="1" spc="-10" dirty="0">
                <a:latin typeface="Arial"/>
                <a:cs typeface="Arial"/>
              </a:rPr>
              <a:t>all’originale</a:t>
            </a:r>
            <a:r>
              <a:rPr sz="2400" spc="-10" dirty="0">
                <a:latin typeface="Arial"/>
                <a:cs typeface="Arial"/>
              </a:rPr>
              <a:t>.</a:t>
            </a:r>
            <a:endParaRPr sz="2400" dirty="0">
              <a:latin typeface="Arial"/>
              <a:cs typeface="Arial"/>
            </a:endParaRPr>
          </a:p>
          <a:p>
            <a:pPr algn="just">
              <a:lnSpc>
                <a:spcPct val="100000"/>
              </a:lnSpc>
              <a:spcBef>
                <a:spcPts val="25"/>
              </a:spcBef>
              <a:buFont typeface="Arial"/>
              <a:buChar char="•"/>
            </a:pPr>
            <a:endParaRPr sz="2500" dirty="0">
              <a:latin typeface="Times New Roman"/>
              <a:cs typeface="Times New Roman"/>
            </a:endParaRPr>
          </a:p>
          <a:p>
            <a:pPr marL="148590" indent="-135890" algn="just">
              <a:lnSpc>
                <a:spcPct val="100000"/>
              </a:lnSpc>
              <a:buSzPct val="75000"/>
              <a:buChar char="•"/>
              <a:tabLst>
                <a:tab pos="149225" algn="l"/>
              </a:tabLst>
            </a:pPr>
            <a:r>
              <a:rPr sz="2400" spc="-5" dirty="0">
                <a:latin typeface="Arial"/>
                <a:cs typeface="Arial"/>
              </a:rPr>
              <a:t>E comunque si può considerare il prodotto identico all’originale? NO</a:t>
            </a:r>
            <a:endParaRPr sz="2400" dirty="0">
              <a:latin typeface="Arial"/>
              <a:cs typeface="Arial"/>
            </a:endParaRPr>
          </a:p>
          <a:p>
            <a:pPr algn="just">
              <a:lnSpc>
                <a:spcPct val="100000"/>
              </a:lnSpc>
              <a:spcBef>
                <a:spcPts val="20"/>
              </a:spcBef>
              <a:buFont typeface="Arial"/>
              <a:buChar char="•"/>
            </a:pPr>
            <a:endParaRPr sz="2500" dirty="0">
              <a:latin typeface="Times New Roman"/>
              <a:cs typeface="Times New Roman"/>
            </a:endParaRPr>
          </a:p>
          <a:p>
            <a:pPr marL="148590" indent="-135890" algn="just">
              <a:lnSpc>
                <a:spcPct val="100000"/>
              </a:lnSpc>
              <a:buSzPct val="75000"/>
              <a:buChar char="•"/>
              <a:tabLst>
                <a:tab pos="149225" algn="l"/>
              </a:tabLst>
            </a:pPr>
            <a:r>
              <a:rPr sz="2400" spc="-5" dirty="0">
                <a:latin typeface="Arial"/>
                <a:cs typeface="Arial"/>
              </a:rPr>
              <a:t>MANCANZA </a:t>
            </a:r>
            <a:r>
              <a:rPr sz="2400" spc="-10" dirty="0">
                <a:latin typeface="Arial"/>
                <a:cs typeface="Arial"/>
              </a:rPr>
              <a:t>CONTROLLO </a:t>
            </a:r>
            <a:r>
              <a:rPr sz="2400" spc="-45" dirty="0">
                <a:latin typeface="Arial"/>
                <a:cs typeface="Arial"/>
              </a:rPr>
              <a:t>QUALITA’, </a:t>
            </a:r>
            <a:r>
              <a:rPr sz="2400" spc="-5" dirty="0">
                <a:latin typeface="Arial"/>
                <a:cs typeface="Arial"/>
              </a:rPr>
              <a:t>MANCANZA DI </a:t>
            </a:r>
            <a:r>
              <a:rPr sz="2400" spc="-30" dirty="0">
                <a:latin typeface="Arial"/>
                <a:cs typeface="Arial"/>
              </a:rPr>
              <a:t>DETTAGLI</a:t>
            </a:r>
            <a:r>
              <a:rPr sz="2400" spc="-225" dirty="0">
                <a:latin typeface="Arial"/>
                <a:cs typeface="Arial"/>
              </a:rPr>
              <a:t> </a:t>
            </a:r>
            <a:r>
              <a:rPr sz="2400" spc="-5" dirty="0">
                <a:latin typeface="Arial"/>
                <a:cs typeface="Arial"/>
              </a:rPr>
              <a:t>ECC.</a:t>
            </a:r>
            <a:endParaRPr sz="2400" dirty="0">
              <a:latin typeface="Arial"/>
              <a:cs typeface="Arial"/>
            </a:endParaRPr>
          </a:p>
          <a:p>
            <a:pPr algn="just">
              <a:lnSpc>
                <a:spcPct val="100000"/>
              </a:lnSpc>
              <a:spcBef>
                <a:spcPts val="15"/>
              </a:spcBef>
            </a:pPr>
            <a:endParaRPr sz="2500" dirty="0">
              <a:latin typeface="Times New Roman"/>
              <a:cs typeface="Times New Roman"/>
            </a:endParaRPr>
          </a:p>
          <a:p>
            <a:pPr marL="12700" marR="5080" algn="just">
              <a:lnSpc>
                <a:spcPct val="100000"/>
              </a:lnSpc>
            </a:pPr>
            <a:r>
              <a:rPr sz="2400" spc="-5" dirty="0">
                <a:latin typeface="Arial"/>
                <a:cs typeface="Arial"/>
              </a:rPr>
              <a:t>E’ così evidente l’illiceità penale dell’</a:t>
            </a:r>
            <a:r>
              <a:rPr sz="2400" i="1" spc="-5" dirty="0">
                <a:latin typeface="Arial"/>
                <a:cs typeface="Arial"/>
              </a:rPr>
              <a:t>overruns </a:t>
            </a:r>
            <a:r>
              <a:rPr sz="2400" spc="-5" dirty="0">
                <a:latin typeface="Arial"/>
                <a:cs typeface="Arial"/>
              </a:rPr>
              <a:t>che il problema non viene spesso sviscerato nelle  sentenze (processi fiorentini anni 94-98). E quindi non si hanno molti precedenti in</a:t>
            </a:r>
            <a:r>
              <a:rPr sz="2400" spc="35" dirty="0">
                <a:latin typeface="Arial"/>
                <a:cs typeface="Arial"/>
              </a:rPr>
              <a:t> </a:t>
            </a:r>
            <a:r>
              <a:rPr sz="2400" spc="-5" dirty="0">
                <a:latin typeface="Arial"/>
                <a:cs typeface="Arial"/>
              </a:rPr>
              <a:t>materia.</a:t>
            </a:r>
            <a:endParaRPr sz="2400" dirty="0">
              <a:latin typeface="Arial"/>
              <a:cs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865485" cy="905510"/>
          </a:xfrm>
          <a:prstGeom prst="rect">
            <a:avLst/>
          </a:prstGeom>
        </p:spPr>
        <p:txBody>
          <a:bodyPr vert="horz" wrap="square" lIns="0" tIns="15240" rIns="0" bIns="0" rtlCol="0">
            <a:spAutoFit/>
          </a:bodyPr>
          <a:lstStyle/>
          <a:p>
            <a:pPr marL="12700">
              <a:lnSpc>
                <a:spcPct val="100000"/>
              </a:lnSpc>
              <a:spcBef>
                <a:spcPts val="120"/>
              </a:spcBef>
            </a:pPr>
            <a:r>
              <a:rPr sz="5750" spc="10" dirty="0"/>
              <a:t>Ma </a:t>
            </a:r>
            <a:r>
              <a:rPr sz="5750" spc="5" dirty="0"/>
              <a:t>allora </a:t>
            </a:r>
            <a:r>
              <a:rPr sz="5750" spc="10" dirty="0"/>
              <a:t>perché </a:t>
            </a:r>
            <a:r>
              <a:rPr sz="5750" spc="5" dirty="0"/>
              <a:t>si </a:t>
            </a:r>
            <a:r>
              <a:rPr sz="5750" spc="10" dirty="0"/>
              <a:t>hanno</a:t>
            </a:r>
            <a:r>
              <a:rPr sz="5750" spc="-50" dirty="0"/>
              <a:t> </a:t>
            </a:r>
            <a:r>
              <a:rPr sz="5750" spc="10" dirty="0"/>
              <a:t>dubbi?</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27</a:t>
            </a:r>
            <a:endParaRPr spc="15" dirty="0"/>
          </a:p>
        </p:txBody>
      </p:sp>
      <p:sp>
        <p:nvSpPr>
          <p:cNvPr id="3" name="object 3"/>
          <p:cNvSpPr txBox="1"/>
          <p:nvPr/>
        </p:nvSpPr>
        <p:spPr>
          <a:xfrm>
            <a:off x="1557932" y="2726902"/>
            <a:ext cx="13036550" cy="4553585"/>
          </a:xfrm>
          <a:prstGeom prst="rect">
            <a:avLst/>
          </a:prstGeom>
        </p:spPr>
        <p:txBody>
          <a:bodyPr vert="horz" wrap="square" lIns="0" tIns="28575" rIns="0" bIns="0" rtlCol="0">
            <a:spAutoFit/>
          </a:bodyPr>
          <a:lstStyle/>
          <a:p>
            <a:pPr marL="158750" marR="5080" indent="-146050" algn="just">
              <a:lnSpc>
                <a:spcPts val="2970"/>
              </a:lnSpc>
              <a:spcBef>
                <a:spcPts val="225"/>
              </a:spcBef>
              <a:buSzPct val="74000"/>
              <a:buChar char="•"/>
              <a:tabLst>
                <a:tab pos="159385" algn="l"/>
              </a:tabLst>
            </a:pPr>
            <a:r>
              <a:rPr sz="2500" spc="-5" dirty="0">
                <a:latin typeface="Arial"/>
                <a:cs typeface="Arial"/>
              </a:rPr>
              <a:t>Il </a:t>
            </a:r>
            <a:r>
              <a:rPr sz="2500" dirty="0">
                <a:latin typeface="Arial"/>
                <a:cs typeface="Arial"/>
              </a:rPr>
              <a:t>dubbio che non sia </a:t>
            </a:r>
            <a:r>
              <a:rPr sz="2500" spc="-5" dirty="0">
                <a:latin typeface="Arial"/>
                <a:cs typeface="Arial"/>
              </a:rPr>
              <a:t>contraffazione </a:t>
            </a:r>
            <a:r>
              <a:rPr sz="2500" dirty="0">
                <a:latin typeface="Arial"/>
                <a:cs typeface="Arial"/>
              </a:rPr>
              <a:t>penale nasce in parte dalla vecchia concezione  preindustriale di </a:t>
            </a:r>
            <a:r>
              <a:rPr sz="2500" spc="-5" dirty="0">
                <a:latin typeface="Arial"/>
                <a:cs typeface="Arial"/>
              </a:rPr>
              <a:t>contraffazione </a:t>
            </a:r>
            <a:r>
              <a:rPr sz="2500" dirty="0">
                <a:latin typeface="Arial"/>
                <a:cs typeface="Arial"/>
              </a:rPr>
              <a:t>- </a:t>
            </a:r>
            <a:r>
              <a:rPr sz="2500" spc="-5" dirty="0">
                <a:latin typeface="Arial"/>
                <a:cs typeface="Arial"/>
              </a:rPr>
              <a:t>Il </a:t>
            </a:r>
            <a:r>
              <a:rPr sz="2500" dirty="0">
                <a:latin typeface="Arial"/>
                <a:cs typeface="Arial"/>
              </a:rPr>
              <a:t>codice Rocco è del 1930 - come </a:t>
            </a:r>
            <a:r>
              <a:rPr sz="2500" b="1" spc="-5" dirty="0">
                <a:latin typeface="Arial"/>
                <a:cs typeface="Arial"/>
              </a:rPr>
              <a:t>falsificazione  </a:t>
            </a:r>
            <a:r>
              <a:rPr sz="2500" b="1" dirty="0">
                <a:latin typeface="Arial"/>
                <a:cs typeface="Arial"/>
              </a:rPr>
              <a:t>materiale </a:t>
            </a:r>
            <a:r>
              <a:rPr sz="2500" dirty="0">
                <a:latin typeface="Arial"/>
                <a:cs typeface="Arial"/>
              </a:rPr>
              <a:t>del marchio operata sul punzone originale (calco ecc.) e alterazione come  manomissione operata direttamente sul prodotto. E non come </a:t>
            </a:r>
            <a:r>
              <a:rPr sz="2500" b="1" spc="-5" dirty="0">
                <a:latin typeface="Arial"/>
                <a:cs typeface="Arial"/>
              </a:rPr>
              <a:t>contraffazione giuridica  </a:t>
            </a:r>
            <a:r>
              <a:rPr sz="2500" dirty="0">
                <a:latin typeface="Arial"/>
                <a:cs typeface="Arial"/>
              </a:rPr>
              <a:t>(assenza di</a:t>
            </a:r>
            <a:r>
              <a:rPr sz="2500" spc="-5" dirty="0">
                <a:latin typeface="Arial"/>
                <a:cs typeface="Arial"/>
              </a:rPr>
              <a:t> </a:t>
            </a:r>
            <a:r>
              <a:rPr sz="2500" dirty="0">
                <a:latin typeface="Arial"/>
                <a:cs typeface="Arial"/>
              </a:rPr>
              <a:t>consenso)</a:t>
            </a:r>
            <a:endParaRPr sz="2500">
              <a:latin typeface="Arial"/>
              <a:cs typeface="Arial"/>
            </a:endParaRPr>
          </a:p>
          <a:p>
            <a:pPr>
              <a:lnSpc>
                <a:spcPct val="100000"/>
              </a:lnSpc>
              <a:spcBef>
                <a:spcPts val="25"/>
              </a:spcBef>
              <a:buFont typeface="Arial"/>
              <a:buChar char="•"/>
            </a:pPr>
            <a:endParaRPr sz="2550">
              <a:latin typeface="Times New Roman"/>
              <a:cs typeface="Times New Roman"/>
            </a:endParaRPr>
          </a:p>
          <a:p>
            <a:pPr marL="158750" marR="5715" indent="-146050" algn="just">
              <a:lnSpc>
                <a:spcPts val="2970"/>
              </a:lnSpc>
              <a:buSzPct val="74000"/>
              <a:buChar char="•"/>
              <a:tabLst>
                <a:tab pos="159385" algn="l"/>
              </a:tabLst>
            </a:pPr>
            <a:r>
              <a:rPr sz="2500" dirty="0">
                <a:latin typeface="Arial"/>
                <a:cs typeface="Arial"/>
              </a:rPr>
              <a:t>E ALLORA SI CONCLUDE ERRONEAMENTE: se ho il marchio o il punzone originale con  cui apporlo sul prodotto, e me lo ha dato il titolare, non posso essere un</a:t>
            </a:r>
            <a:r>
              <a:rPr sz="2500" spc="-15" dirty="0">
                <a:latin typeface="Arial"/>
                <a:cs typeface="Arial"/>
              </a:rPr>
              <a:t> </a:t>
            </a:r>
            <a:r>
              <a:rPr sz="2500" dirty="0">
                <a:latin typeface="Arial"/>
                <a:cs typeface="Arial"/>
              </a:rPr>
              <a:t>falsario!</a:t>
            </a:r>
            <a:endParaRPr sz="2500">
              <a:latin typeface="Arial"/>
              <a:cs typeface="Arial"/>
            </a:endParaRPr>
          </a:p>
          <a:p>
            <a:pPr>
              <a:lnSpc>
                <a:spcPct val="100000"/>
              </a:lnSpc>
              <a:spcBef>
                <a:spcPts val="35"/>
              </a:spcBef>
              <a:buFont typeface="Arial"/>
              <a:buChar char="•"/>
            </a:pPr>
            <a:endParaRPr sz="2550">
              <a:latin typeface="Times New Roman"/>
              <a:cs typeface="Times New Roman"/>
            </a:endParaRPr>
          </a:p>
          <a:p>
            <a:pPr marL="158750" marR="5080" indent="-146050" algn="just">
              <a:lnSpc>
                <a:spcPts val="2970"/>
              </a:lnSpc>
              <a:buSzPct val="74000"/>
              <a:buChar char="•"/>
              <a:tabLst>
                <a:tab pos="159385" algn="l"/>
              </a:tabLst>
            </a:pPr>
            <a:r>
              <a:rPr sz="2500" dirty="0">
                <a:latin typeface="Arial"/>
                <a:cs typeface="Arial"/>
              </a:rPr>
              <a:t>Desiderio di sbarazzarsi del problema come questione civile interna alla catena distributiva  delle imprese per la difficoltà oggettiva delle indagini: necessità intercettazioni, non</a:t>
            </a:r>
            <a:r>
              <a:rPr sz="2500" spc="220" dirty="0">
                <a:latin typeface="Arial"/>
                <a:cs typeface="Arial"/>
              </a:rPr>
              <a:t> </a:t>
            </a:r>
            <a:r>
              <a:rPr sz="2500" dirty="0">
                <a:latin typeface="Arial"/>
                <a:cs typeface="Arial"/>
              </a:rPr>
              <a:t>si  possono seguire i metodi investigativi degli altri processi: sequestro e</a:t>
            </a:r>
            <a:r>
              <a:rPr sz="2500" spc="-10" dirty="0">
                <a:latin typeface="Arial"/>
                <a:cs typeface="Arial"/>
              </a:rPr>
              <a:t> </a:t>
            </a:r>
            <a:r>
              <a:rPr sz="2500" dirty="0">
                <a:latin typeface="Arial"/>
                <a:cs typeface="Arial"/>
              </a:rPr>
              <a:t>perizia.</a:t>
            </a:r>
            <a:endParaRPr sz="2500">
              <a:latin typeface="Arial"/>
              <a:cs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63718"/>
            <a:ext cx="9507855" cy="1651635"/>
          </a:xfrm>
          <a:prstGeom prst="rect">
            <a:avLst/>
          </a:prstGeom>
        </p:spPr>
        <p:txBody>
          <a:bodyPr vert="horz" wrap="square" lIns="0" tIns="5080" rIns="0" bIns="0" rtlCol="0">
            <a:spAutoFit/>
          </a:bodyPr>
          <a:lstStyle/>
          <a:p>
            <a:pPr marL="12700" marR="5080">
              <a:lnSpc>
                <a:spcPct val="101099"/>
              </a:lnSpc>
              <a:spcBef>
                <a:spcPts val="40"/>
              </a:spcBef>
              <a:tabLst>
                <a:tab pos="3684904" algn="l"/>
              </a:tabLst>
            </a:pPr>
            <a:r>
              <a:rPr sz="5300" dirty="0"/>
              <a:t>Forme alternative per reprimere  </a:t>
            </a:r>
            <a:r>
              <a:rPr sz="5300" spc="-5" dirty="0"/>
              <a:t>gli</a:t>
            </a:r>
            <a:r>
              <a:rPr sz="5300" spc="25" dirty="0"/>
              <a:t> </a:t>
            </a:r>
            <a:r>
              <a:rPr sz="5300" i="1" dirty="0">
                <a:latin typeface="Arial"/>
                <a:cs typeface="Arial"/>
              </a:rPr>
              <a:t>overruns	</a:t>
            </a:r>
            <a:r>
              <a:rPr sz="5300" spc="5" dirty="0"/>
              <a:t>e </a:t>
            </a:r>
            <a:r>
              <a:rPr sz="5300" dirty="0"/>
              <a:t>il</a:t>
            </a:r>
            <a:r>
              <a:rPr sz="5300" spc="-15" dirty="0"/>
              <a:t> </a:t>
            </a:r>
            <a:r>
              <a:rPr sz="5300" dirty="0"/>
              <a:t>parallelo</a:t>
            </a:r>
            <a:endParaRPr sz="5300">
              <a:latin typeface="Arial"/>
              <a:cs typeface="Arial"/>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1</a:t>
            </a:r>
            <a:r>
              <a:rPr lang="it-IT" spc="15" dirty="0"/>
              <a:t>28</a:t>
            </a:r>
            <a:endParaRPr spc="15" dirty="0"/>
          </a:p>
        </p:txBody>
      </p:sp>
      <p:sp>
        <p:nvSpPr>
          <p:cNvPr id="3" name="object 3"/>
          <p:cNvSpPr txBox="1"/>
          <p:nvPr/>
        </p:nvSpPr>
        <p:spPr>
          <a:xfrm>
            <a:off x="1557932" y="2730672"/>
            <a:ext cx="13032105" cy="4463415"/>
          </a:xfrm>
          <a:prstGeom prst="rect">
            <a:avLst/>
          </a:prstGeom>
        </p:spPr>
        <p:txBody>
          <a:bodyPr vert="horz" wrap="square" lIns="0" tIns="9525" rIns="0" bIns="0" rtlCol="0">
            <a:spAutoFit/>
          </a:bodyPr>
          <a:lstStyle/>
          <a:p>
            <a:pPr marL="221615" marR="482600" indent="-208915" algn="just">
              <a:lnSpc>
                <a:spcPct val="101200"/>
              </a:lnSpc>
              <a:spcBef>
                <a:spcPts val="75"/>
              </a:spcBef>
              <a:buSzPct val="75000"/>
              <a:buChar char="•"/>
              <a:tabLst>
                <a:tab pos="222250" algn="l"/>
              </a:tabLst>
            </a:pPr>
            <a:r>
              <a:rPr sz="3600" spc="5" dirty="0">
                <a:latin typeface="Arial"/>
                <a:cs typeface="Arial"/>
              </a:rPr>
              <a:t>Art. </a:t>
            </a:r>
            <a:r>
              <a:rPr sz="3600" spc="15" dirty="0">
                <a:latin typeface="Arial"/>
                <a:cs typeface="Arial"/>
              </a:rPr>
              <a:t>517 </a:t>
            </a:r>
            <a:r>
              <a:rPr sz="3600" i="1" spc="5" dirty="0">
                <a:latin typeface="Arial"/>
                <a:cs typeface="Arial"/>
              </a:rPr>
              <a:t>ter </a:t>
            </a:r>
            <a:r>
              <a:rPr sz="3600" spc="5" dirty="0">
                <a:latin typeface="Arial"/>
                <a:cs typeface="Arial"/>
              </a:rPr>
              <a:t>c.p. </a:t>
            </a:r>
            <a:r>
              <a:rPr sz="3600" spc="10" dirty="0">
                <a:latin typeface="Arial"/>
                <a:cs typeface="Arial"/>
              </a:rPr>
              <a:t>che punisce chi “fabbrica beni usurpando </a:t>
            </a:r>
            <a:r>
              <a:rPr sz="3600" spc="15" dirty="0">
                <a:latin typeface="Arial"/>
                <a:cs typeface="Arial"/>
              </a:rPr>
              <a:t>un  </a:t>
            </a:r>
            <a:r>
              <a:rPr sz="3600" spc="5" dirty="0">
                <a:latin typeface="Arial"/>
                <a:cs typeface="Arial"/>
              </a:rPr>
              <a:t>titolo </a:t>
            </a:r>
            <a:r>
              <a:rPr sz="3600" spc="10" dirty="0">
                <a:latin typeface="Arial"/>
                <a:cs typeface="Arial"/>
              </a:rPr>
              <a:t>di proprietà industriale </a:t>
            </a:r>
            <a:r>
              <a:rPr sz="3600" spc="15" dirty="0">
                <a:latin typeface="Arial"/>
                <a:cs typeface="Arial"/>
              </a:rPr>
              <a:t>o </a:t>
            </a:r>
            <a:r>
              <a:rPr sz="3600" spc="10" dirty="0">
                <a:latin typeface="Arial"/>
                <a:cs typeface="Arial"/>
              </a:rPr>
              <a:t>in violazione dello</a:t>
            </a:r>
            <a:r>
              <a:rPr sz="3600" spc="-35" dirty="0">
                <a:latin typeface="Arial"/>
                <a:cs typeface="Arial"/>
              </a:rPr>
              <a:t> </a:t>
            </a:r>
            <a:r>
              <a:rPr sz="3600" spc="10" dirty="0">
                <a:latin typeface="Arial"/>
                <a:cs typeface="Arial"/>
              </a:rPr>
              <a:t>stesso”.</a:t>
            </a:r>
            <a:endParaRPr sz="3600" dirty="0">
              <a:latin typeface="Arial"/>
              <a:cs typeface="Arial"/>
            </a:endParaRPr>
          </a:p>
          <a:p>
            <a:pPr algn="just">
              <a:lnSpc>
                <a:spcPct val="100000"/>
              </a:lnSpc>
              <a:spcBef>
                <a:spcPts val="55"/>
              </a:spcBef>
              <a:buFont typeface="Arial"/>
              <a:buChar char="•"/>
            </a:pPr>
            <a:endParaRPr sz="3750" dirty="0">
              <a:latin typeface="Times New Roman"/>
              <a:cs typeface="Times New Roman"/>
            </a:endParaRPr>
          </a:p>
          <a:p>
            <a:pPr marL="221615" marR="5080" indent="-208915" algn="just">
              <a:lnSpc>
                <a:spcPct val="101200"/>
              </a:lnSpc>
              <a:buSzPct val="75000"/>
              <a:buChar char="•"/>
              <a:tabLst>
                <a:tab pos="222250" algn="l"/>
              </a:tabLst>
            </a:pPr>
            <a:r>
              <a:rPr sz="3600" spc="15" dirty="0">
                <a:latin typeface="Arial"/>
                <a:cs typeface="Arial"/>
              </a:rPr>
              <a:t>E </a:t>
            </a:r>
            <a:r>
              <a:rPr sz="3600" spc="10" dirty="0">
                <a:latin typeface="Arial"/>
                <a:cs typeface="Arial"/>
              </a:rPr>
              <a:t>sul </a:t>
            </a:r>
            <a:r>
              <a:rPr sz="3600" spc="5" dirty="0">
                <a:latin typeface="Arial"/>
                <a:cs typeface="Arial"/>
              </a:rPr>
              <a:t>fatto </a:t>
            </a:r>
            <a:r>
              <a:rPr sz="3600" spc="10" dirty="0">
                <a:latin typeface="Arial"/>
                <a:cs typeface="Arial"/>
              </a:rPr>
              <a:t>che in questi casi vi sia </a:t>
            </a:r>
            <a:r>
              <a:rPr sz="3600" spc="15" dirty="0">
                <a:latin typeface="Arial"/>
                <a:cs typeface="Arial"/>
              </a:rPr>
              <a:t>una </a:t>
            </a:r>
            <a:r>
              <a:rPr sz="3600" spc="10" dirty="0">
                <a:latin typeface="Arial"/>
                <a:cs typeface="Arial"/>
              </a:rPr>
              <a:t>violazione </a:t>
            </a:r>
            <a:r>
              <a:rPr sz="3600" spc="5" dirty="0">
                <a:latin typeface="Arial"/>
                <a:cs typeface="Arial"/>
              </a:rPr>
              <a:t>civilistica </a:t>
            </a:r>
            <a:r>
              <a:rPr sz="3600" spc="15" dirty="0">
                <a:latin typeface="Arial"/>
                <a:cs typeface="Arial"/>
              </a:rPr>
              <a:t>–  </a:t>
            </a:r>
            <a:r>
              <a:rPr sz="3600" spc="10" dirty="0">
                <a:latin typeface="Arial"/>
                <a:cs typeface="Arial"/>
              </a:rPr>
              <a:t>posta in essere con dolo, poiché </a:t>
            </a:r>
            <a:r>
              <a:rPr sz="3600" spc="5" dirty="0">
                <a:latin typeface="Arial"/>
                <a:cs typeface="Arial"/>
              </a:rPr>
              <a:t>il </a:t>
            </a:r>
            <a:r>
              <a:rPr sz="3600" spc="10" dirty="0">
                <a:latin typeface="Arial"/>
                <a:cs typeface="Arial"/>
              </a:rPr>
              <a:t>fabbricante infedele</a:t>
            </a:r>
            <a:r>
              <a:rPr sz="3600" spc="515" dirty="0">
                <a:latin typeface="Arial"/>
                <a:cs typeface="Arial"/>
              </a:rPr>
              <a:t> </a:t>
            </a:r>
            <a:r>
              <a:rPr sz="3600" spc="10" dirty="0">
                <a:latin typeface="Arial"/>
                <a:cs typeface="Arial"/>
              </a:rPr>
              <a:t>sa  </a:t>
            </a:r>
            <a:r>
              <a:rPr sz="3600" spc="15" dirty="0">
                <a:latin typeface="Arial"/>
                <a:cs typeface="Arial"/>
              </a:rPr>
              <a:t>bene </a:t>
            </a:r>
            <a:r>
              <a:rPr sz="3600" spc="10" dirty="0">
                <a:latin typeface="Arial"/>
                <a:cs typeface="Arial"/>
              </a:rPr>
              <a:t>quello che sta facendo </a:t>
            </a:r>
            <a:r>
              <a:rPr sz="3600" spc="15" dirty="0">
                <a:latin typeface="Arial"/>
                <a:cs typeface="Arial"/>
              </a:rPr>
              <a:t>– </a:t>
            </a:r>
            <a:r>
              <a:rPr sz="3600" spc="10" dirty="0">
                <a:latin typeface="Arial"/>
                <a:cs typeface="Arial"/>
              </a:rPr>
              <a:t>di </a:t>
            </a:r>
            <a:r>
              <a:rPr sz="3600" spc="15" dirty="0">
                <a:latin typeface="Arial"/>
                <a:cs typeface="Arial"/>
              </a:rPr>
              <a:t>un </a:t>
            </a:r>
            <a:r>
              <a:rPr sz="3600" spc="5" dirty="0">
                <a:latin typeface="Arial"/>
                <a:cs typeface="Arial"/>
              </a:rPr>
              <a:t>titolo </a:t>
            </a:r>
            <a:r>
              <a:rPr sz="3600" spc="10" dirty="0">
                <a:latin typeface="Arial"/>
                <a:cs typeface="Arial"/>
              </a:rPr>
              <a:t>di proprietà  industriale </a:t>
            </a:r>
            <a:r>
              <a:rPr sz="3600" spc="15" dirty="0">
                <a:latin typeface="Arial"/>
                <a:cs typeface="Arial"/>
              </a:rPr>
              <a:t>non </a:t>
            </a:r>
            <a:r>
              <a:rPr sz="3600" spc="10" dirty="0">
                <a:latin typeface="Arial"/>
                <a:cs typeface="Arial"/>
              </a:rPr>
              <a:t>dubita </a:t>
            </a:r>
            <a:r>
              <a:rPr sz="3600" spc="15" dirty="0">
                <a:latin typeface="Arial"/>
                <a:cs typeface="Arial"/>
              </a:rPr>
              <a:t>nessuno….anche </a:t>
            </a:r>
            <a:r>
              <a:rPr sz="3600" spc="5" dirty="0">
                <a:latin typeface="Arial"/>
                <a:cs typeface="Arial"/>
              </a:rPr>
              <a:t>i </a:t>
            </a:r>
            <a:r>
              <a:rPr sz="3600" spc="20" dirty="0">
                <a:latin typeface="Arial"/>
                <a:cs typeface="Arial"/>
              </a:rPr>
              <a:t>PM </a:t>
            </a:r>
            <a:r>
              <a:rPr sz="3600" spc="10" dirty="0">
                <a:latin typeface="Arial"/>
                <a:cs typeface="Arial"/>
              </a:rPr>
              <a:t>che relegano </a:t>
            </a:r>
            <a:r>
              <a:rPr sz="3600" spc="5" dirty="0">
                <a:latin typeface="Arial"/>
                <a:cs typeface="Arial"/>
              </a:rPr>
              <a:t>gli  </a:t>
            </a:r>
            <a:r>
              <a:rPr sz="3600" i="1" spc="10" dirty="0">
                <a:latin typeface="Arial"/>
                <a:cs typeface="Arial"/>
              </a:rPr>
              <a:t>overruns </a:t>
            </a:r>
            <a:r>
              <a:rPr sz="3600" spc="15" dirty="0">
                <a:latin typeface="Arial"/>
                <a:cs typeface="Arial"/>
              </a:rPr>
              <a:t>ad </a:t>
            </a:r>
            <a:r>
              <a:rPr sz="3600" spc="10" dirty="0">
                <a:latin typeface="Arial"/>
                <a:cs typeface="Arial"/>
              </a:rPr>
              <a:t>un’ipotesi di </a:t>
            </a:r>
            <a:r>
              <a:rPr sz="3600" spc="5" dirty="0">
                <a:latin typeface="Arial"/>
                <a:cs typeface="Arial"/>
              </a:rPr>
              <a:t>illecito</a:t>
            </a:r>
            <a:r>
              <a:rPr sz="3600" spc="-20" dirty="0">
                <a:latin typeface="Arial"/>
                <a:cs typeface="Arial"/>
              </a:rPr>
              <a:t> </a:t>
            </a:r>
            <a:r>
              <a:rPr sz="3600" spc="5" dirty="0">
                <a:latin typeface="Arial"/>
                <a:cs typeface="Arial"/>
              </a:rPr>
              <a:t>civilistica</a:t>
            </a:r>
            <a:endParaRPr sz="36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6666865" cy="905510"/>
          </a:xfrm>
          <a:prstGeom prst="rect">
            <a:avLst/>
          </a:prstGeom>
        </p:spPr>
        <p:txBody>
          <a:bodyPr vert="horz" wrap="square" lIns="0" tIns="15240" rIns="0" bIns="0" rtlCol="0">
            <a:spAutoFit/>
          </a:bodyPr>
          <a:lstStyle/>
          <a:p>
            <a:pPr marL="12700">
              <a:lnSpc>
                <a:spcPct val="100000"/>
              </a:lnSpc>
              <a:spcBef>
                <a:spcPts val="120"/>
              </a:spcBef>
            </a:pPr>
            <a:r>
              <a:rPr lang="it-IT" sz="5750" dirty="0"/>
              <a:t>L’</a:t>
            </a:r>
            <a:r>
              <a:rPr sz="5750" spc="5" dirty="0"/>
              <a:t>art. </a:t>
            </a:r>
            <a:r>
              <a:rPr sz="5750" spc="10" dirty="0"/>
              <a:t>474</a:t>
            </a:r>
            <a:r>
              <a:rPr sz="5750" spc="-60" dirty="0"/>
              <a:t> </a:t>
            </a:r>
            <a:r>
              <a:rPr sz="5750" spc="5" dirty="0"/>
              <a:t>c.p.</a:t>
            </a:r>
            <a:endParaRPr sz="5750" dirty="0"/>
          </a:p>
        </p:txBody>
      </p:sp>
      <p:sp>
        <p:nvSpPr>
          <p:cNvPr id="3" name="object 3"/>
          <p:cNvSpPr txBox="1"/>
          <p:nvPr/>
        </p:nvSpPr>
        <p:spPr>
          <a:xfrm>
            <a:off x="1547461" y="4176659"/>
            <a:ext cx="7289165" cy="4779645"/>
          </a:xfrm>
          <a:prstGeom prst="rect">
            <a:avLst/>
          </a:prstGeom>
        </p:spPr>
        <p:txBody>
          <a:bodyPr vert="horz" wrap="square" lIns="0" tIns="9525" rIns="0" bIns="0" rtlCol="0">
            <a:spAutoFit/>
          </a:bodyPr>
          <a:lstStyle/>
          <a:p>
            <a:pPr marL="12700" marR="121285" algn="just">
              <a:lnSpc>
                <a:spcPct val="121900"/>
              </a:lnSpc>
              <a:spcBef>
                <a:spcPts val="75"/>
              </a:spcBef>
            </a:pPr>
            <a:r>
              <a:rPr sz="2100" spc="-5" dirty="0">
                <a:solidFill>
                  <a:srgbClr val="223D4C"/>
                </a:solidFill>
                <a:latin typeface="Arial"/>
                <a:cs typeface="Arial"/>
              </a:rPr>
              <a:t>Fuori </a:t>
            </a:r>
            <a:r>
              <a:rPr sz="2100" dirty="0">
                <a:solidFill>
                  <a:srgbClr val="223D4C"/>
                </a:solidFill>
                <a:latin typeface="Arial"/>
                <a:cs typeface="Arial"/>
              </a:rPr>
              <a:t>dei casi di concorso nei </a:t>
            </a:r>
            <a:r>
              <a:rPr sz="2100" b="1" dirty="0">
                <a:solidFill>
                  <a:srgbClr val="223D4C"/>
                </a:solidFill>
                <a:latin typeface="Arial"/>
                <a:cs typeface="Arial"/>
              </a:rPr>
              <a:t>reati </a:t>
            </a:r>
            <a:r>
              <a:rPr sz="2100" b="1" spc="-5" dirty="0">
                <a:solidFill>
                  <a:srgbClr val="223D4C"/>
                </a:solidFill>
                <a:latin typeface="Arial"/>
                <a:cs typeface="Arial"/>
              </a:rPr>
              <a:t>previsti </a:t>
            </a:r>
            <a:r>
              <a:rPr sz="2100" spc="-5" dirty="0">
                <a:solidFill>
                  <a:srgbClr val="223D4C"/>
                </a:solidFill>
                <a:latin typeface="Arial"/>
                <a:cs typeface="Arial"/>
              </a:rPr>
              <a:t>dall’articolo </a:t>
            </a:r>
            <a:r>
              <a:rPr sz="2100" b="1" spc="-5" dirty="0">
                <a:solidFill>
                  <a:srgbClr val="223D4C"/>
                </a:solidFill>
                <a:latin typeface="Arial"/>
                <a:cs typeface="Arial"/>
              </a:rPr>
              <a:t>473</a:t>
            </a:r>
            <a:r>
              <a:rPr sz="2100" spc="-5" dirty="0">
                <a:solidFill>
                  <a:srgbClr val="223D4C"/>
                </a:solidFill>
                <a:latin typeface="Arial"/>
                <a:cs typeface="Arial"/>
              </a:rPr>
              <a:t>,  </a:t>
            </a:r>
            <a:r>
              <a:rPr sz="2100" dirty="0">
                <a:solidFill>
                  <a:srgbClr val="223D4C"/>
                </a:solidFill>
                <a:latin typeface="Arial"/>
                <a:cs typeface="Arial"/>
              </a:rPr>
              <a:t>chiunque </a:t>
            </a:r>
            <a:r>
              <a:rPr sz="2100" spc="-5" dirty="0">
                <a:solidFill>
                  <a:srgbClr val="223D4C"/>
                </a:solidFill>
                <a:latin typeface="Arial"/>
                <a:cs typeface="Arial"/>
              </a:rPr>
              <a:t>introduce </a:t>
            </a:r>
            <a:r>
              <a:rPr sz="2100" dirty="0">
                <a:solidFill>
                  <a:srgbClr val="223D4C"/>
                </a:solidFill>
                <a:latin typeface="Arial"/>
                <a:cs typeface="Arial"/>
              </a:rPr>
              <a:t>nel </a:t>
            </a:r>
            <a:r>
              <a:rPr sz="2100" spc="-5" dirty="0">
                <a:solidFill>
                  <a:srgbClr val="223D4C"/>
                </a:solidFill>
                <a:latin typeface="Arial"/>
                <a:cs typeface="Arial"/>
              </a:rPr>
              <a:t>territorio </a:t>
            </a:r>
            <a:r>
              <a:rPr sz="2100" dirty="0">
                <a:solidFill>
                  <a:srgbClr val="223D4C"/>
                </a:solidFill>
                <a:latin typeface="Arial"/>
                <a:cs typeface="Arial"/>
              </a:rPr>
              <a:t>dello </a:t>
            </a:r>
            <a:r>
              <a:rPr sz="2100" spc="-5" dirty="0">
                <a:solidFill>
                  <a:srgbClr val="223D4C"/>
                </a:solidFill>
                <a:latin typeface="Arial"/>
                <a:cs typeface="Arial"/>
              </a:rPr>
              <a:t>Stato, </a:t>
            </a:r>
            <a:r>
              <a:rPr sz="2100" b="1" dirty="0">
                <a:solidFill>
                  <a:srgbClr val="223D4C"/>
                </a:solidFill>
                <a:latin typeface="Arial"/>
                <a:cs typeface="Arial"/>
              </a:rPr>
              <a:t>al </a:t>
            </a:r>
            <a:r>
              <a:rPr sz="2100" b="1" spc="-5" dirty="0">
                <a:solidFill>
                  <a:srgbClr val="223D4C"/>
                </a:solidFill>
                <a:latin typeface="Arial"/>
                <a:cs typeface="Arial"/>
              </a:rPr>
              <a:t>fine di trarne  profitto</a:t>
            </a:r>
            <a:r>
              <a:rPr sz="2100" spc="-5" dirty="0">
                <a:solidFill>
                  <a:srgbClr val="223D4C"/>
                </a:solidFill>
                <a:latin typeface="Arial"/>
                <a:cs typeface="Arial"/>
              </a:rPr>
              <a:t>, prodotti industriali </a:t>
            </a:r>
            <a:r>
              <a:rPr sz="2100" dirty="0">
                <a:solidFill>
                  <a:srgbClr val="223D4C"/>
                </a:solidFill>
                <a:latin typeface="Arial"/>
                <a:cs typeface="Arial"/>
              </a:rPr>
              <a:t>con marchi o </a:t>
            </a:r>
            <a:r>
              <a:rPr sz="2100" b="1" spc="-5" dirty="0">
                <a:solidFill>
                  <a:srgbClr val="223D4C"/>
                </a:solidFill>
                <a:latin typeface="Arial"/>
                <a:cs typeface="Arial"/>
              </a:rPr>
              <a:t>altri </a:t>
            </a:r>
            <a:r>
              <a:rPr sz="2100" dirty="0">
                <a:solidFill>
                  <a:srgbClr val="223D4C"/>
                </a:solidFill>
                <a:latin typeface="Arial"/>
                <a:cs typeface="Arial"/>
              </a:rPr>
              <a:t>segni </a:t>
            </a:r>
            <a:r>
              <a:rPr sz="2100" spc="-5" dirty="0">
                <a:solidFill>
                  <a:srgbClr val="223D4C"/>
                </a:solidFill>
                <a:latin typeface="Arial"/>
                <a:cs typeface="Arial"/>
              </a:rPr>
              <a:t>distintivi,  </a:t>
            </a:r>
            <a:r>
              <a:rPr sz="2100" dirty="0">
                <a:solidFill>
                  <a:srgbClr val="223D4C"/>
                </a:solidFill>
                <a:latin typeface="Arial"/>
                <a:cs typeface="Arial"/>
              </a:rPr>
              <a:t>nazionali o </a:t>
            </a:r>
            <a:r>
              <a:rPr sz="2100" spc="-5" dirty="0">
                <a:solidFill>
                  <a:srgbClr val="223D4C"/>
                </a:solidFill>
                <a:latin typeface="Arial"/>
                <a:cs typeface="Arial"/>
              </a:rPr>
              <a:t>esteri, contraffatti </a:t>
            </a:r>
            <a:r>
              <a:rPr sz="2100" dirty="0">
                <a:solidFill>
                  <a:srgbClr val="223D4C"/>
                </a:solidFill>
                <a:latin typeface="Arial"/>
                <a:cs typeface="Arial"/>
              </a:rPr>
              <a:t>o </a:t>
            </a:r>
            <a:r>
              <a:rPr sz="2100" spc="-5" dirty="0">
                <a:solidFill>
                  <a:srgbClr val="223D4C"/>
                </a:solidFill>
                <a:latin typeface="Arial"/>
                <a:cs typeface="Arial"/>
              </a:rPr>
              <a:t>alterati </a:t>
            </a:r>
            <a:r>
              <a:rPr sz="2100" dirty="0">
                <a:solidFill>
                  <a:srgbClr val="223D4C"/>
                </a:solidFill>
                <a:latin typeface="Arial"/>
                <a:cs typeface="Arial"/>
              </a:rPr>
              <a:t>è </a:t>
            </a:r>
            <a:r>
              <a:rPr sz="2100" spc="-5" dirty="0">
                <a:solidFill>
                  <a:srgbClr val="223D4C"/>
                </a:solidFill>
                <a:latin typeface="Arial"/>
                <a:cs typeface="Arial"/>
              </a:rPr>
              <a:t>punito </a:t>
            </a:r>
            <a:r>
              <a:rPr sz="2100" dirty="0">
                <a:solidFill>
                  <a:srgbClr val="223D4C"/>
                </a:solidFill>
                <a:latin typeface="Arial"/>
                <a:cs typeface="Arial"/>
              </a:rPr>
              <a:t>con la  </a:t>
            </a:r>
            <a:r>
              <a:rPr sz="2100" b="1" spc="-5" dirty="0">
                <a:solidFill>
                  <a:srgbClr val="223D4C"/>
                </a:solidFill>
                <a:latin typeface="Arial"/>
                <a:cs typeface="Arial"/>
              </a:rPr>
              <a:t>reclusione da uno </a:t>
            </a:r>
            <a:r>
              <a:rPr sz="2100" b="1" dirty="0">
                <a:solidFill>
                  <a:srgbClr val="223D4C"/>
                </a:solidFill>
                <a:latin typeface="Arial"/>
                <a:cs typeface="Arial"/>
              </a:rPr>
              <a:t>a </a:t>
            </a:r>
            <a:r>
              <a:rPr sz="2100" b="1" spc="-5" dirty="0">
                <a:solidFill>
                  <a:srgbClr val="223D4C"/>
                </a:solidFill>
                <a:latin typeface="Arial"/>
                <a:cs typeface="Arial"/>
              </a:rPr>
              <a:t>quattro anni </a:t>
            </a:r>
            <a:r>
              <a:rPr sz="2100" dirty="0">
                <a:solidFill>
                  <a:srgbClr val="223D4C"/>
                </a:solidFill>
                <a:latin typeface="Arial"/>
                <a:cs typeface="Arial"/>
              </a:rPr>
              <a:t>e con la </a:t>
            </a:r>
            <a:r>
              <a:rPr sz="2100" b="1" spc="-5" dirty="0">
                <a:solidFill>
                  <a:srgbClr val="223D4C"/>
                </a:solidFill>
                <a:latin typeface="Arial"/>
                <a:cs typeface="Arial"/>
              </a:rPr>
              <a:t>multa da</a:t>
            </a:r>
            <a:r>
              <a:rPr sz="2100" b="1" spc="25" dirty="0">
                <a:solidFill>
                  <a:srgbClr val="223D4C"/>
                </a:solidFill>
                <a:latin typeface="Arial"/>
                <a:cs typeface="Arial"/>
              </a:rPr>
              <a:t> </a:t>
            </a:r>
            <a:r>
              <a:rPr sz="2100" b="1" spc="-5" dirty="0">
                <a:solidFill>
                  <a:srgbClr val="223D4C"/>
                </a:solidFill>
                <a:latin typeface="Arial"/>
                <a:cs typeface="Arial"/>
              </a:rPr>
              <a:t>euro</a:t>
            </a:r>
            <a:endParaRPr sz="2100" dirty="0">
              <a:latin typeface="Arial"/>
              <a:cs typeface="Arial"/>
            </a:endParaRPr>
          </a:p>
          <a:p>
            <a:pPr marL="12700" algn="just">
              <a:lnSpc>
                <a:spcPct val="100000"/>
              </a:lnSpc>
              <a:spcBef>
                <a:spcPts val="535"/>
              </a:spcBef>
            </a:pPr>
            <a:r>
              <a:rPr sz="2100" b="1" spc="-5" dirty="0">
                <a:solidFill>
                  <a:srgbClr val="223D4C"/>
                </a:solidFill>
                <a:latin typeface="Arial"/>
                <a:cs typeface="Arial"/>
              </a:rPr>
              <a:t>3.500 </a:t>
            </a:r>
            <a:r>
              <a:rPr sz="2100" b="1" dirty="0">
                <a:solidFill>
                  <a:srgbClr val="223D4C"/>
                </a:solidFill>
                <a:latin typeface="Arial"/>
                <a:cs typeface="Arial"/>
              </a:rPr>
              <a:t>a </a:t>
            </a:r>
            <a:r>
              <a:rPr sz="2100" b="1" spc="-5" dirty="0">
                <a:solidFill>
                  <a:srgbClr val="223D4C"/>
                </a:solidFill>
                <a:latin typeface="Arial"/>
                <a:cs typeface="Arial"/>
              </a:rPr>
              <a:t>euro</a:t>
            </a:r>
            <a:r>
              <a:rPr sz="2100" b="1" dirty="0">
                <a:solidFill>
                  <a:srgbClr val="223D4C"/>
                </a:solidFill>
                <a:latin typeface="Arial"/>
                <a:cs typeface="Arial"/>
              </a:rPr>
              <a:t> </a:t>
            </a:r>
            <a:r>
              <a:rPr sz="2100" b="1" spc="-5" dirty="0">
                <a:solidFill>
                  <a:srgbClr val="223D4C"/>
                </a:solidFill>
                <a:latin typeface="Arial"/>
                <a:cs typeface="Arial"/>
              </a:rPr>
              <a:t>35.000</a:t>
            </a:r>
            <a:r>
              <a:rPr sz="2100" spc="-5" dirty="0">
                <a:solidFill>
                  <a:srgbClr val="223D4C"/>
                </a:solidFill>
                <a:latin typeface="Arial"/>
                <a:cs typeface="Arial"/>
              </a:rPr>
              <a:t>.</a:t>
            </a:r>
            <a:endParaRPr sz="2100" dirty="0">
              <a:latin typeface="Arial"/>
              <a:cs typeface="Arial"/>
            </a:endParaRPr>
          </a:p>
          <a:p>
            <a:pPr marL="12700" marR="5080" algn="just">
              <a:lnSpc>
                <a:spcPct val="121700"/>
              </a:lnSpc>
              <a:spcBef>
                <a:spcPts val="640"/>
              </a:spcBef>
            </a:pPr>
            <a:r>
              <a:rPr sz="2100" b="1" spc="-5" dirty="0">
                <a:solidFill>
                  <a:srgbClr val="223D4C"/>
                </a:solidFill>
                <a:latin typeface="Arial"/>
                <a:cs typeface="Arial"/>
              </a:rPr>
              <a:t>Fuori dei </a:t>
            </a:r>
            <a:r>
              <a:rPr sz="2100" b="1" dirty="0">
                <a:solidFill>
                  <a:srgbClr val="223D4C"/>
                </a:solidFill>
                <a:latin typeface="Arial"/>
                <a:cs typeface="Arial"/>
              </a:rPr>
              <a:t>casi </a:t>
            </a:r>
            <a:r>
              <a:rPr sz="2100" b="1" spc="-5" dirty="0">
                <a:solidFill>
                  <a:srgbClr val="223D4C"/>
                </a:solidFill>
                <a:latin typeface="Arial"/>
                <a:cs typeface="Arial"/>
              </a:rPr>
              <a:t>di concorso nella contraffazione,  alterazione, introduzione nel territorio dello Stato,  chiunque detiene per la vendita, pone in vendita </a:t>
            </a:r>
            <a:r>
              <a:rPr sz="2100" b="1" dirty="0">
                <a:solidFill>
                  <a:srgbClr val="223D4C"/>
                </a:solidFill>
                <a:latin typeface="Arial"/>
                <a:cs typeface="Arial"/>
              </a:rPr>
              <a:t>o mette  </a:t>
            </a:r>
            <a:r>
              <a:rPr sz="2100" b="1" spc="-5" dirty="0">
                <a:solidFill>
                  <a:srgbClr val="223D4C"/>
                </a:solidFill>
                <a:latin typeface="Arial"/>
                <a:cs typeface="Arial"/>
              </a:rPr>
              <a:t>altrimenti in circolazione, </a:t>
            </a:r>
            <a:r>
              <a:rPr sz="2100" b="1" dirty="0">
                <a:solidFill>
                  <a:srgbClr val="223D4C"/>
                </a:solidFill>
                <a:latin typeface="Arial"/>
                <a:cs typeface="Arial"/>
              </a:rPr>
              <a:t>al </a:t>
            </a:r>
            <a:r>
              <a:rPr sz="2100" b="1" spc="-5" dirty="0">
                <a:solidFill>
                  <a:srgbClr val="223D4C"/>
                </a:solidFill>
                <a:latin typeface="Arial"/>
                <a:cs typeface="Arial"/>
              </a:rPr>
              <a:t>fine di trarne profitto, </a:t>
            </a:r>
            <a:r>
              <a:rPr sz="2100" b="1" dirty="0">
                <a:solidFill>
                  <a:srgbClr val="223D4C"/>
                </a:solidFill>
                <a:latin typeface="Arial"/>
                <a:cs typeface="Arial"/>
              </a:rPr>
              <a:t>i  </a:t>
            </a:r>
            <a:r>
              <a:rPr sz="2100" b="1" spc="-5" dirty="0">
                <a:solidFill>
                  <a:srgbClr val="223D4C"/>
                </a:solidFill>
                <a:latin typeface="Arial"/>
                <a:cs typeface="Arial"/>
              </a:rPr>
              <a:t>prodotti di cui </a:t>
            </a:r>
            <a:r>
              <a:rPr sz="2100" b="1" dirty="0">
                <a:solidFill>
                  <a:srgbClr val="223D4C"/>
                </a:solidFill>
                <a:latin typeface="Arial"/>
                <a:cs typeface="Arial"/>
              </a:rPr>
              <a:t>al </a:t>
            </a:r>
            <a:r>
              <a:rPr sz="2100" b="1" spc="-5" dirty="0">
                <a:solidFill>
                  <a:srgbClr val="223D4C"/>
                </a:solidFill>
                <a:latin typeface="Arial"/>
                <a:cs typeface="Arial"/>
              </a:rPr>
              <a:t>primo comma </a:t>
            </a:r>
            <a:r>
              <a:rPr sz="2100" b="1" dirty="0">
                <a:solidFill>
                  <a:srgbClr val="223D4C"/>
                </a:solidFill>
                <a:latin typeface="Arial"/>
                <a:cs typeface="Arial"/>
              </a:rPr>
              <a:t>è </a:t>
            </a:r>
            <a:r>
              <a:rPr sz="2100" b="1" spc="-5" dirty="0">
                <a:solidFill>
                  <a:srgbClr val="223D4C"/>
                </a:solidFill>
                <a:latin typeface="Arial"/>
                <a:cs typeface="Arial"/>
              </a:rPr>
              <a:t>punito con la reclusione  fino </a:t>
            </a:r>
            <a:r>
              <a:rPr sz="2100" b="1" dirty="0">
                <a:solidFill>
                  <a:srgbClr val="223D4C"/>
                </a:solidFill>
                <a:latin typeface="Arial"/>
                <a:cs typeface="Arial"/>
              </a:rPr>
              <a:t>a </a:t>
            </a:r>
            <a:r>
              <a:rPr sz="2100" b="1" spc="-5" dirty="0">
                <a:solidFill>
                  <a:srgbClr val="223D4C"/>
                </a:solidFill>
                <a:latin typeface="Arial"/>
                <a:cs typeface="Arial"/>
              </a:rPr>
              <a:t>due anni </a:t>
            </a:r>
            <a:r>
              <a:rPr sz="2100" b="1" dirty="0">
                <a:solidFill>
                  <a:srgbClr val="223D4C"/>
                </a:solidFill>
                <a:latin typeface="Arial"/>
                <a:cs typeface="Arial"/>
              </a:rPr>
              <a:t>e </a:t>
            </a:r>
            <a:r>
              <a:rPr sz="2100" b="1" spc="-5" dirty="0">
                <a:solidFill>
                  <a:srgbClr val="223D4C"/>
                </a:solidFill>
                <a:latin typeface="Arial"/>
                <a:cs typeface="Arial"/>
              </a:rPr>
              <a:t>con la multa fino </a:t>
            </a:r>
            <a:r>
              <a:rPr sz="2100" b="1" dirty="0">
                <a:solidFill>
                  <a:srgbClr val="223D4C"/>
                </a:solidFill>
                <a:latin typeface="Arial"/>
                <a:cs typeface="Arial"/>
              </a:rPr>
              <a:t>a </a:t>
            </a:r>
            <a:r>
              <a:rPr sz="2100" b="1" spc="-5" dirty="0">
                <a:solidFill>
                  <a:srgbClr val="223D4C"/>
                </a:solidFill>
                <a:latin typeface="Arial"/>
                <a:cs typeface="Arial"/>
              </a:rPr>
              <a:t>euro</a:t>
            </a:r>
            <a:r>
              <a:rPr sz="2100" b="1" spc="35" dirty="0">
                <a:solidFill>
                  <a:srgbClr val="223D4C"/>
                </a:solidFill>
                <a:latin typeface="Arial"/>
                <a:cs typeface="Arial"/>
              </a:rPr>
              <a:t> </a:t>
            </a:r>
            <a:r>
              <a:rPr sz="2100" b="1" spc="-5" dirty="0">
                <a:solidFill>
                  <a:srgbClr val="223D4C"/>
                </a:solidFill>
                <a:latin typeface="Arial"/>
                <a:cs typeface="Arial"/>
              </a:rPr>
              <a:t>20.000.</a:t>
            </a:r>
            <a:endParaRPr sz="2100" dirty="0">
              <a:latin typeface="Arial"/>
              <a:cs typeface="Arial"/>
            </a:endParaRPr>
          </a:p>
        </p:txBody>
      </p:sp>
      <p:sp>
        <p:nvSpPr>
          <p:cNvPr id="4" name="object 4"/>
          <p:cNvSpPr txBox="1"/>
          <p:nvPr/>
        </p:nvSpPr>
        <p:spPr>
          <a:xfrm>
            <a:off x="1547461" y="2634674"/>
            <a:ext cx="7338695" cy="1198245"/>
          </a:xfrm>
          <a:prstGeom prst="rect">
            <a:avLst/>
          </a:prstGeom>
        </p:spPr>
        <p:txBody>
          <a:bodyPr vert="horz" wrap="square" lIns="0" tIns="12065" rIns="0" bIns="0" rtlCol="0">
            <a:spAutoFit/>
          </a:bodyPr>
          <a:lstStyle/>
          <a:p>
            <a:pPr marL="12700" marR="5080">
              <a:lnSpc>
                <a:spcPct val="120200"/>
              </a:lnSpc>
              <a:spcBef>
                <a:spcPts val="95"/>
              </a:spcBef>
            </a:pPr>
            <a:r>
              <a:rPr sz="3200" b="1" spc="10" dirty="0">
                <a:solidFill>
                  <a:srgbClr val="223D4C"/>
                </a:solidFill>
                <a:latin typeface="Arial"/>
                <a:cs typeface="Arial"/>
              </a:rPr>
              <a:t>Introduzione nello Stato </a:t>
            </a:r>
            <a:r>
              <a:rPr sz="3200" b="1" spc="15" dirty="0">
                <a:solidFill>
                  <a:srgbClr val="223D4C"/>
                </a:solidFill>
                <a:latin typeface="Arial"/>
                <a:cs typeface="Arial"/>
              </a:rPr>
              <a:t>e</a:t>
            </a:r>
            <a:r>
              <a:rPr sz="3200" b="1" spc="-65" dirty="0">
                <a:solidFill>
                  <a:srgbClr val="223D4C"/>
                </a:solidFill>
                <a:latin typeface="Arial"/>
                <a:cs typeface="Arial"/>
              </a:rPr>
              <a:t> </a:t>
            </a:r>
            <a:r>
              <a:rPr sz="3200" b="1" spc="15" dirty="0">
                <a:solidFill>
                  <a:srgbClr val="223D4C"/>
                </a:solidFill>
                <a:latin typeface="Arial"/>
                <a:cs typeface="Arial"/>
              </a:rPr>
              <a:t>commercio  </a:t>
            </a:r>
            <a:r>
              <a:rPr sz="3200" b="1" spc="10" dirty="0">
                <a:solidFill>
                  <a:srgbClr val="223D4C"/>
                </a:solidFill>
                <a:latin typeface="Arial"/>
                <a:cs typeface="Arial"/>
              </a:rPr>
              <a:t>di prodotti </a:t>
            </a:r>
            <a:r>
              <a:rPr sz="3200" b="1" spc="15" dirty="0">
                <a:solidFill>
                  <a:srgbClr val="223D4C"/>
                </a:solidFill>
                <a:latin typeface="Arial"/>
                <a:cs typeface="Arial"/>
              </a:rPr>
              <a:t>con </a:t>
            </a:r>
            <a:r>
              <a:rPr sz="3200" b="1" spc="10" dirty="0">
                <a:solidFill>
                  <a:srgbClr val="223D4C"/>
                </a:solidFill>
                <a:latin typeface="Arial"/>
                <a:cs typeface="Arial"/>
              </a:rPr>
              <a:t>segni</a:t>
            </a:r>
            <a:r>
              <a:rPr sz="3200" b="1" spc="-30" dirty="0">
                <a:solidFill>
                  <a:srgbClr val="223D4C"/>
                </a:solidFill>
                <a:latin typeface="Arial"/>
                <a:cs typeface="Arial"/>
              </a:rPr>
              <a:t> </a:t>
            </a:r>
            <a:r>
              <a:rPr sz="3200" b="1" spc="10" dirty="0">
                <a:solidFill>
                  <a:srgbClr val="223D4C"/>
                </a:solidFill>
                <a:latin typeface="Arial"/>
                <a:cs typeface="Arial"/>
              </a:rPr>
              <a:t>falsi</a:t>
            </a:r>
            <a:endParaRPr sz="3200">
              <a:latin typeface="Arial"/>
              <a:cs typeface="Arial"/>
            </a:endParaRPr>
          </a:p>
        </p:txBody>
      </p:sp>
      <p:sp>
        <p:nvSpPr>
          <p:cNvPr id="5" name="object 5"/>
          <p:cNvSpPr txBox="1"/>
          <p:nvPr/>
        </p:nvSpPr>
        <p:spPr>
          <a:xfrm>
            <a:off x="11191147" y="4160995"/>
            <a:ext cx="7261859" cy="2172335"/>
          </a:xfrm>
          <a:prstGeom prst="rect">
            <a:avLst/>
          </a:prstGeom>
        </p:spPr>
        <p:txBody>
          <a:bodyPr vert="horz" wrap="square" lIns="0" tIns="12065" rIns="0" bIns="0" rtlCol="0">
            <a:spAutoFit/>
          </a:bodyPr>
          <a:lstStyle/>
          <a:p>
            <a:pPr marL="12700" marR="5080" algn="just">
              <a:lnSpc>
                <a:spcPct val="122500"/>
              </a:lnSpc>
              <a:spcBef>
                <a:spcPts val="95"/>
              </a:spcBef>
            </a:pPr>
            <a:r>
              <a:rPr sz="2300" dirty="0">
                <a:solidFill>
                  <a:srgbClr val="223D4C"/>
                </a:solidFill>
                <a:latin typeface="Arial"/>
                <a:cs typeface="Arial"/>
              </a:rPr>
              <a:t>I delitti previsti dai </a:t>
            </a:r>
            <a:r>
              <a:rPr sz="2300" spc="5" dirty="0">
                <a:solidFill>
                  <a:srgbClr val="223D4C"/>
                </a:solidFill>
                <a:latin typeface="Arial"/>
                <a:cs typeface="Arial"/>
              </a:rPr>
              <a:t>commi </a:t>
            </a:r>
            <a:r>
              <a:rPr sz="2300" dirty="0">
                <a:solidFill>
                  <a:srgbClr val="223D4C"/>
                </a:solidFill>
                <a:latin typeface="Arial"/>
                <a:cs typeface="Arial"/>
              </a:rPr>
              <a:t>primo e secondo sono punibili  a condizione che siano state osservate le norme delle  leggi interne, dei regolamenti comunitari e delle  convenzioni internazionali sulla tutela della proprietà  intellettuale o</a:t>
            </a:r>
            <a:r>
              <a:rPr sz="2300" spc="-5" dirty="0">
                <a:solidFill>
                  <a:srgbClr val="223D4C"/>
                </a:solidFill>
                <a:latin typeface="Arial"/>
                <a:cs typeface="Arial"/>
              </a:rPr>
              <a:t> </a:t>
            </a:r>
            <a:r>
              <a:rPr sz="2300" dirty="0">
                <a:solidFill>
                  <a:srgbClr val="223D4C"/>
                </a:solidFill>
                <a:latin typeface="Arial"/>
                <a:cs typeface="Arial"/>
              </a:rPr>
              <a:t>industriale.</a:t>
            </a:r>
            <a:endParaRPr sz="2300" dirty="0">
              <a:latin typeface="Arial"/>
              <a:cs typeface="Arial"/>
            </a:endParaRPr>
          </a:p>
        </p:txBody>
      </p:sp>
      <p:sp>
        <p:nvSpPr>
          <p:cNvPr id="7" name="Segnaposto numero diapositiva 6">
            <a:extLst>
              <a:ext uri="{FF2B5EF4-FFF2-40B4-BE49-F238E27FC236}">
                <a16:creationId xmlns:a16="http://schemas.microsoft.com/office/drawing/2014/main" id="{BF749D6F-3F43-AB4B-B294-92AE77631323}"/>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12</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21689" y="3139036"/>
            <a:ext cx="8729345" cy="3292475"/>
          </a:xfrm>
          <a:prstGeom prst="rect">
            <a:avLst/>
          </a:prstGeom>
        </p:spPr>
        <p:txBody>
          <a:bodyPr vert="horz" wrap="square" lIns="0" tIns="11430" rIns="0" bIns="0" rtlCol="0">
            <a:spAutoFit/>
          </a:bodyPr>
          <a:lstStyle/>
          <a:p>
            <a:pPr marL="12700" marR="5080" indent="2345055">
              <a:lnSpc>
                <a:spcPct val="100200"/>
              </a:lnSpc>
              <a:spcBef>
                <a:spcPts val="90"/>
              </a:spcBef>
            </a:pPr>
            <a:r>
              <a:rPr sz="10700" spc="5" dirty="0">
                <a:solidFill>
                  <a:srgbClr val="000000"/>
                </a:solidFill>
              </a:rPr>
              <a:t>Grazie  dell’a</a:t>
            </a:r>
            <a:r>
              <a:rPr sz="10700" dirty="0">
                <a:solidFill>
                  <a:srgbClr val="000000"/>
                </a:solidFill>
              </a:rPr>
              <a:t>tt</a:t>
            </a:r>
            <a:r>
              <a:rPr sz="10700" spc="5" dirty="0">
                <a:solidFill>
                  <a:srgbClr val="000000"/>
                </a:solidFill>
              </a:rPr>
              <a:t>enzione</a:t>
            </a:r>
            <a:endParaRPr sz="10700"/>
          </a:p>
        </p:txBody>
      </p:sp>
      <p:sp>
        <p:nvSpPr>
          <p:cNvPr id="3" name="object 3"/>
          <p:cNvSpPr txBox="1"/>
          <p:nvPr/>
        </p:nvSpPr>
        <p:spPr>
          <a:xfrm>
            <a:off x="18133344" y="10474096"/>
            <a:ext cx="445134" cy="256480"/>
          </a:xfrm>
          <a:prstGeom prst="rect">
            <a:avLst/>
          </a:prstGeom>
        </p:spPr>
        <p:txBody>
          <a:bodyPr vert="horz" wrap="square" lIns="0" tIns="0" rIns="0" bIns="0" rtlCol="0">
            <a:spAutoFit/>
          </a:bodyPr>
          <a:lstStyle/>
          <a:p>
            <a:pPr marL="1270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29</a:t>
            </a:r>
            <a:endParaRPr sz="195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3</a:t>
            </a:r>
            <a:endParaRPr sz="1950" dirty="0">
              <a:latin typeface="Arial"/>
              <a:cs typeface="Arial"/>
            </a:endParaRPr>
          </a:p>
        </p:txBody>
      </p:sp>
      <p:sp>
        <p:nvSpPr>
          <p:cNvPr id="3" name="object 3"/>
          <p:cNvSpPr txBox="1">
            <a:spLocks noGrp="1"/>
          </p:cNvSpPr>
          <p:nvPr>
            <p:ph type="title"/>
          </p:nvPr>
        </p:nvSpPr>
        <p:spPr>
          <a:xfrm>
            <a:off x="1557932" y="601940"/>
            <a:ext cx="7818120" cy="891270"/>
          </a:xfrm>
          <a:prstGeom prst="rect">
            <a:avLst/>
          </a:prstGeom>
        </p:spPr>
        <p:txBody>
          <a:bodyPr vert="horz" wrap="square" lIns="0" tIns="13970" rIns="0" bIns="0" rtlCol="0">
            <a:spAutoFit/>
          </a:bodyPr>
          <a:lstStyle/>
          <a:p>
            <a:pPr marL="12700">
              <a:lnSpc>
                <a:spcPct val="100000"/>
              </a:lnSpc>
              <a:spcBef>
                <a:spcPts val="110"/>
              </a:spcBef>
              <a:tabLst>
                <a:tab pos="948055" algn="l"/>
                <a:tab pos="3515360" algn="l"/>
                <a:tab pos="5149215" algn="l"/>
                <a:tab pos="6940550" algn="l"/>
              </a:tabLst>
            </a:pPr>
            <a:r>
              <a:rPr lang="it-IT" sz="5700" spc="45" dirty="0"/>
              <a:t>L’</a:t>
            </a:r>
            <a:r>
              <a:rPr sz="5700" spc="45" dirty="0"/>
              <a:t>art</a:t>
            </a:r>
            <a:r>
              <a:rPr sz="5700" dirty="0"/>
              <a:t>.</a:t>
            </a:r>
            <a:r>
              <a:rPr lang="it-IT" sz="5700" dirty="0"/>
              <a:t> </a:t>
            </a:r>
            <a:r>
              <a:rPr sz="5700" spc="45" dirty="0"/>
              <a:t>51</a:t>
            </a:r>
            <a:r>
              <a:rPr sz="5700" spc="5" dirty="0"/>
              <a:t>7</a:t>
            </a:r>
            <a:r>
              <a:rPr lang="it-IT" sz="5700" spc="5" dirty="0"/>
              <a:t> </a:t>
            </a:r>
            <a:r>
              <a:rPr sz="5700" i="1" spc="50" dirty="0" err="1">
                <a:latin typeface="Arial"/>
                <a:cs typeface="Arial"/>
              </a:rPr>
              <a:t>ter</a:t>
            </a:r>
            <a:r>
              <a:rPr lang="it-IT" sz="5700" i="1" spc="50" dirty="0">
                <a:latin typeface="Arial"/>
                <a:cs typeface="Arial"/>
              </a:rPr>
              <a:t> </a:t>
            </a:r>
            <a:r>
              <a:rPr lang="it-IT" sz="5700" spc="50" dirty="0">
                <a:latin typeface="Arial"/>
                <a:cs typeface="Arial"/>
              </a:rPr>
              <a:t>c.p.</a:t>
            </a:r>
            <a:endParaRPr sz="5700" dirty="0">
              <a:latin typeface="Arial"/>
              <a:cs typeface="Arial"/>
            </a:endParaRPr>
          </a:p>
        </p:txBody>
      </p:sp>
      <p:sp>
        <p:nvSpPr>
          <p:cNvPr id="4" name="object 4"/>
          <p:cNvSpPr txBox="1">
            <a:spLocks noGrp="1"/>
          </p:cNvSpPr>
          <p:nvPr>
            <p:ph sz="half" idx="2"/>
          </p:nvPr>
        </p:nvSpPr>
        <p:spPr>
          <a:prstGeom prst="rect">
            <a:avLst/>
          </a:prstGeom>
        </p:spPr>
        <p:txBody>
          <a:bodyPr vert="horz" wrap="square" lIns="0" tIns="12065" rIns="0" bIns="0" rtlCol="0">
            <a:spAutoFit/>
          </a:bodyPr>
          <a:lstStyle/>
          <a:p>
            <a:pPr marL="12700" marR="21590" algn="just">
              <a:lnSpc>
                <a:spcPct val="122100"/>
              </a:lnSpc>
              <a:spcBef>
                <a:spcPts val="95"/>
              </a:spcBef>
            </a:pPr>
            <a:r>
              <a:rPr u="none" spc="5" dirty="0"/>
              <a:t>Fabbricazione </a:t>
            </a:r>
            <a:r>
              <a:rPr u="none" spc="10" dirty="0"/>
              <a:t>e commercio </a:t>
            </a:r>
            <a:r>
              <a:rPr u="none" spc="5" dirty="0"/>
              <a:t>di beni realizzati  </a:t>
            </a:r>
            <a:r>
              <a:rPr u="none" spc="5" dirty="0">
                <a:uFill>
                  <a:solidFill>
                    <a:srgbClr val="223D4C"/>
                  </a:solidFill>
                </a:uFill>
              </a:rPr>
              <a:t>usurpando</a:t>
            </a:r>
            <a:r>
              <a:rPr u="none" spc="5" dirty="0"/>
              <a:t> </a:t>
            </a:r>
            <a:r>
              <a:rPr u="none" dirty="0"/>
              <a:t>titoli </a:t>
            </a:r>
            <a:r>
              <a:rPr u="none" spc="5" dirty="0"/>
              <a:t>di proprietà</a:t>
            </a:r>
            <a:r>
              <a:rPr u="none" spc="10" dirty="0"/>
              <a:t> </a:t>
            </a:r>
            <a:r>
              <a:rPr u="none" spc="5" dirty="0"/>
              <a:t>industriale</a:t>
            </a:r>
          </a:p>
          <a:p>
            <a:pPr>
              <a:lnSpc>
                <a:spcPct val="100000"/>
              </a:lnSpc>
              <a:spcBef>
                <a:spcPts val="30"/>
              </a:spcBef>
            </a:pPr>
            <a:endParaRPr sz="3600" dirty="0">
              <a:latin typeface="Times New Roman"/>
              <a:cs typeface="Times New Roman"/>
            </a:endParaRPr>
          </a:p>
          <a:p>
            <a:pPr marL="12700" marR="5080" algn="just">
              <a:lnSpc>
                <a:spcPct val="117100"/>
              </a:lnSpc>
            </a:pPr>
            <a:r>
              <a:rPr sz="2250" b="0" u="none" spc="15" dirty="0">
                <a:uFill>
                  <a:solidFill>
                    <a:srgbClr val="223D4C"/>
                  </a:solidFill>
                </a:uFill>
                <a:latin typeface="Arial"/>
                <a:cs typeface="Arial"/>
              </a:rPr>
              <a:t>Salva l’applicazione degli </a:t>
            </a:r>
            <a:r>
              <a:rPr sz="2250" b="0" u="none" spc="10" dirty="0">
                <a:uFill>
                  <a:solidFill>
                    <a:srgbClr val="223D4C"/>
                  </a:solidFill>
                </a:uFill>
                <a:latin typeface="Arial"/>
                <a:cs typeface="Arial"/>
              </a:rPr>
              <a:t>articoli </a:t>
            </a:r>
            <a:r>
              <a:rPr sz="2250" b="0" u="none" spc="15" dirty="0">
                <a:uFill>
                  <a:solidFill>
                    <a:srgbClr val="223D4C"/>
                  </a:solidFill>
                </a:uFill>
                <a:latin typeface="Arial"/>
                <a:cs typeface="Arial"/>
              </a:rPr>
              <a:t>473 e 474 chiunque, </a:t>
            </a:r>
            <a:r>
              <a:rPr sz="2250" b="0" u="none" spc="15" dirty="0">
                <a:latin typeface="Arial"/>
                <a:cs typeface="Arial"/>
              </a:rPr>
              <a:t> </a:t>
            </a:r>
            <a:r>
              <a:rPr sz="2250" b="0" u="none" spc="15" dirty="0">
                <a:uFill>
                  <a:solidFill>
                    <a:srgbClr val="223D4C"/>
                  </a:solidFill>
                </a:uFill>
                <a:latin typeface="Arial"/>
                <a:cs typeface="Arial"/>
              </a:rPr>
              <a:t>potendo conoscere </a:t>
            </a:r>
            <a:r>
              <a:rPr sz="2250" b="0" u="none" spc="10" dirty="0">
                <a:uFill>
                  <a:solidFill>
                    <a:srgbClr val="223D4C"/>
                  </a:solidFill>
                </a:uFill>
                <a:latin typeface="Arial"/>
                <a:cs typeface="Arial"/>
              </a:rPr>
              <a:t>dell'esistenza </a:t>
            </a:r>
            <a:r>
              <a:rPr sz="2250" b="0" u="none" spc="15" dirty="0">
                <a:uFill>
                  <a:solidFill>
                    <a:srgbClr val="223D4C"/>
                  </a:solidFill>
                </a:uFill>
                <a:latin typeface="Arial"/>
                <a:cs typeface="Arial"/>
              </a:rPr>
              <a:t>del </a:t>
            </a:r>
            <a:r>
              <a:rPr sz="2250" b="0" u="none" spc="10" dirty="0">
                <a:uFill>
                  <a:solidFill>
                    <a:srgbClr val="223D4C"/>
                  </a:solidFill>
                </a:uFill>
                <a:latin typeface="Arial"/>
                <a:cs typeface="Arial"/>
              </a:rPr>
              <a:t>titolo di </a:t>
            </a:r>
            <a:r>
              <a:rPr sz="2250" b="0" u="none" spc="15" dirty="0">
                <a:uFill>
                  <a:solidFill>
                    <a:srgbClr val="223D4C"/>
                  </a:solidFill>
                </a:uFill>
                <a:latin typeface="Arial"/>
                <a:cs typeface="Arial"/>
              </a:rPr>
              <a:t>proprietà </a:t>
            </a:r>
            <a:r>
              <a:rPr sz="2250" b="0" u="none" spc="15" dirty="0">
                <a:latin typeface="Arial"/>
                <a:cs typeface="Arial"/>
              </a:rPr>
              <a:t> </a:t>
            </a:r>
            <a:r>
              <a:rPr sz="2250" b="0" u="none" spc="10" dirty="0">
                <a:uFill>
                  <a:solidFill>
                    <a:srgbClr val="223D4C"/>
                  </a:solidFill>
                </a:uFill>
                <a:latin typeface="Arial"/>
                <a:cs typeface="Arial"/>
              </a:rPr>
              <a:t>industriale</a:t>
            </a:r>
            <a:r>
              <a:rPr sz="2250" b="0" u="none" spc="10" dirty="0">
                <a:latin typeface="Arial"/>
                <a:cs typeface="Arial"/>
              </a:rPr>
              <a:t>, </a:t>
            </a:r>
            <a:r>
              <a:rPr sz="2250" b="0" u="none" spc="15" dirty="0">
                <a:latin typeface="Arial"/>
                <a:cs typeface="Arial"/>
              </a:rPr>
              <a:t>fabbrica o adopera industrialmente </a:t>
            </a:r>
            <a:r>
              <a:rPr sz="2250" b="0" u="none" spc="10" dirty="0">
                <a:latin typeface="Arial"/>
                <a:cs typeface="Arial"/>
              </a:rPr>
              <a:t>oggetti </a:t>
            </a:r>
            <a:r>
              <a:rPr sz="2250" b="0" u="none" spc="15" dirty="0">
                <a:latin typeface="Arial"/>
                <a:cs typeface="Arial"/>
              </a:rPr>
              <a:t>o  </a:t>
            </a:r>
            <a:r>
              <a:rPr sz="2250" b="0" u="none" spc="10" dirty="0">
                <a:latin typeface="Arial"/>
                <a:cs typeface="Arial"/>
              </a:rPr>
              <a:t>altri </a:t>
            </a:r>
            <a:r>
              <a:rPr sz="2250" b="0" u="none" spc="15" dirty="0">
                <a:latin typeface="Arial"/>
                <a:cs typeface="Arial"/>
              </a:rPr>
              <a:t>beni </a:t>
            </a:r>
            <a:r>
              <a:rPr sz="2250" b="0" u="none" spc="10" dirty="0">
                <a:latin typeface="Arial"/>
                <a:cs typeface="Arial"/>
              </a:rPr>
              <a:t>realizzati </a:t>
            </a:r>
            <a:r>
              <a:rPr sz="2250" u="none" spc="15" dirty="0"/>
              <a:t>usurpando </a:t>
            </a:r>
            <a:r>
              <a:rPr sz="2250" b="0" u="none" spc="15" dirty="0">
                <a:latin typeface="Arial"/>
                <a:cs typeface="Arial"/>
              </a:rPr>
              <a:t>un </a:t>
            </a:r>
            <a:r>
              <a:rPr sz="2250" b="0" u="none" spc="10" dirty="0">
                <a:latin typeface="Arial"/>
                <a:cs typeface="Arial"/>
              </a:rPr>
              <a:t>titolo di </a:t>
            </a:r>
            <a:r>
              <a:rPr sz="2250" b="0" u="none" spc="15" dirty="0">
                <a:latin typeface="Arial"/>
                <a:cs typeface="Arial"/>
              </a:rPr>
              <a:t>proprietà  </a:t>
            </a:r>
            <a:r>
              <a:rPr sz="2250" b="0" u="none" spc="10" dirty="0">
                <a:latin typeface="Arial"/>
                <a:cs typeface="Arial"/>
              </a:rPr>
              <a:t>industriale </a:t>
            </a:r>
            <a:r>
              <a:rPr sz="2250" b="0" u="none" spc="15" dirty="0">
                <a:latin typeface="Arial"/>
                <a:cs typeface="Arial"/>
              </a:rPr>
              <a:t>o </a:t>
            </a:r>
            <a:r>
              <a:rPr sz="2250" b="0" u="none" spc="10" dirty="0">
                <a:latin typeface="Arial"/>
                <a:cs typeface="Arial"/>
              </a:rPr>
              <a:t>in </a:t>
            </a:r>
            <a:r>
              <a:rPr sz="2250" b="0" u="none" spc="15" dirty="0">
                <a:latin typeface="Arial"/>
                <a:cs typeface="Arial"/>
              </a:rPr>
              <a:t>violazione dello stesso </a:t>
            </a:r>
            <a:r>
              <a:rPr sz="2250" b="0" u="none" spc="15" dirty="0">
                <a:uFill>
                  <a:solidFill>
                    <a:srgbClr val="223D4C"/>
                  </a:solidFill>
                </a:uFill>
                <a:latin typeface="Arial"/>
                <a:cs typeface="Arial"/>
              </a:rPr>
              <a:t>è </a:t>
            </a:r>
            <a:r>
              <a:rPr sz="2250" b="0" u="none" spc="10" dirty="0">
                <a:uFill>
                  <a:solidFill>
                    <a:srgbClr val="223D4C"/>
                  </a:solidFill>
                </a:uFill>
                <a:latin typeface="Arial"/>
                <a:cs typeface="Arial"/>
              </a:rPr>
              <a:t>punito, </a:t>
            </a:r>
            <a:r>
              <a:rPr sz="2250" b="0" u="none" spc="15" dirty="0">
                <a:uFill>
                  <a:solidFill>
                    <a:srgbClr val="223D4C"/>
                  </a:solidFill>
                </a:uFill>
                <a:latin typeface="Arial"/>
                <a:cs typeface="Arial"/>
              </a:rPr>
              <a:t>a </a:t>
            </a:r>
            <a:r>
              <a:rPr sz="2250" b="0" u="none" spc="15" dirty="0">
                <a:latin typeface="Arial"/>
                <a:cs typeface="Arial"/>
              </a:rPr>
              <a:t> </a:t>
            </a:r>
            <a:r>
              <a:rPr sz="2250" b="0" u="none" spc="15" dirty="0">
                <a:uFill>
                  <a:solidFill>
                    <a:srgbClr val="223D4C"/>
                  </a:solidFill>
                </a:uFill>
                <a:latin typeface="Arial"/>
                <a:cs typeface="Arial"/>
              </a:rPr>
              <a:t>querela</a:t>
            </a:r>
            <a:r>
              <a:rPr sz="2250" b="0" u="none" spc="15" dirty="0">
                <a:latin typeface="Arial"/>
                <a:cs typeface="Arial"/>
              </a:rPr>
              <a:t> della persona </a:t>
            </a:r>
            <a:r>
              <a:rPr sz="2250" b="0" u="none" spc="5" dirty="0">
                <a:latin typeface="Arial"/>
                <a:cs typeface="Arial"/>
              </a:rPr>
              <a:t>offesa, </a:t>
            </a:r>
            <a:r>
              <a:rPr sz="2250" b="0" u="none" spc="15" dirty="0">
                <a:latin typeface="Arial"/>
                <a:cs typeface="Arial"/>
              </a:rPr>
              <a:t>con </a:t>
            </a:r>
            <a:r>
              <a:rPr sz="2250" b="0" u="none" spc="10" dirty="0">
                <a:latin typeface="Arial"/>
                <a:cs typeface="Arial"/>
              </a:rPr>
              <a:t>la </a:t>
            </a:r>
            <a:r>
              <a:rPr sz="2250" b="0" u="none" spc="15" dirty="0">
                <a:latin typeface="Arial"/>
                <a:cs typeface="Arial"/>
              </a:rPr>
              <a:t>reclusione </a:t>
            </a:r>
            <a:r>
              <a:rPr sz="2250" b="0" u="none" spc="10" dirty="0">
                <a:latin typeface="Arial"/>
                <a:cs typeface="Arial"/>
              </a:rPr>
              <a:t>fino </a:t>
            </a:r>
            <a:r>
              <a:rPr sz="2250" b="0" u="none" spc="15" dirty="0">
                <a:latin typeface="Arial"/>
                <a:cs typeface="Arial"/>
              </a:rPr>
              <a:t>a  due anni e con </a:t>
            </a:r>
            <a:r>
              <a:rPr sz="2250" b="0" u="none" spc="10" dirty="0">
                <a:latin typeface="Arial"/>
                <a:cs typeface="Arial"/>
              </a:rPr>
              <a:t>la </a:t>
            </a:r>
            <a:r>
              <a:rPr sz="2250" b="0" u="none" spc="15" dirty="0">
                <a:latin typeface="Arial"/>
                <a:cs typeface="Arial"/>
              </a:rPr>
              <a:t>multa </a:t>
            </a:r>
            <a:r>
              <a:rPr sz="2250" b="0" u="none" spc="10" dirty="0">
                <a:latin typeface="Arial"/>
                <a:cs typeface="Arial"/>
              </a:rPr>
              <a:t>fino </a:t>
            </a:r>
            <a:r>
              <a:rPr sz="2250" b="0" u="none" spc="15" dirty="0">
                <a:latin typeface="Arial"/>
                <a:cs typeface="Arial"/>
              </a:rPr>
              <a:t>a euro</a:t>
            </a:r>
            <a:r>
              <a:rPr sz="2250" b="0" u="none" spc="-65" dirty="0">
                <a:latin typeface="Arial"/>
                <a:cs typeface="Arial"/>
              </a:rPr>
              <a:t> </a:t>
            </a:r>
            <a:r>
              <a:rPr sz="2250" b="0" u="none" spc="15" dirty="0">
                <a:latin typeface="Arial"/>
                <a:cs typeface="Arial"/>
              </a:rPr>
              <a:t>20.000.</a:t>
            </a:r>
            <a:endParaRPr sz="2250" u="none" dirty="0">
              <a:latin typeface="Arial"/>
              <a:cs typeface="Arial"/>
            </a:endParaRPr>
          </a:p>
          <a:p>
            <a:pPr>
              <a:lnSpc>
                <a:spcPct val="100000"/>
              </a:lnSpc>
            </a:pPr>
            <a:endParaRPr sz="2300" u="none" dirty="0">
              <a:latin typeface="Times New Roman"/>
              <a:cs typeface="Times New Roman"/>
            </a:endParaRPr>
          </a:p>
          <a:p>
            <a:pPr marL="12700" marR="5080" algn="just">
              <a:lnSpc>
                <a:spcPct val="118100"/>
              </a:lnSpc>
              <a:spcBef>
                <a:spcPts val="1835"/>
              </a:spcBef>
            </a:pPr>
            <a:r>
              <a:rPr sz="2250" b="0" u="none" spc="10" dirty="0">
                <a:latin typeface="Arial"/>
                <a:cs typeface="Arial"/>
              </a:rPr>
              <a:t>Alla </a:t>
            </a:r>
            <a:r>
              <a:rPr sz="2250" b="0" u="none" spc="15" dirty="0">
                <a:latin typeface="Arial"/>
                <a:cs typeface="Arial"/>
              </a:rPr>
              <a:t>stessa pena soggiace </a:t>
            </a:r>
            <a:r>
              <a:rPr sz="2250" b="0" u="none" spc="10" dirty="0">
                <a:latin typeface="Arial"/>
                <a:cs typeface="Arial"/>
              </a:rPr>
              <a:t>chi, al fine di trarne profitto,  </a:t>
            </a:r>
            <a:r>
              <a:rPr sz="2250" b="0" u="none" spc="15" dirty="0">
                <a:latin typeface="Arial"/>
                <a:cs typeface="Arial"/>
              </a:rPr>
              <a:t>introduce nel </a:t>
            </a:r>
            <a:r>
              <a:rPr sz="2250" b="0" u="none" spc="10" dirty="0">
                <a:latin typeface="Arial"/>
                <a:cs typeface="Arial"/>
              </a:rPr>
              <a:t>territorio </a:t>
            </a:r>
            <a:r>
              <a:rPr sz="2250" b="0" u="none" spc="15" dirty="0">
                <a:latin typeface="Arial"/>
                <a:cs typeface="Arial"/>
              </a:rPr>
              <a:t>dello </a:t>
            </a:r>
            <a:r>
              <a:rPr sz="2250" b="0" u="none" spc="10" dirty="0">
                <a:latin typeface="Arial"/>
                <a:cs typeface="Arial"/>
              </a:rPr>
              <a:t>Stato, </a:t>
            </a:r>
            <a:r>
              <a:rPr sz="2250" b="0" u="none" spc="15" dirty="0">
                <a:latin typeface="Arial"/>
                <a:cs typeface="Arial"/>
              </a:rPr>
              <a:t>detiene per </a:t>
            </a:r>
            <a:r>
              <a:rPr sz="2250" b="0" u="none" spc="10" dirty="0">
                <a:latin typeface="Arial"/>
                <a:cs typeface="Arial"/>
              </a:rPr>
              <a:t>la vendita,  </a:t>
            </a:r>
            <a:r>
              <a:rPr sz="2250" b="0" u="none" spc="15" dirty="0">
                <a:latin typeface="Arial"/>
                <a:cs typeface="Arial"/>
              </a:rPr>
              <a:t>pone </a:t>
            </a:r>
            <a:r>
              <a:rPr sz="2250" b="0" u="none" spc="10" dirty="0">
                <a:latin typeface="Arial"/>
                <a:cs typeface="Arial"/>
              </a:rPr>
              <a:t>in </a:t>
            </a:r>
            <a:r>
              <a:rPr sz="2250" b="0" u="none" spc="15" dirty="0">
                <a:latin typeface="Arial"/>
                <a:cs typeface="Arial"/>
              </a:rPr>
              <a:t>vendita con </a:t>
            </a:r>
            <a:r>
              <a:rPr sz="2250" b="0" u="none" spc="5" dirty="0">
                <a:latin typeface="Arial"/>
                <a:cs typeface="Arial"/>
              </a:rPr>
              <a:t>offerta </a:t>
            </a:r>
            <a:r>
              <a:rPr sz="2250" b="0" u="none" spc="10" dirty="0">
                <a:latin typeface="Arial"/>
                <a:cs typeface="Arial"/>
              </a:rPr>
              <a:t>diretta ai </a:t>
            </a:r>
            <a:r>
              <a:rPr sz="2250" b="0" u="none" spc="15" dirty="0">
                <a:latin typeface="Arial"/>
                <a:cs typeface="Arial"/>
              </a:rPr>
              <a:t>consumatori </a:t>
            </a:r>
            <a:r>
              <a:rPr sz="2250" b="0" u="none" spc="15" dirty="0">
                <a:uFill>
                  <a:solidFill>
                    <a:srgbClr val="223D4C"/>
                  </a:solidFill>
                </a:uFill>
                <a:latin typeface="Arial"/>
                <a:cs typeface="Arial"/>
              </a:rPr>
              <a:t>o mette </a:t>
            </a:r>
            <a:r>
              <a:rPr sz="2250" b="0" u="none" spc="15" dirty="0">
                <a:latin typeface="Arial"/>
                <a:cs typeface="Arial"/>
              </a:rPr>
              <a:t> </a:t>
            </a:r>
            <a:r>
              <a:rPr sz="2250" b="0" u="none" spc="20" dirty="0">
                <a:uFill>
                  <a:solidFill>
                    <a:srgbClr val="223D4C"/>
                  </a:solidFill>
                </a:uFill>
                <a:latin typeface="Arial"/>
                <a:cs typeface="Arial"/>
              </a:rPr>
              <a:t>comunque </a:t>
            </a:r>
            <a:r>
              <a:rPr sz="2250" b="0" u="none" spc="10" dirty="0">
                <a:uFill>
                  <a:solidFill>
                    <a:srgbClr val="223D4C"/>
                  </a:solidFill>
                </a:uFill>
                <a:latin typeface="Arial"/>
                <a:cs typeface="Arial"/>
              </a:rPr>
              <a:t>in </a:t>
            </a:r>
            <a:r>
              <a:rPr sz="2250" b="0" u="none" spc="15" dirty="0">
                <a:uFill>
                  <a:solidFill>
                    <a:srgbClr val="223D4C"/>
                  </a:solidFill>
                </a:uFill>
                <a:latin typeface="Arial"/>
                <a:cs typeface="Arial"/>
              </a:rPr>
              <a:t>circolazione </a:t>
            </a:r>
            <a:r>
              <a:rPr sz="2250" b="0" u="none" spc="5" dirty="0">
                <a:uFill>
                  <a:solidFill>
                    <a:srgbClr val="223D4C"/>
                  </a:solidFill>
                </a:uFill>
                <a:latin typeface="Arial"/>
                <a:cs typeface="Arial"/>
              </a:rPr>
              <a:t>i </a:t>
            </a:r>
            <a:r>
              <a:rPr sz="2250" b="0" u="none" spc="15" dirty="0">
                <a:uFill>
                  <a:solidFill>
                    <a:srgbClr val="223D4C"/>
                  </a:solidFill>
                </a:uFill>
                <a:latin typeface="Arial"/>
                <a:cs typeface="Arial"/>
              </a:rPr>
              <a:t>beni</a:t>
            </a:r>
            <a:r>
              <a:rPr sz="2250" b="0" u="none" spc="15" dirty="0">
                <a:latin typeface="Arial"/>
                <a:cs typeface="Arial"/>
              </a:rPr>
              <a:t> </a:t>
            </a:r>
            <a:r>
              <a:rPr sz="2250" b="0" u="none" spc="10" dirty="0">
                <a:latin typeface="Arial"/>
                <a:cs typeface="Arial"/>
              </a:rPr>
              <a:t>di </a:t>
            </a:r>
            <a:r>
              <a:rPr sz="2250" b="0" u="none" spc="15" dirty="0">
                <a:latin typeface="Arial"/>
                <a:cs typeface="Arial"/>
              </a:rPr>
              <a:t>cui </a:t>
            </a:r>
            <a:r>
              <a:rPr sz="2250" b="0" u="none" spc="10" dirty="0">
                <a:latin typeface="Arial"/>
                <a:cs typeface="Arial"/>
              </a:rPr>
              <a:t>al </a:t>
            </a:r>
            <a:r>
              <a:rPr sz="2250" b="0" u="none" spc="15" dirty="0">
                <a:latin typeface="Arial"/>
                <a:cs typeface="Arial"/>
              </a:rPr>
              <a:t>primo</a:t>
            </a:r>
            <a:r>
              <a:rPr sz="2250" b="0" u="none" spc="-75" dirty="0">
                <a:latin typeface="Arial"/>
                <a:cs typeface="Arial"/>
              </a:rPr>
              <a:t> </a:t>
            </a:r>
            <a:r>
              <a:rPr sz="2250" b="0" u="none" spc="20" dirty="0">
                <a:latin typeface="Arial"/>
                <a:cs typeface="Arial"/>
              </a:rPr>
              <a:t>comma.</a:t>
            </a:r>
            <a:endParaRPr sz="2250" u="none" dirty="0">
              <a:latin typeface="Arial"/>
              <a:cs typeface="Arial"/>
            </a:endParaRPr>
          </a:p>
        </p:txBody>
      </p:sp>
      <p:sp>
        <p:nvSpPr>
          <p:cNvPr id="5" name="object 5"/>
          <p:cNvSpPr txBox="1"/>
          <p:nvPr/>
        </p:nvSpPr>
        <p:spPr>
          <a:xfrm>
            <a:off x="11191147" y="4160995"/>
            <a:ext cx="7359015" cy="5061001"/>
          </a:xfrm>
          <a:prstGeom prst="rect">
            <a:avLst/>
          </a:prstGeom>
        </p:spPr>
        <p:txBody>
          <a:bodyPr vert="horz" wrap="square" lIns="0" tIns="12065" rIns="0" bIns="0" rtlCol="0">
            <a:spAutoFit/>
          </a:bodyPr>
          <a:lstStyle/>
          <a:p>
            <a:pPr marL="12700" marR="5080" algn="just">
              <a:lnSpc>
                <a:spcPct val="122500"/>
              </a:lnSpc>
              <a:spcBef>
                <a:spcPts val="95"/>
              </a:spcBef>
            </a:pPr>
            <a:r>
              <a:rPr sz="2300" dirty="0">
                <a:solidFill>
                  <a:srgbClr val="223D4C"/>
                </a:solidFill>
                <a:latin typeface="Arial"/>
                <a:cs typeface="Arial"/>
              </a:rPr>
              <a:t>Si applicano le disposizioni di cui agli articoli 474-bis,  </a:t>
            </a:r>
            <a:r>
              <a:rPr sz="2300" spc="-15" dirty="0">
                <a:solidFill>
                  <a:srgbClr val="223D4C"/>
                </a:solidFill>
                <a:latin typeface="Arial"/>
                <a:cs typeface="Arial"/>
              </a:rPr>
              <a:t>474-ter, </a:t>
            </a:r>
            <a:r>
              <a:rPr sz="2300" dirty="0">
                <a:solidFill>
                  <a:srgbClr val="223D4C"/>
                </a:solidFill>
                <a:latin typeface="Arial"/>
                <a:cs typeface="Arial"/>
              </a:rPr>
              <a:t>secondo </a:t>
            </a:r>
            <a:r>
              <a:rPr sz="2300" spc="5" dirty="0">
                <a:solidFill>
                  <a:srgbClr val="223D4C"/>
                </a:solidFill>
                <a:latin typeface="Arial"/>
                <a:cs typeface="Arial"/>
              </a:rPr>
              <a:t>comma, </a:t>
            </a:r>
            <a:r>
              <a:rPr sz="2300" dirty="0">
                <a:solidFill>
                  <a:srgbClr val="223D4C"/>
                </a:solidFill>
                <a:latin typeface="Arial"/>
                <a:cs typeface="Arial"/>
              </a:rPr>
              <a:t>e 517-bis, secondo</a:t>
            </a:r>
            <a:r>
              <a:rPr sz="2300" spc="15" dirty="0">
                <a:solidFill>
                  <a:srgbClr val="223D4C"/>
                </a:solidFill>
                <a:latin typeface="Arial"/>
                <a:cs typeface="Arial"/>
              </a:rPr>
              <a:t> </a:t>
            </a:r>
            <a:r>
              <a:rPr sz="2300" spc="5" dirty="0">
                <a:solidFill>
                  <a:srgbClr val="223D4C"/>
                </a:solidFill>
                <a:latin typeface="Arial"/>
                <a:cs typeface="Arial"/>
              </a:rPr>
              <a:t>comma.</a:t>
            </a:r>
            <a:endParaRPr sz="2300" dirty="0">
              <a:latin typeface="Arial"/>
              <a:cs typeface="Arial"/>
            </a:endParaRPr>
          </a:p>
          <a:p>
            <a:pPr marL="12700" marR="5080" algn="just">
              <a:lnSpc>
                <a:spcPct val="121700"/>
              </a:lnSpc>
              <a:spcBef>
                <a:spcPts val="765"/>
              </a:spcBef>
            </a:pPr>
            <a:r>
              <a:rPr sz="2300" dirty="0">
                <a:solidFill>
                  <a:srgbClr val="223D4C"/>
                </a:solidFill>
                <a:latin typeface="Arial"/>
                <a:cs typeface="Arial"/>
              </a:rPr>
              <a:t>I delitti previsti dai </a:t>
            </a:r>
            <a:r>
              <a:rPr sz="2300" spc="5" dirty="0">
                <a:solidFill>
                  <a:srgbClr val="223D4C"/>
                </a:solidFill>
                <a:latin typeface="Arial"/>
                <a:cs typeface="Arial"/>
              </a:rPr>
              <a:t>commi </a:t>
            </a:r>
            <a:r>
              <a:rPr sz="2300" dirty="0">
                <a:solidFill>
                  <a:srgbClr val="223D4C"/>
                </a:solidFill>
                <a:latin typeface="Arial"/>
                <a:cs typeface="Arial"/>
              </a:rPr>
              <a:t>primo e secondo sono punibili  sempre che siano state osservate le norme delle leggi  interne, dei regolamenti comunitari e delle convenzioni  internazionali sulla tutela della proprietà intellettuale o  industriale.</a:t>
            </a:r>
            <a:endParaRPr sz="2300" dirty="0">
              <a:latin typeface="Arial"/>
              <a:cs typeface="Arial"/>
            </a:endParaRPr>
          </a:p>
          <a:p>
            <a:pPr marL="12700" marR="5080" algn="just">
              <a:lnSpc>
                <a:spcPct val="122500"/>
              </a:lnSpc>
              <a:spcBef>
                <a:spcPts val="660"/>
              </a:spcBef>
            </a:pPr>
            <a:r>
              <a:rPr sz="2300" b="1" dirty="0">
                <a:solidFill>
                  <a:srgbClr val="223D4C"/>
                </a:solidFill>
                <a:latin typeface="Arial"/>
                <a:cs typeface="Arial"/>
              </a:rPr>
              <a:t>E’ </a:t>
            </a:r>
            <a:r>
              <a:rPr sz="2300" b="1" spc="5" dirty="0">
                <a:solidFill>
                  <a:srgbClr val="223D4C"/>
                </a:solidFill>
                <a:latin typeface="Arial"/>
                <a:cs typeface="Arial"/>
              </a:rPr>
              <a:t>UNA NORMA CHE </a:t>
            </a:r>
            <a:r>
              <a:rPr sz="2300" b="1" dirty="0">
                <a:solidFill>
                  <a:srgbClr val="223D4C"/>
                </a:solidFill>
                <a:latin typeface="Arial"/>
                <a:cs typeface="Arial"/>
              </a:rPr>
              <a:t>DISCIPLINA TRE </a:t>
            </a:r>
            <a:r>
              <a:rPr sz="2300" b="1" spc="-25" dirty="0">
                <a:solidFill>
                  <a:srgbClr val="223D4C"/>
                </a:solidFill>
                <a:latin typeface="Arial"/>
                <a:cs typeface="Arial"/>
              </a:rPr>
              <a:t>FATTISPECIE  </a:t>
            </a:r>
            <a:r>
              <a:rPr sz="2300" b="1" spc="180" dirty="0">
                <a:solidFill>
                  <a:srgbClr val="223D4C"/>
                </a:solidFill>
                <a:latin typeface="Arial"/>
                <a:cs typeface="Arial"/>
              </a:rPr>
              <a:t>DIVERSE: </a:t>
            </a:r>
            <a:r>
              <a:rPr sz="2300" b="1" spc="175" dirty="0">
                <a:solidFill>
                  <a:srgbClr val="223D4C"/>
                </a:solidFill>
                <a:latin typeface="Arial"/>
                <a:cs typeface="Arial"/>
              </a:rPr>
              <a:t>MARCHI, DISEGNI </a:t>
            </a:r>
            <a:r>
              <a:rPr sz="2300" b="1" spc="5" dirty="0">
                <a:solidFill>
                  <a:srgbClr val="223D4C"/>
                </a:solidFill>
                <a:latin typeface="Arial"/>
                <a:cs typeface="Arial"/>
              </a:rPr>
              <a:t>E </a:t>
            </a:r>
            <a:r>
              <a:rPr sz="2300" b="1" spc="175" dirty="0">
                <a:solidFill>
                  <a:srgbClr val="223D4C"/>
                </a:solidFill>
                <a:latin typeface="Arial"/>
                <a:cs typeface="Arial"/>
              </a:rPr>
              <a:t>MODELLI </a:t>
            </a:r>
            <a:r>
              <a:rPr sz="2300" b="1" spc="5" dirty="0">
                <a:solidFill>
                  <a:srgbClr val="223D4C"/>
                </a:solidFill>
                <a:latin typeface="Arial"/>
                <a:cs typeface="Arial"/>
              </a:rPr>
              <a:t>E  </a:t>
            </a:r>
            <a:r>
              <a:rPr sz="2300" b="1" dirty="0">
                <a:solidFill>
                  <a:srgbClr val="223D4C"/>
                </a:solidFill>
                <a:latin typeface="Arial"/>
                <a:cs typeface="Arial"/>
              </a:rPr>
              <a:t>BREVETTI.</a:t>
            </a:r>
            <a:endParaRPr sz="2300" b="1" dirty="0">
              <a:latin typeface="Arial"/>
              <a:cs typeface="Arial"/>
            </a:endParaRPr>
          </a:p>
          <a:p>
            <a:pPr marL="12700" algn="just">
              <a:lnSpc>
                <a:spcPct val="100000"/>
              </a:lnSpc>
              <a:spcBef>
                <a:spcPts val="1280"/>
              </a:spcBef>
            </a:pPr>
            <a:r>
              <a:rPr sz="2300" b="1" dirty="0">
                <a:solidFill>
                  <a:srgbClr val="223D4C"/>
                </a:solidFill>
                <a:latin typeface="Arial"/>
                <a:cs typeface="Arial"/>
              </a:rPr>
              <a:t>E’ </a:t>
            </a:r>
            <a:r>
              <a:rPr sz="2300" b="1" spc="5" dirty="0">
                <a:solidFill>
                  <a:srgbClr val="223D4C"/>
                </a:solidFill>
                <a:latin typeface="Arial"/>
                <a:cs typeface="Arial"/>
              </a:rPr>
              <a:t>COME SE </a:t>
            </a:r>
            <a:r>
              <a:rPr sz="2300" b="1" dirty="0">
                <a:solidFill>
                  <a:srgbClr val="223D4C"/>
                </a:solidFill>
                <a:latin typeface="Arial"/>
                <a:cs typeface="Arial"/>
              </a:rPr>
              <a:t>FOSSERO TRE </a:t>
            </a:r>
            <a:r>
              <a:rPr sz="2300" b="1" spc="5" dirty="0">
                <a:solidFill>
                  <a:srgbClr val="223D4C"/>
                </a:solidFill>
                <a:latin typeface="Arial"/>
                <a:cs typeface="Arial"/>
              </a:rPr>
              <a:t>NORME</a:t>
            </a:r>
            <a:r>
              <a:rPr sz="2300" b="1" spc="-140" dirty="0">
                <a:solidFill>
                  <a:srgbClr val="223D4C"/>
                </a:solidFill>
                <a:latin typeface="Arial"/>
                <a:cs typeface="Arial"/>
              </a:rPr>
              <a:t> </a:t>
            </a:r>
            <a:r>
              <a:rPr sz="2300" b="1" dirty="0">
                <a:solidFill>
                  <a:srgbClr val="223D4C"/>
                </a:solidFill>
                <a:latin typeface="Arial"/>
                <a:cs typeface="Arial"/>
              </a:rPr>
              <a:t>DIVERSE.</a:t>
            </a:r>
            <a:endParaRPr sz="2300" b="1"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13142318" cy="1768433"/>
          </a:xfrm>
          <a:prstGeom prst="rect">
            <a:avLst/>
          </a:prstGeom>
        </p:spPr>
        <p:txBody>
          <a:bodyPr vert="horz" wrap="square" lIns="0" tIns="13970" rIns="0" bIns="0" rtlCol="0">
            <a:spAutoFit/>
          </a:bodyPr>
          <a:lstStyle/>
          <a:p>
            <a:pPr marL="12700" marR="5080">
              <a:lnSpc>
                <a:spcPct val="100000"/>
              </a:lnSpc>
              <a:spcBef>
                <a:spcPts val="110"/>
              </a:spcBef>
            </a:pPr>
            <a:r>
              <a:rPr sz="5700" dirty="0"/>
              <a:t>I </a:t>
            </a:r>
            <a:r>
              <a:rPr sz="5700" spc="5" dirty="0"/>
              <a:t>rapporti </a:t>
            </a:r>
            <a:r>
              <a:rPr sz="5700" dirty="0"/>
              <a:t>tra gli artt. </a:t>
            </a:r>
            <a:r>
              <a:rPr sz="5700" spc="5" dirty="0"/>
              <a:t>473, 474  e </a:t>
            </a:r>
            <a:r>
              <a:rPr sz="5700" dirty="0"/>
              <a:t>517 </a:t>
            </a:r>
            <a:r>
              <a:rPr sz="5700" i="1" dirty="0">
                <a:latin typeface="Arial"/>
                <a:cs typeface="Arial"/>
              </a:rPr>
              <a:t>ter</a:t>
            </a:r>
            <a:r>
              <a:rPr sz="5700" i="1" spc="-10" dirty="0">
                <a:latin typeface="Arial"/>
                <a:cs typeface="Arial"/>
              </a:rPr>
              <a:t> </a:t>
            </a:r>
            <a:r>
              <a:rPr sz="5700" dirty="0"/>
              <a:t>c.p.</a:t>
            </a:r>
            <a:endParaRPr sz="5700" dirty="0">
              <a:latin typeface="Arial"/>
              <a:cs typeface="Arial"/>
            </a:endParaRPr>
          </a:p>
        </p:txBody>
      </p:sp>
      <p:sp>
        <p:nvSpPr>
          <p:cNvPr id="7" name="object 7"/>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a:t>
            </a:r>
            <a:r>
              <a:rPr lang="it-IT" sz="1950" b="1" spc="15" dirty="0">
                <a:solidFill>
                  <a:srgbClr val="223D4C"/>
                </a:solidFill>
                <a:latin typeface="Arial"/>
                <a:cs typeface="Arial"/>
              </a:rPr>
              <a:t>4</a:t>
            </a:r>
            <a:endParaRPr sz="1950" dirty="0">
              <a:latin typeface="Arial"/>
              <a:cs typeface="Arial"/>
            </a:endParaRPr>
          </a:p>
        </p:txBody>
      </p:sp>
      <p:sp>
        <p:nvSpPr>
          <p:cNvPr id="3" name="object 3"/>
          <p:cNvSpPr txBox="1"/>
          <p:nvPr/>
        </p:nvSpPr>
        <p:spPr>
          <a:xfrm>
            <a:off x="1484636" y="2684013"/>
            <a:ext cx="9948545" cy="1397635"/>
          </a:xfrm>
          <a:prstGeom prst="rect">
            <a:avLst/>
          </a:prstGeom>
        </p:spPr>
        <p:txBody>
          <a:bodyPr vert="horz" wrap="square" lIns="0" tIns="11430" rIns="0" bIns="0" rtlCol="0">
            <a:spAutoFit/>
          </a:bodyPr>
          <a:lstStyle/>
          <a:p>
            <a:pPr marL="12700" marR="5080">
              <a:lnSpc>
                <a:spcPct val="134400"/>
              </a:lnSpc>
              <a:spcBef>
                <a:spcPts val="90"/>
              </a:spcBef>
            </a:pPr>
            <a:r>
              <a:rPr sz="2250" spc="15" dirty="0">
                <a:latin typeface="Arial"/>
                <a:cs typeface="Arial"/>
              </a:rPr>
              <a:t>Sostanzialmente </a:t>
            </a:r>
            <a:r>
              <a:rPr sz="2250" spc="10" dirty="0">
                <a:latin typeface="Arial"/>
                <a:cs typeface="Arial"/>
              </a:rPr>
              <a:t>le </a:t>
            </a:r>
            <a:r>
              <a:rPr sz="2250" spc="20" dirty="0">
                <a:latin typeface="Arial"/>
                <a:cs typeface="Arial"/>
              </a:rPr>
              <a:t>medesime </a:t>
            </a:r>
            <a:r>
              <a:rPr sz="2250" spc="15" dirty="0">
                <a:latin typeface="Arial"/>
                <a:cs typeface="Arial"/>
              </a:rPr>
              <a:t>condotte, </a:t>
            </a:r>
            <a:r>
              <a:rPr sz="2250" spc="20" dirty="0">
                <a:latin typeface="Arial"/>
                <a:cs typeface="Arial"/>
              </a:rPr>
              <a:t>ma </a:t>
            </a:r>
            <a:r>
              <a:rPr sz="2250" spc="15" dirty="0">
                <a:latin typeface="Arial"/>
                <a:cs typeface="Arial"/>
              </a:rPr>
              <a:t>sanzionate </a:t>
            </a:r>
            <a:r>
              <a:rPr sz="2250" spc="10" dirty="0">
                <a:latin typeface="Arial"/>
                <a:cs typeface="Arial"/>
              </a:rPr>
              <a:t>in </a:t>
            </a:r>
            <a:r>
              <a:rPr sz="2250" spc="20" dirty="0">
                <a:latin typeface="Arial"/>
                <a:cs typeface="Arial"/>
              </a:rPr>
              <a:t>modo </a:t>
            </a:r>
            <a:r>
              <a:rPr sz="2250" spc="15" dirty="0">
                <a:latin typeface="Arial"/>
                <a:cs typeface="Arial"/>
              </a:rPr>
              <a:t>diverso?</a:t>
            </a:r>
            <a:r>
              <a:rPr sz="2250" spc="-75" dirty="0">
                <a:latin typeface="Arial"/>
                <a:cs typeface="Arial"/>
              </a:rPr>
              <a:t> </a:t>
            </a:r>
            <a:r>
              <a:rPr sz="2250" spc="25" dirty="0">
                <a:latin typeface="Arial"/>
                <a:cs typeface="Arial"/>
              </a:rPr>
              <a:t>NO  </a:t>
            </a:r>
            <a:r>
              <a:rPr sz="2250" dirty="0">
                <a:latin typeface="Arial"/>
                <a:cs typeface="Arial"/>
              </a:rPr>
              <a:t>Valorizzazione </a:t>
            </a:r>
            <a:r>
              <a:rPr sz="2250" spc="15" dirty="0">
                <a:latin typeface="Arial"/>
                <a:cs typeface="Arial"/>
              </a:rPr>
              <a:t>del bene </a:t>
            </a:r>
            <a:r>
              <a:rPr sz="2250" spc="10" dirty="0">
                <a:latin typeface="Arial"/>
                <a:cs typeface="Arial"/>
              </a:rPr>
              <a:t>giuridico</a:t>
            </a:r>
            <a:r>
              <a:rPr sz="2250" spc="-5" dirty="0">
                <a:latin typeface="Arial"/>
                <a:cs typeface="Arial"/>
              </a:rPr>
              <a:t> </a:t>
            </a:r>
            <a:r>
              <a:rPr sz="2250" spc="10" dirty="0">
                <a:latin typeface="Arial"/>
                <a:cs typeface="Arial"/>
              </a:rPr>
              <a:t>protetto:</a:t>
            </a:r>
            <a:endParaRPr sz="2250" dirty="0">
              <a:latin typeface="Arial"/>
              <a:cs typeface="Arial"/>
            </a:endParaRPr>
          </a:p>
          <a:p>
            <a:pPr marL="295275" indent="-282575">
              <a:lnSpc>
                <a:spcPct val="100000"/>
              </a:lnSpc>
              <a:spcBef>
                <a:spcPts val="844"/>
              </a:spcBef>
              <a:buSzPct val="75555"/>
              <a:buChar char="•"/>
              <a:tabLst>
                <a:tab pos="295275" algn="l"/>
                <a:tab pos="295910" algn="l"/>
              </a:tabLst>
            </a:pPr>
            <a:r>
              <a:rPr sz="2250" spc="10" dirty="0">
                <a:latin typeface="Arial"/>
                <a:cs typeface="Arial"/>
              </a:rPr>
              <a:t>l</a:t>
            </a:r>
            <a:r>
              <a:rPr sz="2250" b="1" spc="10" dirty="0">
                <a:latin typeface="Arial"/>
                <a:cs typeface="Arial"/>
              </a:rPr>
              <a:t>a </a:t>
            </a:r>
            <a:r>
              <a:rPr sz="2250" b="1" spc="15" dirty="0">
                <a:latin typeface="Arial"/>
                <a:cs typeface="Arial"/>
              </a:rPr>
              <a:t>fede </a:t>
            </a:r>
            <a:r>
              <a:rPr sz="2250" b="1" spc="10" dirty="0">
                <a:latin typeface="Arial"/>
                <a:cs typeface="Arial"/>
              </a:rPr>
              <a:t>pubblica</a:t>
            </a:r>
            <a:r>
              <a:rPr sz="2250" spc="10" dirty="0">
                <a:latin typeface="Arial"/>
                <a:cs typeface="Arial"/>
              </a:rPr>
              <a:t>, </a:t>
            </a:r>
            <a:r>
              <a:rPr sz="2250" spc="15" dirty="0">
                <a:latin typeface="Arial"/>
                <a:cs typeface="Arial"/>
              </a:rPr>
              <a:t>negli </a:t>
            </a:r>
            <a:r>
              <a:rPr sz="2250" spc="10" dirty="0">
                <a:latin typeface="Arial"/>
                <a:cs typeface="Arial"/>
              </a:rPr>
              <a:t>artt. </a:t>
            </a:r>
            <a:r>
              <a:rPr sz="2250" spc="15" dirty="0">
                <a:latin typeface="Arial"/>
                <a:cs typeface="Arial"/>
              </a:rPr>
              <a:t>473 e 474</a:t>
            </a:r>
            <a:r>
              <a:rPr sz="2250" spc="-55" dirty="0">
                <a:latin typeface="Arial"/>
                <a:cs typeface="Arial"/>
              </a:rPr>
              <a:t> </a:t>
            </a:r>
            <a:r>
              <a:rPr sz="2250" spc="10" dirty="0">
                <a:latin typeface="Arial"/>
                <a:cs typeface="Arial"/>
              </a:rPr>
              <a:t>c.p.</a:t>
            </a:r>
            <a:endParaRPr sz="2250" dirty="0">
              <a:latin typeface="Arial"/>
              <a:cs typeface="Arial"/>
            </a:endParaRPr>
          </a:p>
        </p:txBody>
      </p:sp>
      <p:sp>
        <p:nvSpPr>
          <p:cNvPr id="4" name="object 4"/>
          <p:cNvSpPr txBox="1"/>
          <p:nvPr/>
        </p:nvSpPr>
        <p:spPr>
          <a:xfrm>
            <a:off x="1484636" y="4219736"/>
            <a:ext cx="102235" cy="287020"/>
          </a:xfrm>
          <a:prstGeom prst="rect">
            <a:avLst/>
          </a:prstGeom>
        </p:spPr>
        <p:txBody>
          <a:bodyPr vert="horz" wrap="square" lIns="0" tIns="14605" rIns="0" bIns="0" rtlCol="0">
            <a:spAutoFit/>
          </a:bodyPr>
          <a:lstStyle/>
          <a:p>
            <a:pPr marL="12700">
              <a:lnSpc>
                <a:spcPct val="100000"/>
              </a:lnSpc>
              <a:spcBef>
                <a:spcPts val="115"/>
              </a:spcBef>
            </a:pPr>
            <a:r>
              <a:rPr sz="1700" dirty="0">
                <a:latin typeface="Arial"/>
                <a:cs typeface="Arial"/>
              </a:rPr>
              <a:t>•</a:t>
            </a:r>
            <a:endParaRPr sz="1700">
              <a:latin typeface="Arial"/>
              <a:cs typeface="Arial"/>
            </a:endParaRPr>
          </a:p>
        </p:txBody>
      </p:sp>
      <p:sp>
        <p:nvSpPr>
          <p:cNvPr id="5" name="object 5"/>
          <p:cNvSpPr txBox="1"/>
          <p:nvPr/>
        </p:nvSpPr>
        <p:spPr>
          <a:xfrm>
            <a:off x="1484636" y="4108054"/>
            <a:ext cx="13039725" cy="1292860"/>
          </a:xfrm>
          <a:prstGeom prst="rect">
            <a:avLst/>
          </a:prstGeom>
        </p:spPr>
        <p:txBody>
          <a:bodyPr vert="horz" wrap="square" lIns="0" tIns="11430" rIns="0" bIns="0" rtlCol="0">
            <a:spAutoFit/>
          </a:bodyPr>
          <a:lstStyle/>
          <a:p>
            <a:pPr marL="295275" marR="5080">
              <a:lnSpc>
                <a:spcPct val="119100"/>
              </a:lnSpc>
              <a:spcBef>
                <a:spcPts val="90"/>
              </a:spcBef>
            </a:pPr>
            <a:r>
              <a:rPr sz="2250" spc="15" dirty="0">
                <a:latin typeface="Arial"/>
                <a:cs typeface="Arial"/>
              </a:rPr>
              <a:t>mentre </a:t>
            </a:r>
            <a:r>
              <a:rPr sz="2250" spc="10" dirty="0">
                <a:latin typeface="Arial"/>
                <a:cs typeface="Arial"/>
              </a:rPr>
              <a:t>la perseguibilità </a:t>
            </a:r>
            <a:r>
              <a:rPr sz="2250" spc="15" dirty="0">
                <a:latin typeface="Arial"/>
                <a:cs typeface="Arial"/>
              </a:rPr>
              <a:t>a querela </a:t>
            </a:r>
            <a:r>
              <a:rPr sz="2250" spc="10" dirty="0">
                <a:latin typeface="Arial"/>
                <a:cs typeface="Arial"/>
              </a:rPr>
              <a:t>dell’art. </a:t>
            </a:r>
            <a:r>
              <a:rPr sz="2250" spc="15" dirty="0">
                <a:latin typeface="Arial"/>
                <a:cs typeface="Arial"/>
              </a:rPr>
              <a:t>517 </a:t>
            </a:r>
            <a:r>
              <a:rPr sz="2250" i="1" spc="10" dirty="0">
                <a:latin typeface="Arial"/>
                <a:cs typeface="Arial"/>
              </a:rPr>
              <a:t>ter </a:t>
            </a:r>
            <a:r>
              <a:rPr sz="2250" spc="15" dirty="0">
                <a:latin typeface="Arial"/>
                <a:cs typeface="Arial"/>
              </a:rPr>
              <a:t>è </a:t>
            </a:r>
            <a:r>
              <a:rPr sz="2250" spc="10" dirty="0">
                <a:latin typeface="Arial"/>
                <a:cs typeface="Arial"/>
              </a:rPr>
              <a:t>la miglior </a:t>
            </a:r>
            <a:r>
              <a:rPr sz="2250" spc="15" dirty="0">
                <a:latin typeface="Arial"/>
                <a:cs typeface="Arial"/>
              </a:rPr>
              <a:t>prova che </a:t>
            </a:r>
            <a:r>
              <a:rPr sz="2250" spc="10" dirty="0">
                <a:latin typeface="Arial"/>
                <a:cs typeface="Arial"/>
              </a:rPr>
              <a:t>la </a:t>
            </a:r>
            <a:r>
              <a:rPr sz="2250" spc="20" dirty="0">
                <a:latin typeface="Arial"/>
                <a:cs typeface="Arial"/>
              </a:rPr>
              <a:t>norma </a:t>
            </a:r>
            <a:r>
              <a:rPr sz="2250" spc="15" dirty="0">
                <a:latin typeface="Arial"/>
                <a:cs typeface="Arial"/>
              </a:rPr>
              <a:t>sia posta a </a:t>
            </a:r>
            <a:r>
              <a:rPr sz="2250" spc="10" dirty="0">
                <a:latin typeface="Arial"/>
                <a:cs typeface="Arial"/>
              </a:rPr>
              <a:t>tutela  di </a:t>
            </a:r>
            <a:r>
              <a:rPr sz="2250" b="1" spc="15" dirty="0">
                <a:latin typeface="Arial"/>
                <a:cs typeface="Arial"/>
              </a:rPr>
              <a:t>interessi </a:t>
            </a:r>
            <a:r>
              <a:rPr sz="2250" b="1" spc="10" dirty="0">
                <a:latin typeface="Arial"/>
                <a:cs typeface="Arial"/>
              </a:rPr>
              <a:t>privati </a:t>
            </a:r>
            <a:r>
              <a:rPr sz="2250" spc="15" dirty="0">
                <a:latin typeface="Arial"/>
                <a:cs typeface="Arial"/>
              </a:rPr>
              <a:t>del </a:t>
            </a:r>
            <a:r>
              <a:rPr sz="2250" spc="10" dirty="0">
                <a:latin typeface="Arial"/>
                <a:cs typeface="Arial"/>
              </a:rPr>
              <a:t>titolare </a:t>
            </a:r>
            <a:r>
              <a:rPr sz="2250" spc="15" dirty="0">
                <a:latin typeface="Arial"/>
                <a:cs typeface="Arial"/>
              </a:rPr>
              <a:t>della</a:t>
            </a:r>
            <a:r>
              <a:rPr sz="2250" spc="-25" dirty="0">
                <a:latin typeface="Arial"/>
                <a:cs typeface="Arial"/>
              </a:rPr>
              <a:t> </a:t>
            </a:r>
            <a:r>
              <a:rPr sz="2250" spc="10" dirty="0">
                <a:latin typeface="Arial"/>
                <a:cs typeface="Arial"/>
              </a:rPr>
              <a:t>privativa;</a:t>
            </a:r>
            <a:endParaRPr sz="2250">
              <a:latin typeface="Arial"/>
              <a:cs typeface="Arial"/>
            </a:endParaRPr>
          </a:p>
          <a:p>
            <a:pPr marL="12700">
              <a:lnSpc>
                <a:spcPct val="100000"/>
              </a:lnSpc>
              <a:spcBef>
                <a:spcPts val="844"/>
              </a:spcBef>
            </a:pPr>
            <a:r>
              <a:rPr sz="2250" spc="15" dirty="0">
                <a:latin typeface="Arial"/>
                <a:cs typeface="Arial"/>
              </a:rPr>
              <a:t>Marchi:</a:t>
            </a:r>
            <a:endParaRPr sz="2250">
              <a:latin typeface="Arial"/>
              <a:cs typeface="Arial"/>
            </a:endParaRPr>
          </a:p>
        </p:txBody>
      </p:sp>
      <p:sp>
        <p:nvSpPr>
          <p:cNvPr id="6" name="object 6"/>
          <p:cNvSpPr txBox="1"/>
          <p:nvPr/>
        </p:nvSpPr>
        <p:spPr>
          <a:xfrm>
            <a:off x="1484636" y="5375031"/>
            <a:ext cx="13034644" cy="2716530"/>
          </a:xfrm>
          <a:prstGeom prst="rect">
            <a:avLst/>
          </a:prstGeom>
        </p:spPr>
        <p:txBody>
          <a:bodyPr vert="horz" wrap="square" lIns="0" tIns="11430" rIns="0" bIns="0" rtlCol="0">
            <a:spAutoFit/>
          </a:bodyPr>
          <a:lstStyle/>
          <a:p>
            <a:pPr marL="12700" marR="5845810">
              <a:lnSpc>
                <a:spcPct val="134400"/>
              </a:lnSpc>
              <a:spcBef>
                <a:spcPts val="90"/>
              </a:spcBef>
              <a:buSzPct val="75555"/>
              <a:buChar char="•"/>
              <a:tabLst>
                <a:tab pos="295275" algn="l"/>
                <a:tab pos="295910" algn="l"/>
              </a:tabLst>
            </a:pPr>
            <a:r>
              <a:rPr lang="it-IT" sz="2250" spc="10" dirty="0">
                <a:latin typeface="Arial"/>
                <a:cs typeface="Arial"/>
              </a:rPr>
              <a:t> </a:t>
            </a:r>
            <a:r>
              <a:rPr sz="2250" spc="10" dirty="0" err="1">
                <a:latin typeface="Arial"/>
                <a:cs typeface="Arial"/>
              </a:rPr>
              <a:t>contraffazione</a:t>
            </a:r>
            <a:r>
              <a:rPr sz="2250" spc="10" dirty="0">
                <a:latin typeface="Arial"/>
                <a:cs typeface="Arial"/>
              </a:rPr>
              <a:t> </a:t>
            </a:r>
            <a:r>
              <a:rPr sz="2250" spc="15" dirty="0">
                <a:latin typeface="Arial"/>
                <a:cs typeface="Arial"/>
              </a:rPr>
              <a:t>non confusoria </a:t>
            </a:r>
            <a:r>
              <a:rPr sz="2250" spc="10" dirty="0">
                <a:latin typeface="Arial"/>
                <a:cs typeface="Arial"/>
              </a:rPr>
              <a:t>di </a:t>
            </a:r>
            <a:r>
              <a:rPr sz="2250" spc="15" dirty="0">
                <a:latin typeface="Arial"/>
                <a:cs typeface="Arial"/>
              </a:rPr>
              <a:t>marchi </a:t>
            </a:r>
            <a:r>
              <a:rPr sz="2250" spc="10" dirty="0">
                <a:latin typeface="Arial"/>
                <a:cs typeface="Arial"/>
              </a:rPr>
              <a:t>di </a:t>
            </a:r>
            <a:r>
              <a:rPr sz="2250" spc="15" dirty="0">
                <a:latin typeface="Arial"/>
                <a:cs typeface="Arial"/>
              </a:rPr>
              <a:t>rinomanza;  Disegni e modelli o</a:t>
            </a:r>
            <a:r>
              <a:rPr sz="2250" spc="-30" dirty="0">
                <a:latin typeface="Arial"/>
                <a:cs typeface="Arial"/>
              </a:rPr>
              <a:t> </a:t>
            </a:r>
            <a:r>
              <a:rPr sz="2250" spc="10" dirty="0">
                <a:latin typeface="Arial"/>
                <a:cs typeface="Arial"/>
              </a:rPr>
              <a:t>brevetti:</a:t>
            </a:r>
            <a:endParaRPr sz="2250" dirty="0">
              <a:latin typeface="Arial"/>
              <a:cs typeface="Arial"/>
            </a:endParaRPr>
          </a:p>
          <a:p>
            <a:pPr marL="410209" indent="-397510">
              <a:lnSpc>
                <a:spcPct val="100000"/>
              </a:lnSpc>
              <a:spcBef>
                <a:spcPts val="844"/>
              </a:spcBef>
              <a:buAutoNum type="alphaLcParenR"/>
              <a:tabLst>
                <a:tab pos="410209" algn="l"/>
                <a:tab pos="410845" algn="l"/>
              </a:tabLst>
            </a:pPr>
            <a:r>
              <a:rPr sz="2250" spc="10" dirty="0">
                <a:latin typeface="Arial"/>
                <a:cs typeface="Arial"/>
              </a:rPr>
              <a:t>art. </a:t>
            </a:r>
            <a:r>
              <a:rPr sz="2250" spc="15" dirty="0">
                <a:latin typeface="Arial"/>
                <a:cs typeface="Arial"/>
              </a:rPr>
              <a:t>473 secondo </a:t>
            </a:r>
            <a:r>
              <a:rPr sz="2250" spc="20" dirty="0">
                <a:latin typeface="Arial"/>
                <a:cs typeface="Arial"/>
              </a:rPr>
              <a:t>comma: </a:t>
            </a:r>
            <a:r>
              <a:rPr sz="2250" spc="10" dirty="0">
                <a:latin typeface="Arial"/>
                <a:cs typeface="Arial"/>
              </a:rPr>
              <a:t>falso </a:t>
            </a:r>
            <a:r>
              <a:rPr sz="2250" spc="15" dirty="0">
                <a:latin typeface="Arial"/>
                <a:cs typeface="Arial"/>
              </a:rPr>
              <a:t>documentale o</a:t>
            </a:r>
            <a:r>
              <a:rPr sz="2250" spc="-45" dirty="0">
                <a:latin typeface="Arial"/>
                <a:cs typeface="Arial"/>
              </a:rPr>
              <a:t> </a:t>
            </a:r>
            <a:r>
              <a:rPr sz="2250" spc="15" dirty="0">
                <a:latin typeface="Arial"/>
                <a:cs typeface="Arial"/>
              </a:rPr>
              <a:t>sostanziale?</a:t>
            </a:r>
            <a:endParaRPr sz="2250" dirty="0">
              <a:latin typeface="Arial"/>
              <a:cs typeface="Arial"/>
            </a:endParaRPr>
          </a:p>
          <a:p>
            <a:pPr marL="410209" marR="5080" indent="-397510">
              <a:lnSpc>
                <a:spcPct val="119100"/>
              </a:lnSpc>
              <a:spcBef>
                <a:spcPts val="414"/>
              </a:spcBef>
              <a:buAutoNum type="alphaLcParenR"/>
              <a:tabLst>
                <a:tab pos="410209" algn="l"/>
                <a:tab pos="410845" algn="l"/>
              </a:tabLst>
            </a:pPr>
            <a:r>
              <a:rPr sz="2250" spc="15" dirty="0">
                <a:latin typeface="Arial"/>
                <a:cs typeface="Arial"/>
              </a:rPr>
              <a:t>importazione e vendita </a:t>
            </a:r>
            <a:r>
              <a:rPr sz="2250" spc="10" dirty="0">
                <a:latin typeface="Arial"/>
                <a:cs typeface="Arial"/>
              </a:rPr>
              <a:t>di </a:t>
            </a:r>
            <a:r>
              <a:rPr sz="2250" spc="15" dirty="0">
                <a:latin typeface="Arial"/>
                <a:cs typeface="Arial"/>
              </a:rPr>
              <a:t>merce </a:t>
            </a:r>
            <a:r>
              <a:rPr sz="2250" spc="10" dirty="0">
                <a:latin typeface="Arial"/>
                <a:cs typeface="Arial"/>
              </a:rPr>
              <a:t>in contraffazione di </a:t>
            </a:r>
            <a:r>
              <a:rPr sz="2250" spc="15" dirty="0">
                <a:latin typeface="Arial"/>
                <a:cs typeface="Arial"/>
              </a:rPr>
              <a:t>un disegno o modello o </a:t>
            </a:r>
            <a:r>
              <a:rPr sz="2250" spc="10" dirty="0">
                <a:latin typeface="Arial"/>
                <a:cs typeface="Arial"/>
              </a:rPr>
              <a:t>di </a:t>
            </a:r>
            <a:r>
              <a:rPr sz="2250" spc="15" dirty="0">
                <a:latin typeface="Arial"/>
                <a:cs typeface="Arial"/>
              </a:rPr>
              <a:t>un </a:t>
            </a:r>
            <a:r>
              <a:rPr sz="2250" spc="10" dirty="0">
                <a:latin typeface="Arial"/>
                <a:cs typeface="Arial"/>
              </a:rPr>
              <a:t>brevetto </a:t>
            </a:r>
            <a:r>
              <a:rPr sz="2250" spc="15" dirty="0">
                <a:latin typeface="Arial"/>
                <a:cs typeface="Arial"/>
              </a:rPr>
              <a:t>à solo  </a:t>
            </a:r>
            <a:r>
              <a:rPr sz="2250" spc="10" dirty="0">
                <a:latin typeface="Arial"/>
                <a:cs typeface="Arial"/>
              </a:rPr>
              <a:t>art.</a:t>
            </a:r>
            <a:r>
              <a:rPr sz="2250" dirty="0">
                <a:latin typeface="Arial"/>
                <a:cs typeface="Arial"/>
              </a:rPr>
              <a:t> </a:t>
            </a:r>
            <a:r>
              <a:rPr sz="2250" spc="10" dirty="0">
                <a:latin typeface="Arial"/>
                <a:cs typeface="Arial"/>
              </a:rPr>
              <a:t>517-</a:t>
            </a:r>
            <a:r>
              <a:rPr sz="2250" i="1" spc="10" dirty="0">
                <a:latin typeface="Arial"/>
                <a:cs typeface="Arial"/>
              </a:rPr>
              <a:t>ter;</a:t>
            </a:r>
            <a:endParaRPr sz="2250" dirty="0">
              <a:latin typeface="Arial"/>
              <a:cs typeface="Arial"/>
            </a:endParaRPr>
          </a:p>
          <a:p>
            <a:pPr marL="12700">
              <a:lnSpc>
                <a:spcPct val="100000"/>
              </a:lnSpc>
              <a:spcBef>
                <a:spcPts val="845"/>
              </a:spcBef>
            </a:pPr>
            <a:r>
              <a:rPr sz="2250" spc="10" dirty="0">
                <a:latin typeface="Arial"/>
                <a:cs typeface="Arial"/>
              </a:rPr>
              <a:t>Brevetti: </a:t>
            </a:r>
            <a:r>
              <a:rPr sz="2250" spc="15" dirty="0">
                <a:latin typeface="Arial"/>
                <a:cs typeface="Arial"/>
              </a:rPr>
              <a:t>violazione sostanziale della</a:t>
            </a:r>
            <a:r>
              <a:rPr sz="2250" spc="-25" dirty="0">
                <a:latin typeface="Arial"/>
                <a:cs typeface="Arial"/>
              </a:rPr>
              <a:t> </a:t>
            </a:r>
            <a:r>
              <a:rPr sz="2250" spc="10" dirty="0">
                <a:latin typeface="Arial"/>
                <a:cs typeface="Arial"/>
              </a:rPr>
              <a:t>privativa</a:t>
            </a:r>
            <a:endParaRPr sz="225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19F615-ED4E-1741-9CEE-9A8E127792B5}"/>
              </a:ext>
            </a:extLst>
          </p:cNvPr>
          <p:cNvSpPr>
            <a:spLocks noGrp="1"/>
          </p:cNvSpPr>
          <p:nvPr>
            <p:ph type="title"/>
          </p:nvPr>
        </p:nvSpPr>
        <p:spPr>
          <a:xfrm>
            <a:off x="1557932" y="649059"/>
            <a:ext cx="12532718" cy="1661993"/>
          </a:xfrm>
        </p:spPr>
        <p:txBody>
          <a:bodyPr/>
          <a:lstStyle/>
          <a:p>
            <a:r>
              <a:rPr lang="it-IT" dirty="0"/>
              <a:t>Art. 517 ter II comma c.p.: punibile d’ufficio o a querela?</a:t>
            </a:r>
          </a:p>
        </p:txBody>
      </p:sp>
      <p:sp>
        <p:nvSpPr>
          <p:cNvPr id="3" name="Segnaposto testo 2">
            <a:extLst>
              <a:ext uri="{FF2B5EF4-FFF2-40B4-BE49-F238E27FC236}">
                <a16:creationId xmlns:a16="http://schemas.microsoft.com/office/drawing/2014/main" id="{3F258711-BCCB-BF4E-8939-49582A6C06BF}"/>
              </a:ext>
            </a:extLst>
          </p:cNvPr>
          <p:cNvSpPr>
            <a:spLocks noGrp="1"/>
          </p:cNvSpPr>
          <p:nvPr>
            <p:ph type="body" idx="1"/>
          </p:nvPr>
        </p:nvSpPr>
        <p:spPr>
          <a:xfrm>
            <a:off x="1557932" y="3216275"/>
            <a:ext cx="15047318" cy="3447098"/>
          </a:xfrm>
        </p:spPr>
        <p:txBody>
          <a:bodyPr/>
          <a:lstStyle/>
          <a:p>
            <a:pPr algn="just"/>
            <a:r>
              <a:rPr lang="it-IT" sz="3200" b="0" i="0" u="none" dirty="0">
                <a:latin typeface="Arial" panose="020B0604020202020204" pitchFamily="34" charset="0"/>
                <a:cs typeface="Arial" panose="020B0604020202020204" pitchFamily="34" charset="0"/>
              </a:rPr>
              <a:t>Ci sono decisioni che hanno ritenuto il II comma di tale articolo applicabile d’ufficio (</a:t>
            </a:r>
            <a:r>
              <a:rPr lang="it-IT" sz="3200" u="none" dirty="0"/>
              <a:t>Cassazione, Sez. III, sentenza n. 24141 del 7 febbraio 2019 – 30 maggio 2019; </a:t>
            </a:r>
            <a:r>
              <a:rPr lang="it-IT" sz="3200" b="0" i="0" u="none" dirty="0">
                <a:latin typeface="Arial" panose="020B0604020202020204" pitchFamily="34" charset="0"/>
                <a:cs typeface="Arial" panose="020B0604020202020204" pitchFamily="34" charset="0"/>
              </a:rPr>
              <a:t>Corte d’Appello di Firenze, sentenza n. 2522 Reg. </a:t>
            </a:r>
            <a:r>
              <a:rPr lang="it-IT" sz="3200" b="0" i="0" u="none" dirty="0" err="1">
                <a:latin typeface="Arial" panose="020B0604020202020204" pitchFamily="34" charset="0"/>
                <a:cs typeface="Arial" panose="020B0604020202020204" pitchFamily="34" charset="0"/>
              </a:rPr>
              <a:t>Sent</a:t>
            </a:r>
            <a:r>
              <a:rPr lang="it-IT" sz="3200" b="0" i="0" u="none" dirty="0">
                <a:latin typeface="Arial" panose="020B0604020202020204" pitchFamily="34" charset="0"/>
                <a:cs typeface="Arial" panose="020B0604020202020204" pitchFamily="34" charset="0"/>
              </a:rPr>
              <a:t>. del 30 aprile 2019 – 24 luglio 2019, </a:t>
            </a:r>
            <a:r>
              <a:rPr lang="it-IT" sz="3200" b="0" i="0" u="none" dirty="0" err="1">
                <a:latin typeface="Arial" panose="020B0604020202020204" pitchFamily="34" charset="0"/>
                <a:cs typeface="Arial" panose="020B0604020202020204" pitchFamily="34" charset="0"/>
              </a:rPr>
              <a:t>proc</a:t>
            </a:r>
            <a:r>
              <a:rPr lang="it-IT" sz="3200" b="0" i="0" u="none" dirty="0">
                <a:latin typeface="Arial" panose="020B0604020202020204" pitchFamily="34" charset="0"/>
                <a:cs typeface="Arial" panose="020B0604020202020204" pitchFamily="34" charset="0"/>
              </a:rPr>
              <a:t>. </a:t>
            </a:r>
            <a:r>
              <a:rPr lang="it-IT" sz="3200" b="0" i="0" u="none" dirty="0" err="1">
                <a:latin typeface="Arial" panose="020B0604020202020204" pitchFamily="34" charset="0"/>
                <a:cs typeface="Arial" panose="020B0604020202020204" pitchFamily="34" charset="0"/>
              </a:rPr>
              <a:t>pen</a:t>
            </a:r>
            <a:r>
              <a:rPr lang="it-IT" sz="3200" b="0" i="0" u="none" dirty="0">
                <a:latin typeface="Arial" panose="020B0604020202020204" pitchFamily="34" charset="0"/>
                <a:cs typeface="Arial" panose="020B0604020202020204" pitchFamily="34" charset="0"/>
              </a:rPr>
              <a:t>. 19633/14 R.G.N.R. (567 Reg. Gen. </a:t>
            </a:r>
            <a:r>
              <a:rPr lang="it-IT" sz="3200" b="0" i="0" u="none" dirty="0" err="1">
                <a:latin typeface="Arial" panose="020B0604020202020204" pitchFamily="34" charset="0"/>
                <a:cs typeface="Arial" panose="020B0604020202020204" pitchFamily="34" charset="0"/>
              </a:rPr>
              <a:t>App</a:t>
            </a:r>
            <a:r>
              <a:rPr lang="it-IT" sz="3200" b="0" i="0" u="none" dirty="0">
                <a:latin typeface="Arial" panose="020B0604020202020204" pitchFamily="34" charset="0"/>
                <a:cs typeface="Arial" panose="020B0604020202020204" pitchFamily="34" charset="0"/>
              </a:rPr>
              <a:t>.); Tribunale di Roma, sentenza n. 5753/19 del 10 aprile 2019 – 23 aprile 2019, </a:t>
            </a:r>
            <a:r>
              <a:rPr lang="it-IT" sz="3200" b="0" i="0" u="none" dirty="0" err="1">
                <a:latin typeface="Arial" panose="020B0604020202020204" pitchFamily="34" charset="0"/>
                <a:cs typeface="Arial" panose="020B0604020202020204" pitchFamily="34" charset="0"/>
              </a:rPr>
              <a:t>proc</a:t>
            </a:r>
            <a:r>
              <a:rPr lang="it-IT" sz="3200" b="0" i="0" u="none" dirty="0">
                <a:latin typeface="Arial" panose="020B0604020202020204" pitchFamily="34" charset="0"/>
                <a:cs typeface="Arial" panose="020B0604020202020204" pitchFamily="34" charset="0"/>
              </a:rPr>
              <a:t>. </a:t>
            </a:r>
            <a:r>
              <a:rPr lang="it-IT" sz="3200" b="0" i="0" u="none" dirty="0" err="1">
                <a:latin typeface="Arial" panose="020B0604020202020204" pitchFamily="34" charset="0"/>
                <a:cs typeface="Arial" panose="020B0604020202020204" pitchFamily="34" charset="0"/>
              </a:rPr>
              <a:t>pen</a:t>
            </a:r>
            <a:r>
              <a:rPr lang="it-IT" sz="3200" b="0" i="0" u="none" dirty="0">
                <a:latin typeface="Arial" panose="020B0604020202020204" pitchFamily="34" charset="0"/>
                <a:cs typeface="Arial" panose="020B0604020202020204" pitchFamily="34" charset="0"/>
              </a:rPr>
              <a:t>. 44026/16 R.G.N.R.; Tribunale di Como, sentenza n. 1119/12 Reg. </a:t>
            </a:r>
            <a:r>
              <a:rPr lang="it-IT" sz="3200" b="0" i="0" u="none" dirty="0" err="1">
                <a:latin typeface="Arial" panose="020B0604020202020204" pitchFamily="34" charset="0"/>
                <a:cs typeface="Arial" panose="020B0604020202020204" pitchFamily="34" charset="0"/>
              </a:rPr>
              <a:t>Sent</a:t>
            </a:r>
            <a:r>
              <a:rPr lang="it-IT" sz="3200" b="0" i="0" u="none" dirty="0">
                <a:latin typeface="Arial" panose="020B0604020202020204" pitchFamily="34" charset="0"/>
                <a:cs typeface="Arial" panose="020B0604020202020204" pitchFamily="34" charset="0"/>
              </a:rPr>
              <a:t>. del 30 ottobre 2012 – 29 dicembre 2012, </a:t>
            </a:r>
            <a:r>
              <a:rPr lang="it-IT" sz="3200" b="0" i="0" u="none" dirty="0" err="1">
                <a:latin typeface="Arial" panose="020B0604020202020204" pitchFamily="34" charset="0"/>
                <a:cs typeface="Arial" panose="020B0604020202020204" pitchFamily="34" charset="0"/>
              </a:rPr>
              <a:t>proc</a:t>
            </a:r>
            <a:r>
              <a:rPr lang="it-IT" sz="3200" b="0" i="0" u="none" dirty="0">
                <a:latin typeface="Arial" panose="020B0604020202020204" pitchFamily="34" charset="0"/>
                <a:cs typeface="Arial" panose="020B0604020202020204" pitchFamily="34" charset="0"/>
              </a:rPr>
              <a:t>. </a:t>
            </a:r>
            <a:r>
              <a:rPr lang="it-IT" sz="3200" b="0" i="0" u="none" dirty="0" err="1">
                <a:latin typeface="Arial" panose="020B0604020202020204" pitchFamily="34" charset="0"/>
                <a:cs typeface="Arial" panose="020B0604020202020204" pitchFamily="34" charset="0"/>
              </a:rPr>
              <a:t>pen</a:t>
            </a:r>
            <a:r>
              <a:rPr lang="it-IT" sz="3200" b="0" i="0" u="none" dirty="0">
                <a:latin typeface="Arial" panose="020B0604020202020204" pitchFamily="34" charset="0"/>
                <a:cs typeface="Arial" panose="020B0604020202020204" pitchFamily="34" charset="0"/>
              </a:rPr>
              <a:t>. 4706/08 Notizie di Reato)</a:t>
            </a:r>
            <a:endParaRPr lang="it-IT" sz="3200" b="0" i="0" u="none" dirty="0"/>
          </a:p>
        </p:txBody>
      </p:sp>
      <p:sp>
        <p:nvSpPr>
          <p:cNvPr id="4" name="Segnaposto numero diapositiva 3">
            <a:extLst>
              <a:ext uri="{FF2B5EF4-FFF2-40B4-BE49-F238E27FC236}">
                <a16:creationId xmlns:a16="http://schemas.microsoft.com/office/drawing/2014/main" id="{B278397B-67DF-6148-A51F-775BD7AE6EBD}"/>
              </a:ext>
            </a:extLst>
          </p:cNvPr>
          <p:cNvSpPr>
            <a:spLocks noGrp="1"/>
          </p:cNvSpPr>
          <p:nvPr>
            <p:ph type="sldNum" sz="quarter" idx="7"/>
          </p:nvPr>
        </p:nvSpPr>
        <p:spPr/>
        <p:txBody>
          <a:bodyPr/>
          <a:lstStyle/>
          <a:p>
            <a:pPr marL="25400">
              <a:lnSpc>
                <a:spcPts val="2014"/>
              </a:lnSpc>
            </a:pPr>
            <a:fld id="{81D60167-4931-47E6-BA6A-407CBD079E47}" type="slidenum">
              <a:rPr lang="it-IT" spc="15" smtClean="0"/>
              <a:t>15</a:t>
            </a:fld>
            <a:endParaRPr lang="it-IT" spc="15" dirty="0"/>
          </a:p>
        </p:txBody>
      </p:sp>
    </p:spTree>
    <p:extLst>
      <p:ext uri="{BB962C8B-B14F-4D97-AF65-F5344CB8AC3E}">
        <p14:creationId xmlns:p14="http://schemas.microsoft.com/office/powerpoint/2010/main" val="2956958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71048"/>
            <a:ext cx="12761318" cy="1651000"/>
          </a:xfrm>
          <a:prstGeom prst="rect">
            <a:avLst/>
          </a:prstGeom>
        </p:spPr>
        <p:txBody>
          <a:bodyPr vert="horz" wrap="square" lIns="0" tIns="3810" rIns="0" bIns="0" rtlCol="0">
            <a:spAutoFit/>
          </a:bodyPr>
          <a:lstStyle/>
          <a:p>
            <a:pPr marL="12700" marR="5080" algn="just">
              <a:lnSpc>
                <a:spcPct val="102099"/>
              </a:lnSpc>
              <a:spcBef>
                <a:spcPts val="30"/>
              </a:spcBef>
            </a:pPr>
            <a:r>
              <a:rPr sz="3500" spc="10" dirty="0"/>
              <a:t>La scarsa </a:t>
            </a:r>
            <a:r>
              <a:rPr sz="3500" spc="5" dirty="0"/>
              <a:t>applicazione (e </a:t>
            </a:r>
            <a:r>
              <a:rPr sz="3500" spc="10" dirty="0"/>
              <a:t>anche comprensione)  </a:t>
            </a:r>
            <a:r>
              <a:rPr sz="3500" spc="175" dirty="0"/>
              <a:t>giurisprudenziale </a:t>
            </a:r>
            <a:r>
              <a:rPr sz="3500" spc="150" dirty="0"/>
              <a:t>della </a:t>
            </a:r>
            <a:r>
              <a:rPr sz="3500" spc="160" dirty="0"/>
              <a:t>portata </a:t>
            </a:r>
            <a:r>
              <a:rPr sz="3500" spc="185" dirty="0"/>
              <a:t>precettiva  </a:t>
            </a:r>
            <a:r>
              <a:rPr sz="3500" spc="5" dirty="0"/>
              <a:t>dell’art. </a:t>
            </a:r>
            <a:r>
              <a:rPr sz="3500" spc="10" dirty="0"/>
              <a:t>517 </a:t>
            </a:r>
            <a:r>
              <a:rPr sz="3500" i="1" dirty="0">
                <a:latin typeface="Arial"/>
                <a:cs typeface="Arial"/>
              </a:rPr>
              <a:t>ter </a:t>
            </a:r>
            <a:r>
              <a:rPr sz="3500" spc="5" dirty="0"/>
              <a:t>c.p. in materia di</a:t>
            </a:r>
            <a:r>
              <a:rPr sz="3500" spc="-5" dirty="0"/>
              <a:t> </a:t>
            </a:r>
            <a:r>
              <a:rPr sz="3500" spc="10" dirty="0"/>
              <a:t>marchi</a:t>
            </a:r>
            <a:endParaRPr sz="3500" dirty="0">
              <a:latin typeface="Arial"/>
              <a:cs typeface="Arial"/>
            </a:endParaRPr>
          </a:p>
        </p:txBody>
      </p:sp>
      <p:sp>
        <p:nvSpPr>
          <p:cNvPr id="7" name="Segnaposto numero diapositiva 6">
            <a:extLst>
              <a:ext uri="{FF2B5EF4-FFF2-40B4-BE49-F238E27FC236}">
                <a16:creationId xmlns:a16="http://schemas.microsoft.com/office/drawing/2014/main" id="{DC1BB71C-8AA6-3C4E-9CC6-407B960684DF}"/>
              </a:ext>
            </a:extLst>
          </p:cNvPr>
          <p:cNvSpPr>
            <a:spLocks noGrp="1"/>
          </p:cNvSpPr>
          <p:nvPr>
            <p:ph type="sldNum" sz="quarter" idx="7"/>
          </p:nvPr>
        </p:nvSpPr>
        <p:spPr/>
        <p:txBody>
          <a:bodyPr/>
          <a:lstStyle/>
          <a:p>
            <a:pPr marL="25400">
              <a:lnSpc>
                <a:spcPts val="2014"/>
              </a:lnSpc>
            </a:pPr>
            <a:fld id="{81D60167-4931-47E6-BA6A-407CBD079E47}" type="slidenum">
              <a:rPr lang="it-IT" spc="15" smtClean="0"/>
              <a:t>16</a:t>
            </a:fld>
            <a:endParaRPr lang="it-IT" spc="15" dirty="0"/>
          </a:p>
        </p:txBody>
      </p:sp>
      <p:sp>
        <p:nvSpPr>
          <p:cNvPr id="8" name="CasellaDiTesto 7">
            <a:extLst>
              <a:ext uri="{FF2B5EF4-FFF2-40B4-BE49-F238E27FC236}">
                <a16:creationId xmlns:a16="http://schemas.microsoft.com/office/drawing/2014/main" id="{995C360F-5919-DF4D-AB20-32D8BF5C446D}"/>
              </a:ext>
            </a:extLst>
          </p:cNvPr>
          <p:cNvSpPr txBox="1"/>
          <p:nvPr/>
        </p:nvSpPr>
        <p:spPr>
          <a:xfrm>
            <a:off x="1591056" y="3255263"/>
            <a:ext cx="15014194" cy="3343864"/>
          </a:xfrm>
          <a:prstGeom prst="rect">
            <a:avLst/>
          </a:prstGeom>
          <a:noFill/>
        </p:spPr>
        <p:txBody>
          <a:bodyPr wrap="square" rtlCol="0">
            <a:spAutoFit/>
          </a:bodyPr>
          <a:lstStyle/>
          <a:p>
            <a:pPr marL="342900" indent="-342900" algn="just">
              <a:buFont typeface="Arial" panose="020B0604020202020204" pitchFamily="34" charset="0"/>
              <a:buChar char="•"/>
            </a:pPr>
            <a:r>
              <a:rPr lang="it-IT" sz="2400" dirty="0">
                <a:latin typeface="Arial" panose="020B0604020202020204" pitchFamily="34" charset="0"/>
                <a:cs typeface="Arial" panose="020B0604020202020204" pitchFamily="34" charset="0"/>
              </a:rPr>
              <a:t>In realtà, norma molto utile per combattere i contraffattori</a:t>
            </a:r>
          </a:p>
          <a:p>
            <a:pPr algn="just"/>
            <a:endParaRPr lang="it-IT" sz="2400" spc="-5" dirty="0">
              <a:latin typeface="Arial"/>
              <a:cs typeface="Arial"/>
            </a:endParaRPr>
          </a:p>
          <a:p>
            <a:pPr marL="355600" marR="5080" indent="-342900" algn="just">
              <a:lnSpc>
                <a:spcPct val="119400"/>
              </a:lnSpc>
              <a:spcBef>
                <a:spcPts val="100"/>
              </a:spcBef>
              <a:buSzPct val="73770"/>
              <a:buFont typeface="Arial" panose="020B0604020202020204" pitchFamily="34" charset="0"/>
              <a:buChar char="•"/>
              <a:tabLst>
                <a:tab pos="389255" algn="l"/>
                <a:tab pos="389890" algn="l"/>
              </a:tabLst>
            </a:pPr>
            <a:r>
              <a:rPr lang="it-IT" sz="2400" spc="-5" dirty="0">
                <a:latin typeface="Arial"/>
                <a:cs typeface="Arial"/>
              </a:rPr>
              <a:t>Coordinamento con artt. 473 e 474</a:t>
            </a:r>
            <a:r>
              <a:rPr lang="it-IT" sz="2400" spc="-10" dirty="0">
                <a:latin typeface="Arial"/>
                <a:cs typeface="Arial"/>
              </a:rPr>
              <a:t> </a:t>
            </a:r>
            <a:r>
              <a:rPr lang="it-IT" sz="2400" spc="-5" dirty="0">
                <a:latin typeface="Arial"/>
                <a:cs typeface="Arial"/>
              </a:rPr>
              <a:t>c.p.</a:t>
            </a:r>
          </a:p>
          <a:p>
            <a:pPr marL="12700" marR="5080" algn="just">
              <a:lnSpc>
                <a:spcPct val="119400"/>
              </a:lnSpc>
              <a:spcBef>
                <a:spcPts val="100"/>
              </a:spcBef>
              <a:buSzPct val="73770"/>
              <a:tabLst>
                <a:tab pos="389255" algn="l"/>
                <a:tab pos="389890" algn="l"/>
              </a:tabLst>
            </a:pPr>
            <a:endParaRPr lang="it-IT" sz="2400" spc="-5" dirty="0">
              <a:latin typeface="Arial"/>
              <a:cs typeface="Arial"/>
            </a:endParaRPr>
          </a:p>
          <a:p>
            <a:pPr marL="355600" marR="5080" indent="-342900" algn="just">
              <a:lnSpc>
                <a:spcPct val="119400"/>
              </a:lnSpc>
              <a:spcBef>
                <a:spcPts val="100"/>
              </a:spcBef>
              <a:buSzPct val="73770"/>
              <a:buFont typeface="Arial" panose="020B0604020202020204" pitchFamily="34" charset="0"/>
              <a:buChar char="•"/>
              <a:tabLst>
                <a:tab pos="389255" algn="l"/>
                <a:tab pos="389890" algn="l"/>
              </a:tabLst>
            </a:pPr>
            <a:r>
              <a:rPr lang="it-IT" sz="2400" spc="-5" dirty="0">
                <a:latin typeface="Arial"/>
                <a:cs typeface="Arial"/>
              </a:rPr>
              <a:t>Principalmente </a:t>
            </a:r>
            <a:r>
              <a:rPr lang="it-IT" sz="2400" spc="-15" dirty="0">
                <a:latin typeface="Arial"/>
                <a:cs typeface="Arial"/>
              </a:rPr>
              <a:t>offre </a:t>
            </a:r>
            <a:r>
              <a:rPr lang="it-IT" sz="2400" spc="-5" dirty="0">
                <a:latin typeface="Arial"/>
                <a:cs typeface="Arial"/>
              </a:rPr>
              <a:t>tutela ai marchi di rinomanza/celebri contro  imitazioni non </a:t>
            </a:r>
            <a:r>
              <a:rPr lang="it-IT" sz="2400" spc="-5" dirty="0" err="1">
                <a:latin typeface="Arial"/>
                <a:cs typeface="Arial"/>
              </a:rPr>
              <a:t>confusorie</a:t>
            </a:r>
            <a:r>
              <a:rPr lang="it-IT" sz="2400" spc="-5" dirty="0">
                <a:latin typeface="Arial"/>
                <a:cs typeface="Arial"/>
              </a:rPr>
              <a:t> (ossia non ingannevoli, che non</a:t>
            </a:r>
            <a:r>
              <a:rPr lang="it-IT" sz="2400" spc="570" dirty="0">
                <a:latin typeface="Arial"/>
                <a:cs typeface="Arial"/>
              </a:rPr>
              <a:t> </a:t>
            </a:r>
            <a:r>
              <a:rPr lang="it-IT" sz="2400" spc="-5" dirty="0">
                <a:latin typeface="Arial"/>
                <a:cs typeface="Arial"/>
              </a:rPr>
              <a:t>ledono</a:t>
            </a:r>
            <a:r>
              <a:rPr lang="it-IT" sz="2400" dirty="0">
                <a:latin typeface="Arial"/>
                <a:cs typeface="Arial"/>
              </a:rPr>
              <a:t> la </a:t>
            </a:r>
            <a:r>
              <a:rPr lang="it-IT" sz="2400" spc="-5" dirty="0">
                <a:latin typeface="Arial"/>
                <a:cs typeface="Arial"/>
              </a:rPr>
              <a:t>«fede pubblica») </a:t>
            </a:r>
            <a:r>
              <a:rPr lang="it-IT" sz="2400" u="heavy" spc="-5" dirty="0">
                <a:uFill>
                  <a:solidFill>
                    <a:srgbClr val="000000"/>
                  </a:solidFill>
                </a:uFill>
                <a:latin typeface="Arial"/>
                <a:cs typeface="Arial"/>
              </a:rPr>
              <a:t>ma che sono fortemente pregiudizievoli: ipotesi </a:t>
            </a:r>
            <a:r>
              <a:rPr lang="it-IT" sz="2400" spc="-5" dirty="0">
                <a:latin typeface="Arial"/>
                <a:cs typeface="Arial"/>
              </a:rPr>
              <a:t> </a:t>
            </a:r>
            <a:r>
              <a:rPr lang="it-IT" sz="2400" u="heavy" spc="-5" dirty="0">
                <a:uFill>
                  <a:solidFill>
                    <a:srgbClr val="000000"/>
                  </a:solidFill>
                </a:uFill>
                <a:latin typeface="Arial"/>
                <a:cs typeface="Arial"/>
              </a:rPr>
              <a:t>di agganciamento parassitario, parodia commerciale</a:t>
            </a:r>
            <a:r>
              <a:rPr lang="it-IT" sz="2400" u="heavy" spc="15" dirty="0">
                <a:uFill>
                  <a:solidFill>
                    <a:srgbClr val="000000"/>
                  </a:solidFill>
                </a:uFill>
                <a:latin typeface="Arial"/>
                <a:cs typeface="Arial"/>
              </a:rPr>
              <a:t> </a:t>
            </a:r>
            <a:r>
              <a:rPr lang="it-IT" sz="2400" u="heavy" spc="-5" dirty="0">
                <a:uFill>
                  <a:solidFill>
                    <a:srgbClr val="000000"/>
                  </a:solidFill>
                </a:uFill>
                <a:latin typeface="Arial"/>
                <a:cs typeface="Arial"/>
              </a:rPr>
              <a:t>ecc.</a:t>
            </a:r>
            <a:endParaRPr lang="it-IT" sz="2400" dirty="0">
              <a:latin typeface="Arial"/>
              <a:cs typeface="Arial"/>
            </a:endParaRPr>
          </a:p>
          <a:p>
            <a:pPr marL="285750" indent="-285750">
              <a:buFont typeface="Arial" panose="020B0604020202020204" pitchFamily="34" charset="0"/>
              <a:buChar char="•"/>
            </a:pPr>
            <a:endParaRPr lang="it-IT" u="sng"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20788"/>
            <a:ext cx="12075518" cy="1191352"/>
          </a:xfrm>
          <a:prstGeom prst="rect">
            <a:avLst/>
          </a:prstGeom>
        </p:spPr>
        <p:txBody>
          <a:bodyPr vert="horz" wrap="square" lIns="0" tIns="36830" rIns="0" bIns="0" rtlCol="0">
            <a:spAutoFit/>
          </a:bodyPr>
          <a:lstStyle/>
          <a:p>
            <a:pPr marL="12700" marR="5080" algn="just">
              <a:lnSpc>
                <a:spcPts val="4450"/>
              </a:lnSpc>
              <a:spcBef>
                <a:spcPts val="290"/>
              </a:spcBef>
            </a:pPr>
            <a:r>
              <a:rPr sz="3750" spc="-35" dirty="0"/>
              <a:t>L’art. </a:t>
            </a:r>
            <a:r>
              <a:rPr sz="3750" dirty="0"/>
              <a:t>517 </a:t>
            </a:r>
            <a:r>
              <a:rPr sz="3750" i="1" spc="-5" dirty="0">
                <a:latin typeface="Arial"/>
                <a:cs typeface="Arial"/>
              </a:rPr>
              <a:t>ter </a:t>
            </a:r>
            <a:r>
              <a:rPr sz="3750" spc="-5" dirty="0"/>
              <a:t>c.p. tutela </a:t>
            </a:r>
            <a:r>
              <a:rPr sz="3750" dirty="0"/>
              <a:t>quindi penalmente le  </a:t>
            </a:r>
            <a:r>
              <a:rPr sz="3750" spc="-10" dirty="0"/>
              <a:t>contraffazioni </a:t>
            </a:r>
            <a:r>
              <a:rPr sz="3750" dirty="0"/>
              <a:t>civilistiche </a:t>
            </a:r>
            <a:r>
              <a:rPr sz="3750" spc="-5" dirty="0"/>
              <a:t>poste </a:t>
            </a:r>
            <a:r>
              <a:rPr sz="3750" dirty="0"/>
              <a:t>in essere con  dolo</a:t>
            </a:r>
            <a:endParaRPr sz="3750" dirty="0">
              <a:latin typeface="Arial"/>
              <a:cs typeface="Arial"/>
            </a:endParaRPr>
          </a:p>
        </p:txBody>
      </p:sp>
      <p:sp>
        <p:nvSpPr>
          <p:cNvPr id="7" name="object 7"/>
          <p:cNvSpPr txBox="1"/>
          <p:nvPr/>
        </p:nvSpPr>
        <p:spPr>
          <a:xfrm>
            <a:off x="18172999" y="10474096"/>
            <a:ext cx="340995" cy="27686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17</a:t>
            </a:r>
            <a:endParaRPr sz="1950">
              <a:latin typeface="Arial"/>
              <a:cs typeface="Arial"/>
            </a:endParaRPr>
          </a:p>
        </p:txBody>
      </p:sp>
      <p:sp>
        <p:nvSpPr>
          <p:cNvPr id="3" name="object 3"/>
          <p:cNvSpPr txBox="1"/>
          <p:nvPr/>
        </p:nvSpPr>
        <p:spPr>
          <a:xfrm>
            <a:off x="1557932" y="2550907"/>
            <a:ext cx="13037185" cy="1365885"/>
          </a:xfrm>
          <a:prstGeom prst="rect">
            <a:avLst/>
          </a:prstGeom>
        </p:spPr>
        <p:txBody>
          <a:bodyPr vert="horz" wrap="square" lIns="0" tIns="194310" rIns="0" bIns="0" rtlCol="0">
            <a:spAutoFit/>
          </a:bodyPr>
          <a:lstStyle/>
          <a:p>
            <a:pPr marL="263525" indent="-250825">
              <a:lnSpc>
                <a:spcPct val="100000"/>
              </a:lnSpc>
              <a:spcBef>
                <a:spcPts val="1530"/>
              </a:spcBef>
              <a:buSzPct val="75000"/>
              <a:buChar char="•"/>
              <a:tabLst>
                <a:tab pos="263525" algn="l"/>
                <a:tab pos="264160" algn="l"/>
              </a:tabLst>
            </a:pPr>
            <a:r>
              <a:rPr sz="3200" spc="5" dirty="0">
                <a:latin typeface="Arial"/>
                <a:cs typeface="Arial"/>
              </a:rPr>
              <a:t>Art. </a:t>
            </a:r>
            <a:r>
              <a:rPr sz="3200" spc="15" dirty="0">
                <a:latin typeface="Arial"/>
                <a:cs typeface="Arial"/>
              </a:rPr>
              <a:t>20 </a:t>
            </a:r>
            <a:r>
              <a:rPr sz="3200" spc="5" dirty="0">
                <a:latin typeface="Arial"/>
                <a:cs typeface="Arial"/>
              </a:rPr>
              <a:t>lett. </a:t>
            </a:r>
            <a:r>
              <a:rPr sz="3200" spc="10" dirty="0">
                <a:latin typeface="Arial"/>
                <a:cs typeface="Arial"/>
              </a:rPr>
              <a:t>c) codice proprietà</a:t>
            </a:r>
            <a:r>
              <a:rPr sz="3200" spc="-20" dirty="0">
                <a:latin typeface="Arial"/>
                <a:cs typeface="Arial"/>
              </a:rPr>
              <a:t> </a:t>
            </a:r>
            <a:r>
              <a:rPr sz="3200" spc="10" dirty="0">
                <a:latin typeface="Arial"/>
                <a:cs typeface="Arial"/>
              </a:rPr>
              <a:t>industriale</a:t>
            </a:r>
            <a:endParaRPr sz="3200">
              <a:latin typeface="Arial"/>
              <a:cs typeface="Arial"/>
            </a:endParaRPr>
          </a:p>
          <a:p>
            <a:pPr marL="263525" indent="-250825">
              <a:lnSpc>
                <a:spcPct val="100000"/>
              </a:lnSpc>
              <a:spcBef>
                <a:spcPts val="1435"/>
              </a:spcBef>
              <a:buSzPct val="75000"/>
              <a:buChar char="•"/>
              <a:tabLst>
                <a:tab pos="263525" algn="l"/>
                <a:tab pos="264160" algn="l"/>
              </a:tabLst>
            </a:pPr>
            <a:r>
              <a:rPr sz="3200" dirty="0">
                <a:latin typeface="Arial"/>
                <a:cs typeface="Arial"/>
              </a:rPr>
              <a:t>Il</a:t>
            </a:r>
            <a:r>
              <a:rPr sz="3200" spc="150" dirty="0">
                <a:latin typeface="Arial"/>
                <a:cs typeface="Arial"/>
              </a:rPr>
              <a:t> </a:t>
            </a:r>
            <a:r>
              <a:rPr sz="3200" spc="5" dirty="0">
                <a:latin typeface="Arial"/>
                <a:cs typeface="Arial"/>
              </a:rPr>
              <a:t>titolare</a:t>
            </a:r>
            <a:r>
              <a:rPr sz="3200" spc="150" dirty="0">
                <a:latin typeface="Arial"/>
                <a:cs typeface="Arial"/>
              </a:rPr>
              <a:t> </a:t>
            </a:r>
            <a:r>
              <a:rPr sz="3200" spc="10" dirty="0">
                <a:latin typeface="Arial"/>
                <a:cs typeface="Arial"/>
              </a:rPr>
              <a:t>di</a:t>
            </a:r>
            <a:r>
              <a:rPr sz="3200" spc="150" dirty="0">
                <a:latin typeface="Arial"/>
                <a:cs typeface="Arial"/>
              </a:rPr>
              <a:t> </a:t>
            </a:r>
            <a:r>
              <a:rPr sz="3200" spc="15" dirty="0">
                <a:latin typeface="Arial"/>
                <a:cs typeface="Arial"/>
              </a:rPr>
              <a:t>un</a:t>
            </a:r>
            <a:r>
              <a:rPr sz="3200" spc="150" dirty="0">
                <a:latin typeface="Arial"/>
                <a:cs typeface="Arial"/>
              </a:rPr>
              <a:t> </a:t>
            </a:r>
            <a:r>
              <a:rPr sz="3200" spc="10" dirty="0">
                <a:latin typeface="Arial"/>
                <a:cs typeface="Arial"/>
              </a:rPr>
              <a:t>marchio</a:t>
            </a:r>
            <a:r>
              <a:rPr sz="3200" spc="150" dirty="0">
                <a:latin typeface="Arial"/>
                <a:cs typeface="Arial"/>
              </a:rPr>
              <a:t> </a:t>
            </a:r>
            <a:r>
              <a:rPr sz="3200" spc="10" dirty="0">
                <a:latin typeface="Arial"/>
                <a:cs typeface="Arial"/>
              </a:rPr>
              <a:t>registrato</a:t>
            </a:r>
            <a:r>
              <a:rPr sz="3200" spc="155" dirty="0">
                <a:latin typeface="Arial"/>
                <a:cs typeface="Arial"/>
              </a:rPr>
              <a:t> </a:t>
            </a:r>
            <a:r>
              <a:rPr sz="3200" spc="15" dirty="0">
                <a:latin typeface="Arial"/>
                <a:cs typeface="Arial"/>
              </a:rPr>
              <a:t>ha</a:t>
            </a:r>
            <a:r>
              <a:rPr sz="3200" spc="150" dirty="0">
                <a:latin typeface="Arial"/>
                <a:cs typeface="Arial"/>
              </a:rPr>
              <a:t> </a:t>
            </a:r>
            <a:r>
              <a:rPr sz="3200" spc="5" dirty="0">
                <a:latin typeface="Arial"/>
                <a:cs typeface="Arial"/>
              </a:rPr>
              <a:t>il</a:t>
            </a:r>
            <a:r>
              <a:rPr sz="3200" spc="150" dirty="0">
                <a:latin typeface="Arial"/>
                <a:cs typeface="Arial"/>
              </a:rPr>
              <a:t> </a:t>
            </a:r>
            <a:r>
              <a:rPr sz="3200" spc="5" dirty="0">
                <a:latin typeface="Arial"/>
                <a:cs typeface="Arial"/>
              </a:rPr>
              <a:t>diritto</a:t>
            </a:r>
            <a:r>
              <a:rPr sz="3200" spc="150" dirty="0">
                <a:latin typeface="Arial"/>
                <a:cs typeface="Arial"/>
              </a:rPr>
              <a:t> </a:t>
            </a:r>
            <a:r>
              <a:rPr sz="3200" spc="10" dirty="0">
                <a:latin typeface="Arial"/>
                <a:cs typeface="Arial"/>
              </a:rPr>
              <a:t>di</a:t>
            </a:r>
            <a:r>
              <a:rPr sz="3200" spc="150" dirty="0">
                <a:latin typeface="Arial"/>
                <a:cs typeface="Arial"/>
              </a:rPr>
              <a:t> </a:t>
            </a:r>
            <a:r>
              <a:rPr sz="3200" spc="10" dirty="0">
                <a:latin typeface="Arial"/>
                <a:cs typeface="Arial"/>
              </a:rPr>
              <a:t>vietare</a:t>
            </a:r>
            <a:r>
              <a:rPr sz="3200" spc="150" dirty="0">
                <a:latin typeface="Arial"/>
                <a:cs typeface="Arial"/>
              </a:rPr>
              <a:t> </a:t>
            </a:r>
            <a:r>
              <a:rPr sz="3200" spc="15" dirty="0">
                <a:latin typeface="Arial"/>
                <a:cs typeface="Arial"/>
              </a:rPr>
              <a:t>a</a:t>
            </a:r>
            <a:r>
              <a:rPr sz="3200" spc="155" dirty="0">
                <a:latin typeface="Arial"/>
                <a:cs typeface="Arial"/>
              </a:rPr>
              <a:t> </a:t>
            </a:r>
            <a:r>
              <a:rPr sz="3200" spc="5" dirty="0">
                <a:latin typeface="Arial"/>
                <a:cs typeface="Arial"/>
              </a:rPr>
              <a:t>terzi</a:t>
            </a:r>
            <a:r>
              <a:rPr sz="3200" spc="150" dirty="0">
                <a:latin typeface="Arial"/>
                <a:cs typeface="Arial"/>
              </a:rPr>
              <a:t> </a:t>
            </a:r>
            <a:r>
              <a:rPr sz="3200" spc="10" dirty="0">
                <a:latin typeface="Arial"/>
                <a:cs typeface="Arial"/>
              </a:rPr>
              <a:t>di</a:t>
            </a:r>
            <a:r>
              <a:rPr sz="3200" spc="150" dirty="0">
                <a:latin typeface="Arial"/>
                <a:cs typeface="Arial"/>
              </a:rPr>
              <a:t> </a:t>
            </a:r>
            <a:r>
              <a:rPr sz="3200" spc="10" dirty="0">
                <a:latin typeface="Arial"/>
                <a:cs typeface="Arial"/>
              </a:rPr>
              <a:t>usare</a:t>
            </a:r>
            <a:endParaRPr sz="3200">
              <a:latin typeface="Arial"/>
              <a:cs typeface="Arial"/>
            </a:endParaRPr>
          </a:p>
        </p:txBody>
      </p:sp>
      <p:sp>
        <p:nvSpPr>
          <p:cNvPr id="4" name="object 4"/>
          <p:cNvSpPr txBox="1"/>
          <p:nvPr/>
        </p:nvSpPr>
        <p:spPr>
          <a:xfrm>
            <a:off x="1809234" y="3880709"/>
            <a:ext cx="11080115" cy="1156407"/>
          </a:xfrm>
          <a:prstGeom prst="rect">
            <a:avLst/>
          </a:prstGeom>
        </p:spPr>
        <p:txBody>
          <a:bodyPr vert="horz" wrap="square" lIns="0" tIns="11430" rIns="0" bIns="0" rtlCol="0">
            <a:spAutoFit/>
          </a:bodyPr>
          <a:lstStyle/>
          <a:p>
            <a:pPr marL="12700" marR="5080">
              <a:lnSpc>
                <a:spcPct val="122400"/>
              </a:lnSpc>
              <a:spcBef>
                <a:spcPts val="90"/>
              </a:spcBef>
              <a:tabLst>
                <a:tab pos="1981200" algn="l"/>
                <a:tab pos="2173605" algn="l"/>
                <a:tab pos="2833370" algn="l"/>
                <a:tab pos="4460875" algn="l"/>
                <a:tab pos="4948555" algn="l"/>
                <a:tab pos="5839460" algn="l"/>
                <a:tab pos="6369685" algn="l"/>
                <a:tab pos="7204075" algn="l"/>
                <a:tab pos="7814945" algn="l"/>
                <a:tab pos="8825865" algn="l"/>
                <a:tab pos="8863965" algn="l"/>
                <a:tab pos="9338310" algn="l"/>
                <a:tab pos="10178415" algn="l"/>
                <a:tab pos="10747375" algn="l"/>
                <a:tab pos="10871200" algn="l"/>
              </a:tabLst>
            </a:pPr>
            <a:r>
              <a:rPr sz="3200" spc="10" dirty="0">
                <a:latin typeface="Arial"/>
                <a:cs typeface="Arial"/>
              </a:rPr>
              <a:t>nell’a</a:t>
            </a:r>
            <a:r>
              <a:rPr sz="3200" dirty="0">
                <a:latin typeface="Arial"/>
                <a:cs typeface="Arial"/>
              </a:rPr>
              <a:t>tt</a:t>
            </a:r>
            <a:r>
              <a:rPr sz="3200" spc="5" dirty="0">
                <a:latin typeface="Arial"/>
                <a:cs typeface="Arial"/>
              </a:rPr>
              <a:t>ivi</a:t>
            </a:r>
            <a:r>
              <a:rPr sz="3200" dirty="0">
                <a:latin typeface="Arial"/>
                <a:cs typeface="Arial"/>
              </a:rPr>
              <a:t>t</a:t>
            </a:r>
            <a:r>
              <a:rPr sz="3200" spc="15" dirty="0">
                <a:latin typeface="Arial"/>
                <a:cs typeface="Arial"/>
              </a:rPr>
              <a:t>à</a:t>
            </a:r>
            <a:r>
              <a:rPr sz="3200" dirty="0">
                <a:latin typeface="Arial"/>
                <a:cs typeface="Arial"/>
              </a:rPr>
              <a:t>		</a:t>
            </a:r>
            <a:r>
              <a:rPr sz="3200" spc="15" dirty="0">
                <a:latin typeface="Arial"/>
                <a:cs typeface="Arial"/>
              </a:rPr>
              <a:t>economica…c)</a:t>
            </a:r>
            <a:r>
              <a:rPr lang="it-IT" sz="3200" spc="15" dirty="0">
                <a:latin typeface="Arial"/>
                <a:cs typeface="Arial"/>
              </a:rPr>
              <a:t> </a:t>
            </a:r>
            <a:r>
              <a:rPr sz="3200" spc="15" dirty="0">
                <a:latin typeface="Arial"/>
                <a:cs typeface="Arial"/>
              </a:rPr>
              <a:t>«un</a:t>
            </a:r>
            <a:r>
              <a:rPr sz="3200" dirty="0">
                <a:latin typeface="Arial"/>
                <a:cs typeface="Arial"/>
              </a:rPr>
              <a:t>	</a:t>
            </a:r>
            <a:r>
              <a:rPr sz="3200" spc="15" dirty="0">
                <a:latin typeface="Arial"/>
                <a:cs typeface="Arial"/>
              </a:rPr>
              <a:t>segno</a:t>
            </a:r>
            <a:r>
              <a:rPr sz="3200" dirty="0">
                <a:latin typeface="Arial"/>
                <a:cs typeface="Arial"/>
              </a:rPr>
              <a:t>	</a:t>
            </a:r>
            <a:r>
              <a:rPr sz="3200" spc="10" dirty="0">
                <a:latin typeface="Arial"/>
                <a:cs typeface="Arial"/>
              </a:rPr>
              <a:t>iden</a:t>
            </a:r>
            <a:r>
              <a:rPr sz="3200" dirty="0">
                <a:latin typeface="Arial"/>
                <a:cs typeface="Arial"/>
              </a:rPr>
              <a:t>t</a:t>
            </a:r>
            <a:r>
              <a:rPr sz="3200" spc="10" dirty="0">
                <a:latin typeface="Arial"/>
                <a:cs typeface="Arial"/>
              </a:rPr>
              <a:t>ico</a:t>
            </a:r>
            <a:r>
              <a:rPr sz="3200" dirty="0">
                <a:latin typeface="Arial"/>
                <a:cs typeface="Arial"/>
              </a:rPr>
              <a:t>		</a:t>
            </a:r>
            <a:r>
              <a:rPr sz="3200" spc="15" dirty="0">
                <a:latin typeface="Arial"/>
                <a:cs typeface="Arial"/>
              </a:rPr>
              <a:t>o</a:t>
            </a:r>
            <a:r>
              <a:rPr sz="3200" dirty="0">
                <a:latin typeface="Arial"/>
                <a:cs typeface="Arial"/>
              </a:rPr>
              <a:t>	</a:t>
            </a:r>
            <a:r>
              <a:rPr sz="3200" b="1" spc="10" dirty="0">
                <a:latin typeface="Arial"/>
                <a:cs typeface="Arial"/>
              </a:rPr>
              <a:t>simile</a:t>
            </a:r>
            <a:r>
              <a:rPr sz="3200" b="1" dirty="0">
                <a:latin typeface="Arial"/>
                <a:cs typeface="Arial"/>
              </a:rPr>
              <a:t>	</a:t>
            </a:r>
            <a:r>
              <a:rPr sz="3200" spc="10" dirty="0">
                <a:latin typeface="Arial"/>
                <a:cs typeface="Arial"/>
              </a:rPr>
              <a:t>al  regis</a:t>
            </a:r>
            <a:r>
              <a:rPr sz="3200" dirty="0">
                <a:latin typeface="Arial"/>
                <a:cs typeface="Arial"/>
              </a:rPr>
              <a:t>t</a:t>
            </a:r>
            <a:r>
              <a:rPr sz="3200" spc="10" dirty="0">
                <a:latin typeface="Arial"/>
                <a:cs typeface="Arial"/>
              </a:rPr>
              <a:t>ra</a:t>
            </a:r>
            <a:r>
              <a:rPr sz="3200" dirty="0">
                <a:latin typeface="Arial"/>
                <a:cs typeface="Arial"/>
              </a:rPr>
              <a:t>t</a:t>
            </a:r>
            <a:r>
              <a:rPr sz="3200" spc="15" dirty="0">
                <a:latin typeface="Arial"/>
                <a:cs typeface="Arial"/>
              </a:rPr>
              <a:t>o</a:t>
            </a:r>
            <a:r>
              <a:rPr sz="3200" dirty="0">
                <a:latin typeface="Arial"/>
                <a:cs typeface="Arial"/>
              </a:rPr>
              <a:t>	</a:t>
            </a:r>
            <a:r>
              <a:rPr sz="3200" spc="10" dirty="0">
                <a:latin typeface="Arial"/>
                <a:cs typeface="Arial"/>
              </a:rPr>
              <a:t>per</a:t>
            </a:r>
            <a:r>
              <a:rPr sz="3200" dirty="0">
                <a:latin typeface="Arial"/>
                <a:cs typeface="Arial"/>
              </a:rPr>
              <a:t>	</a:t>
            </a:r>
            <a:r>
              <a:rPr sz="3200" spc="10" dirty="0">
                <a:latin typeface="Arial"/>
                <a:cs typeface="Arial"/>
              </a:rPr>
              <a:t>prodo</a:t>
            </a:r>
            <a:r>
              <a:rPr sz="3200" dirty="0">
                <a:latin typeface="Arial"/>
                <a:cs typeface="Arial"/>
              </a:rPr>
              <a:t>tt</a:t>
            </a:r>
            <a:r>
              <a:rPr sz="3200" spc="5" dirty="0">
                <a:latin typeface="Arial"/>
                <a:cs typeface="Arial"/>
              </a:rPr>
              <a:t>i</a:t>
            </a:r>
            <a:r>
              <a:rPr sz="3200" dirty="0">
                <a:latin typeface="Arial"/>
                <a:cs typeface="Arial"/>
              </a:rPr>
              <a:t>	</a:t>
            </a:r>
            <a:r>
              <a:rPr sz="3200" spc="15" dirty="0">
                <a:latin typeface="Arial"/>
                <a:cs typeface="Arial"/>
              </a:rPr>
              <a:t>o</a:t>
            </a:r>
            <a:r>
              <a:rPr sz="3200" dirty="0">
                <a:latin typeface="Arial"/>
                <a:cs typeface="Arial"/>
              </a:rPr>
              <a:t>	</a:t>
            </a:r>
            <a:r>
              <a:rPr sz="3200" spc="10" dirty="0">
                <a:latin typeface="Arial"/>
                <a:cs typeface="Arial"/>
              </a:rPr>
              <a:t>servizi</a:t>
            </a:r>
            <a:r>
              <a:rPr sz="3200" dirty="0">
                <a:latin typeface="Arial"/>
                <a:cs typeface="Arial"/>
              </a:rPr>
              <a:t>	</a:t>
            </a:r>
            <a:r>
              <a:rPr sz="3200" b="1" spc="15" dirty="0">
                <a:latin typeface="Arial"/>
                <a:cs typeface="Arial"/>
              </a:rPr>
              <a:t>a</a:t>
            </a:r>
            <a:r>
              <a:rPr sz="3200" b="1" spc="10" dirty="0">
                <a:latin typeface="Arial"/>
                <a:cs typeface="Arial"/>
              </a:rPr>
              <a:t>n</a:t>
            </a:r>
            <a:r>
              <a:rPr sz="3200" b="1" spc="15" dirty="0">
                <a:latin typeface="Arial"/>
                <a:cs typeface="Arial"/>
              </a:rPr>
              <a:t>c</a:t>
            </a:r>
            <a:r>
              <a:rPr sz="3200" b="1" spc="10" dirty="0">
                <a:latin typeface="Arial"/>
                <a:cs typeface="Arial"/>
              </a:rPr>
              <a:t>h</a:t>
            </a:r>
            <a:r>
              <a:rPr sz="3200" b="1" spc="15" dirty="0">
                <a:latin typeface="Arial"/>
                <a:cs typeface="Arial"/>
              </a:rPr>
              <a:t>e</a:t>
            </a:r>
            <a:r>
              <a:rPr sz="3200" b="1" dirty="0">
                <a:latin typeface="Arial"/>
                <a:cs typeface="Arial"/>
              </a:rPr>
              <a:t>	</a:t>
            </a:r>
            <a:r>
              <a:rPr sz="3200" b="1" spc="10" dirty="0">
                <a:latin typeface="Arial"/>
                <a:cs typeface="Arial"/>
              </a:rPr>
              <a:t>no</a:t>
            </a:r>
            <a:r>
              <a:rPr sz="3200" b="1" spc="15" dirty="0">
                <a:latin typeface="Arial"/>
                <a:cs typeface="Arial"/>
              </a:rPr>
              <a:t>n</a:t>
            </a:r>
            <a:r>
              <a:rPr sz="3200" b="1" dirty="0">
                <a:latin typeface="Arial"/>
                <a:cs typeface="Arial"/>
              </a:rPr>
              <a:t>	</a:t>
            </a:r>
            <a:r>
              <a:rPr sz="3200" b="1" spc="10" dirty="0">
                <a:latin typeface="Arial"/>
                <a:cs typeface="Arial"/>
              </a:rPr>
              <a:t>aff</a:t>
            </a:r>
            <a:r>
              <a:rPr sz="3200" b="1" spc="5" dirty="0">
                <a:latin typeface="Arial"/>
                <a:cs typeface="Arial"/>
              </a:rPr>
              <a:t>ini</a:t>
            </a:r>
            <a:r>
              <a:rPr sz="3200" spc="5" dirty="0">
                <a:latin typeface="Arial"/>
                <a:cs typeface="Arial"/>
              </a:rPr>
              <a:t>,</a:t>
            </a:r>
            <a:r>
              <a:rPr sz="3200" dirty="0">
                <a:latin typeface="Arial"/>
                <a:cs typeface="Arial"/>
              </a:rPr>
              <a:t>	</a:t>
            </a:r>
            <a:r>
              <a:rPr sz="3200" spc="15" dirty="0">
                <a:latin typeface="Arial"/>
                <a:cs typeface="Arial"/>
              </a:rPr>
              <a:t>se</a:t>
            </a:r>
            <a:r>
              <a:rPr sz="3200" dirty="0">
                <a:latin typeface="Arial"/>
                <a:cs typeface="Arial"/>
              </a:rPr>
              <a:t>		</a:t>
            </a:r>
            <a:r>
              <a:rPr sz="3200" spc="5" dirty="0">
                <a:latin typeface="Arial"/>
                <a:cs typeface="Arial"/>
              </a:rPr>
              <a:t>il</a:t>
            </a:r>
            <a:endParaRPr sz="3200" dirty="0">
              <a:latin typeface="Arial"/>
              <a:cs typeface="Arial"/>
            </a:endParaRPr>
          </a:p>
        </p:txBody>
      </p:sp>
      <p:sp>
        <p:nvSpPr>
          <p:cNvPr id="5" name="object 5"/>
          <p:cNvSpPr txBox="1"/>
          <p:nvPr/>
        </p:nvSpPr>
        <p:spPr>
          <a:xfrm>
            <a:off x="13110156" y="3880709"/>
            <a:ext cx="1483995" cy="1219200"/>
          </a:xfrm>
          <a:prstGeom prst="rect">
            <a:avLst/>
          </a:prstGeom>
        </p:spPr>
        <p:txBody>
          <a:bodyPr vert="horz" wrap="square" lIns="0" tIns="11430" rIns="0" bIns="0" rtlCol="0">
            <a:spAutoFit/>
          </a:bodyPr>
          <a:lstStyle/>
          <a:p>
            <a:pPr marL="12700" marR="5080" indent="-635">
              <a:lnSpc>
                <a:spcPct val="122400"/>
              </a:lnSpc>
              <a:spcBef>
                <a:spcPts val="90"/>
              </a:spcBef>
            </a:pPr>
            <a:r>
              <a:rPr sz="3200" spc="10" dirty="0">
                <a:latin typeface="Arial"/>
                <a:cs typeface="Arial"/>
              </a:rPr>
              <a:t>marchio  marchio</a:t>
            </a:r>
            <a:endParaRPr sz="3200">
              <a:latin typeface="Arial"/>
              <a:cs typeface="Arial"/>
            </a:endParaRPr>
          </a:p>
        </p:txBody>
      </p:sp>
      <p:sp>
        <p:nvSpPr>
          <p:cNvPr id="6" name="object 6"/>
          <p:cNvSpPr txBox="1"/>
          <p:nvPr/>
        </p:nvSpPr>
        <p:spPr>
          <a:xfrm>
            <a:off x="1809234" y="5074391"/>
            <a:ext cx="12786360" cy="1795145"/>
          </a:xfrm>
          <a:prstGeom prst="rect">
            <a:avLst/>
          </a:prstGeom>
        </p:spPr>
        <p:txBody>
          <a:bodyPr vert="horz" wrap="square" lIns="0" tIns="6350" rIns="0" bIns="0" rtlCol="0">
            <a:spAutoFit/>
          </a:bodyPr>
          <a:lstStyle/>
          <a:p>
            <a:pPr marL="12700" marR="5080" algn="just">
              <a:lnSpc>
                <a:spcPct val="121300"/>
              </a:lnSpc>
              <a:spcBef>
                <a:spcPts val="50"/>
              </a:spcBef>
            </a:pPr>
            <a:r>
              <a:rPr sz="3200" spc="10" dirty="0">
                <a:latin typeface="Arial"/>
                <a:cs typeface="Arial"/>
              </a:rPr>
              <a:t>registrato </a:t>
            </a:r>
            <a:r>
              <a:rPr sz="3200" b="1" spc="10" dirty="0">
                <a:latin typeface="Arial"/>
                <a:cs typeface="Arial"/>
              </a:rPr>
              <a:t>goda nello stato di rinomanza </a:t>
            </a:r>
            <a:r>
              <a:rPr sz="3200" spc="15" dirty="0">
                <a:latin typeface="Arial"/>
                <a:cs typeface="Arial"/>
              </a:rPr>
              <a:t>e se </a:t>
            </a:r>
            <a:r>
              <a:rPr sz="3200" spc="10" dirty="0">
                <a:latin typeface="Arial"/>
                <a:cs typeface="Arial"/>
              </a:rPr>
              <a:t>l’uso del </a:t>
            </a:r>
            <a:r>
              <a:rPr sz="3200" spc="15" dirty="0">
                <a:latin typeface="Arial"/>
                <a:cs typeface="Arial"/>
              </a:rPr>
              <a:t>segno senza  </a:t>
            </a:r>
            <a:r>
              <a:rPr sz="3200" spc="10" dirty="0">
                <a:latin typeface="Arial"/>
                <a:cs typeface="Arial"/>
              </a:rPr>
              <a:t>giusto motivo consente di trarre indebitamente vantaggio dal carattere  distintivo </a:t>
            </a:r>
            <a:r>
              <a:rPr sz="3200" spc="15" dirty="0">
                <a:latin typeface="Arial"/>
                <a:cs typeface="Arial"/>
              </a:rPr>
              <a:t>o </a:t>
            </a:r>
            <a:r>
              <a:rPr sz="3200" spc="10" dirty="0">
                <a:latin typeface="Arial"/>
                <a:cs typeface="Arial"/>
              </a:rPr>
              <a:t>dalla rinomanza del marchio </a:t>
            </a:r>
            <a:r>
              <a:rPr sz="3200" spc="15" dirty="0">
                <a:latin typeface="Arial"/>
                <a:cs typeface="Arial"/>
              </a:rPr>
              <a:t>o </a:t>
            </a:r>
            <a:r>
              <a:rPr sz="3200" spc="10" dirty="0">
                <a:latin typeface="Arial"/>
                <a:cs typeface="Arial"/>
              </a:rPr>
              <a:t>reca pregiudizio agli</a:t>
            </a:r>
            <a:r>
              <a:rPr sz="3200" spc="5" dirty="0">
                <a:latin typeface="Arial"/>
                <a:cs typeface="Arial"/>
              </a:rPr>
              <a:t> </a:t>
            </a:r>
            <a:r>
              <a:rPr sz="3200" spc="10" dirty="0">
                <a:latin typeface="Arial"/>
                <a:cs typeface="Arial"/>
              </a:rPr>
              <a:t>stessi»</a:t>
            </a:r>
            <a:endParaRPr sz="32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875" rIns="0" bIns="0" rtlCol="0">
            <a:spAutoFit/>
          </a:bodyPr>
          <a:lstStyle/>
          <a:p>
            <a:pPr marL="12700">
              <a:lnSpc>
                <a:spcPct val="100000"/>
              </a:lnSpc>
              <a:spcBef>
                <a:spcPts val="125"/>
              </a:spcBef>
            </a:pPr>
            <a:r>
              <a:rPr spc="10" dirty="0"/>
              <a:t>Interpretazione </a:t>
            </a:r>
            <a:r>
              <a:rPr spc="5" dirty="0"/>
              <a:t>dell’art. </a:t>
            </a:r>
            <a:r>
              <a:rPr spc="10" dirty="0"/>
              <a:t>20,</a:t>
            </a:r>
            <a:r>
              <a:rPr spc="-60" dirty="0"/>
              <a:t> </a:t>
            </a:r>
            <a:r>
              <a:rPr spc="5" dirty="0"/>
              <a:t>lett.</a:t>
            </a:r>
          </a:p>
        </p:txBody>
      </p:sp>
      <p:sp>
        <p:nvSpPr>
          <p:cNvPr id="4" name="object 4"/>
          <p:cNvSpPr txBox="1"/>
          <p:nvPr/>
        </p:nvSpPr>
        <p:spPr>
          <a:xfrm>
            <a:off x="18172999" y="10474096"/>
            <a:ext cx="340995" cy="27686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18</a:t>
            </a:r>
            <a:endParaRPr sz="1950">
              <a:latin typeface="Arial"/>
              <a:cs typeface="Arial"/>
            </a:endParaRPr>
          </a:p>
        </p:txBody>
      </p:sp>
      <p:sp>
        <p:nvSpPr>
          <p:cNvPr id="3" name="object 3"/>
          <p:cNvSpPr txBox="1"/>
          <p:nvPr/>
        </p:nvSpPr>
        <p:spPr>
          <a:xfrm>
            <a:off x="1557932" y="1476259"/>
            <a:ext cx="12907645" cy="5490414"/>
          </a:xfrm>
          <a:prstGeom prst="rect">
            <a:avLst/>
          </a:prstGeom>
        </p:spPr>
        <p:txBody>
          <a:bodyPr vert="horz" wrap="square" lIns="0" tIns="15875" rIns="0" bIns="0" rtlCol="0">
            <a:spAutoFit/>
          </a:bodyPr>
          <a:lstStyle/>
          <a:p>
            <a:pPr marL="12700">
              <a:lnSpc>
                <a:spcPct val="100000"/>
              </a:lnSpc>
              <a:spcBef>
                <a:spcPts val="125"/>
              </a:spcBef>
            </a:pPr>
            <a:r>
              <a:rPr sz="5400" spc="10" dirty="0">
                <a:solidFill>
                  <a:srgbClr val="5EBDC3"/>
                </a:solidFill>
                <a:latin typeface="Arial"/>
                <a:cs typeface="Arial"/>
              </a:rPr>
              <a:t>c) codice </a:t>
            </a:r>
            <a:r>
              <a:rPr sz="5400" spc="10" dirty="0" err="1">
                <a:solidFill>
                  <a:srgbClr val="5EBDC3"/>
                </a:solidFill>
                <a:latin typeface="Arial"/>
                <a:cs typeface="Arial"/>
              </a:rPr>
              <a:t>proprietà</a:t>
            </a:r>
            <a:r>
              <a:rPr sz="5400" spc="-10" dirty="0">
                <a:solidFill>
                  <a:srgbClr val="5EBDC3"/>
                </a:solidFill>
                <a:latin typeface="Arial"/>
                <a:cs typeface="Arial"/>
              </a:rPr>
              <a:t> </a:t>
            </a:r>
            <a:r>
              <a:rPr sz="5400" spc="5" dirty="0" err="1">
                <a:solidFill>
                  <a:srgbClr val="5EBDC3"/>
                </a:solidFill>
                <a:latin typeface="Arial"/>
                <a:cs typeface="Arial"/>
              </a:rPr>
              <a:t>industriale</a:t>
            </a:r>
            <a:endParaRPr sz="5400" dirty="0">
              <a:latin typeface="Arial"/>
              <a:cs typeface="Arial"/>
            </a:endParaRPr>
          </a:p>
          <a:p>
            <a:pPr marL="12700" algn="just">
              <a:lnSpc>
                <a:spcPct val="100000"/>
              </a:lnSpc>
              <a:spcBef>
                <a:spcPts val="3340"/>
              </a:spcBef>
            </a:pPr>
            <a:r>
              <a:rPr sz="3000" b="1" dirty="0">
                <a:latin typeface="Arial"/>
                <a:cs typeface="Arial"/>
              </a:rPr>
              <a:t>La Corte</a:t>
            </a:r>
            <a:r>
              <a:rPr lang="it-IT" sz="3000" b="1" dirty="0">
                <a:latin typeface="Arial"/>
                <a:cs typeface="Arial"/>
              </a:rPr>
              <a:t> </a:t>
            </a:r>
            <a:r>
              <a:rPr sz="3000" b="1" dirty="0">
                <a:latin typeface="Arial"/>
                <a:cs typeface="Arial"/>
              </a:rPr>
              <a:t>di Giustizia Europea </a:t>
            </a:r>
            <a:r>
              <a:rPr sz="3000" dirty="0">
                <a:latin typeface="Arial"/>
                <a:cs typeface="Arial"/>
              </a:rPr>
              <a:t>nella </a:t>
            </a:r>
            <a:r>
              <a:rPr sz="3000" spc="5" dirty="0">
                <a:latin typeface="Arial"/>
                <a:cs typeface="Arial"/>
              </a:rPr>
              <a:t>decisione </a:t>
            </a:r>
            <a:r>
              <a:rPr sz="3000" dirty="0">
                <a:latin typeface="Arial"/>
                <a:cs typeface="Arial"/>
              </a:rPr>
              <a:t>del </a:t>
            </a:r>
            <a:r>
              <a:rPr sz="3000" spc="5" dirty="0" err="1">
                <a:latin typeface="Arial"/>
                <a:cs typeface="Arial"/>
              </a:rPr>
              <a:t>caso</a:t>
            </a:r>
            <a:r>
              <a:rPr sz="3000" spc="5" dirty="0">
                <a:latin typeface="Arial"/>
                <a:cs typeface="Arial"/>
              </a:rPr>
              <a:t> C-408/01</a:t>
            </a:r>
            <a:endParaRPr sz="3000" dirty="0">
              <a:latin typeface="Arial"/>
              <a:cs typeface="Arial"/>
            </a:endParaRPr>
          </a:p>
          <a:p>
            <a:pPr marL="12700" algn="just">
              <a:lnSpc>
                <a:spcPct val="100000"/>
              </a:lnSpc>
              <a:spcBef>
                <a:spcPts val="605"/>
              </a:spcBef>
            </a:pPr>
            <a:r>
              <a:rPr sz="3000" spc="5" dirty="0">
                <a:latin typeface="Arial"/>
                <a:cs typeface="Arial"/>
              </a:rPr>
              <a:t>“Adidas” </a:t>
            </a:r>
            <a:r>
              <a:rPr sz="3000" dirty="0">
                <a:latin typeface="Arial"/>
                <a:cs typeface="Arial"/>
              </a:rPr>
              <a:t>(Corte di Giustizia </a:t>
            </a:r>
            <a:r>
              <a:rPr sz="3000" spc="5" dirty="0">
                <a:latin typeface="Arial"/>
                <a:cs typeface="Arial"/>
              </a:rPr>
              <a:t>CE, 23 </a:t>
            </a:r>
            <a:r>
              <a:rPr sz="3000" dirty="0">
                <a:latin typeface="Arial"/>
                <a:cs typeface="Arial"/>
              </a:rPr>
              <a:t>ottobre </a:t>
            </a:r>
            <a:r>
              <a:rPr sz="3000" spc="5" dirty="0">
                <a:latin typeface="Arial"/>
                <a:cs typeface="Arial"/>
              </a:rPr>
              <a:t>2003, </a:t>
            </a:r>
            <a:r>
              <a:rPr sz="3000" dirty="0">
                <a:latin typeface="Arial"/>
                <a:cs typeface="Arial"/>
              </a:rPr>
              <a:t>in </a:t>
            </a:r>
            <a:r>
              <a:rPr sz="3000" spc="-30" dirty="0">
                <a:latin typeface="Arial"/>
                <a:cs typeface="Arial"/>
              </a:rPr>
              <a:t>Giur. </a:t>
            </a:r>
            <a:r>
              <a:rPr sz="3000" spc="5" dirty="0">
                <a:latin typeface="Arial"/>
                <a:cs typeface="Arial"/>
              </a:rPr>
              <a:t>ann. </a:t>
            </a:r>
            <a:r>
              <a:rPr sz="3000" spc="-40" dirty="0">
                <a:latin typeface="Arial"/>
                <a:cs typeface="Arial"/>
              </a:rPr>
              <a:t>dir. </a:t>
            </a:r>
            <a:r>
              <a:rPr sz="3000" dirty="0">
                <a:latin typeface="Arial"/>
                <a:cs typeface="Arial"/>
              </a:rPr>
              <a:t>ind.,</a:t>
            </a:r>
            <a:r>
              <a:rPr sz="3000" spc="85" dirty="0">
                <a:latin typeface="Arial"/>
                <a:cs typeface="Arial"/>
              </a:rPr>
              <a:t> </a:t>
            </a:r>
            <a:r>
              <a:rPr sz="3000" spc="5" dirty="0">
                <a:latin typeface="Arial"/>
                <a:cs typeface="Arial"/>
              </a:rPr>
              <a:t>2003,</a:t>
            </a:r>
            <a:endParaRPr sz="3000" dirty="0">
              <a:latin typeface="Arial"/>
              <a:cs typeface="Arial"/>
            </a:endParaRPr>
          </a:p>
          <a:p>
            <a:pPr marL="12700" marR="74295" algn="just">
              <a:lnSpc>
                <a:spcPct val="118200"/>
              </a:lnSpc>
              <a:spcBef>
                <a:spcPts val="30"/>
              </a:spcBef>
            </a:pPr>
            <a:r>
              <a:rPr sz="3000" dirty="0">
                <a:latin typeface="Arial"/>
                <a:cs typeface="Arial"/>
              </a:rPr>
              <a:t>n. </a:t>
            </a:r>
            <a:r>
              <a:rPr sz="3000" spc="5" dirty="0">
                <a:latin typeface="Arial"/>
                <a:cs typeface="Arial"/>
              </a:rPr>
              <a:t>4608), ha </a:t>
            </a:r>
            <a:r>
              <a:rPr sz="3000" dirty="0">
                <a:latin typeface="Arial"/>
                <a:cs typeface="Arial"/>
              </a:rPr>
              <a:t>chiarito </a:t>
            </a:r>
            <a:r>
              <a:rPr sz="3000" spc="5" dirty="0">
                <a:latin typeface="Arial"/>
                <a:cs typeface="Arial"/>
              </a:rPr>
              <a:t>che </a:t>
            </a:r>
            <a:r>
              <a:rPr sz="3000" dirty="0">
                <a:latin typeface="Arial"/>
                <a:cs typeface="Arial"/>
              </a:rPr>
              <a:t>la tutela accordata al </a:t>
            </a:r>
            <a:r>
              <a:rPr sz="3000" spc="5" dirty="0">
                <a:latin typeface="Arial"/>
                <a:cs typeface="Arial"/>
              </a:rPr>
              <a:t>marchio che gode </a:t>
            </a:r>
            <a:r>
              <a:rPr sz="3000" dirty="0">
                <a:latin typeface="Arial"/>
                <a:cs typeface="Arial"/>
              </a:rPr>
              <a:t>di  </a:t>
            </a:r>
            <a:r>
              <a:rPr sz="3000" spc="5" dirty="0">
                <a:latin typeface="Arial"/>
                <a:cs typeface="Arial"/>
              </a:rPr>
              <a:t>rinomanza “non è </a:t>
            </a:r>
            <a:r>
              <a:rPr sz="3000" dirty="0">
                <a:latin typeface="Arial"/>
                <a:cs typeface="Arial"/>
              </a:rPr>
              <a:t>subordinata alla constatazione di </a:t>
            </a:r>
            <a:r>
              <a:rPr sz="3000" spc="5" dirty="0">
                <a:latin typeface="Arial"/>
                <a:cs typeface="Arial"/>
              </a:rPr>
              <a:t>un grado </a:t>
            </a:r>
            <a:r>
              <a:rPr sz="3000" dirty="0">
                <a:latin typeface="Arial"/>
                <a:cs typeface="Arial"/>
              </a:rPr>
              <a:t>di </a:t>
            </a:r>
            <a:r>
              <a:rPr sz="3000" spc="5" dirty="0">
                <a:latin typeface="Arial"/>
                <a:cs typeface="Arial"/>
              </a:rPr>
              <a:t>somiglianza  </a:t>
            </a:r>
            <a:r>
              <a:rPr sz="3000" dirty="0">
                <a:latin typeface="Arial"/>
                <a:cs typeface="Arial"/>
              </a:rPr>
              <a:t>tra il </a:t>
            </a:r>
            <a:r>
              <a:rPr sz="3000" spc="5" dirty="0">
                <a:latin typeface="Arial"/>
                <a:cs typeface="Arial"/>
              </a:rPr>
              <a:t>marchio </a:t>
            </a:r>
            <a:r>
              <a:rPr sz="3000" dirty="0">
                <a:latin typeface="Arial"/>
                <a:cs typeface="Arial"/>
              </a:rPr>
              <a:t>rinomato </a:t>
            </a:r>
            <a:r>
              <a:rPr sz="3000" spc="5" dirty="0">
                <a:latin typeface="Arial"/>
                <a:cs typeface="Arial"/>
              </a:rPr>
              <a:t>e </a:t>
            </a:r>
            <a:r>
              <a:rPr sz="3000" dirty="0">
                <a:latin typeface="Arial"/>
                <a:cs typeface="Arial"/>
              </a:rPr>
              <a:t>il </a:t>
            </a:r>
            <a:r>
              <a:rPr sz="3000" spc="5" dirty="0">
                <a:latin typeface="Arial"/>
                <a:cs typeface="Arial"/>
              </a:rPr>
              <a:t>segno </a:t>
            </a:r>
            <a:r>
              <a:rPr sz="3000" dirty="0">
                <a:latin typeface="Arial"/>
                <a:cs typeface="Arial"/>
              </a:rPr>
              <a:t>tale </a:t>
            </a:r>
            <a:r>
              <a:rPr sz="3000" spc="5" dirty="0">
                <a:latin typeface="Arial"/>
                <a:cs typeface="Arial"/>
              </a:rPr>
              <a:t>da ingenerare, </a:t>
            </a:r>
            <a:r>
              <a:rPr sz="3000" dirty="0">
                <a:latin typeface="Arial"/>
                <a:cs typeface="Arial"/>
              </a:rPr>
              <a:t>nel </a:t>
            </a:r>
            <a:r>
              <a:rPr sz="3000" spc="5" dirty="0">
                <a:latin typeface="Arial"/>
                <a:cs typeface="Arial"/>
              </a:rPr>
              <a:t>pubblico  </a:t>
            </a:r>
            <a:r>
              <a:rPr sz="3000" dirty="0">
                <a:latin typeface="Arial"/>
                <a:cs typeface="Arial"/>
              </a:rPr>
              <a:t>interessato, </a:t>
            </a:r>
            <a:r>
              <a:rPr sz="3000" spc="5" dirty="0">
                <a:latin typeface="Arial"/>
                <a:cs typeface="Arial"/>
              </a:rPr>
              <a:t>un </a:t>
            </a:r>
            <a:r>
              <a:rPr sz="3000" dirty="0">
                <a:latin typeface="Arial"/>
                <a:cs typeface="Arial"/>
              </a:rPr>
              <a:t>rischio di confusione tra gli stessi, </a:t>
            </a:r>
            <a:r>
              <a:rPr sz="3000" b="1" spc="5" dirty="0">
                <a:latin typeface="Arial"/>
                <a:cs typeface="Arial"/>
              </a:rPr>
              <a:t>essendo </a:t>
            </a:r>
            <a:r>
              <a:rPr sz="3000" b="1" dirty="0">
                <a:latin typeface="Arial"/>
                <a:cs typeface="Arial"/>
              </a:rPr>
              <a:t>sufficiente che  il grado di somiglianza con il marchio rinomato abbia </a:t>
            </a:r>
            <a:r>
              <a:rPr sz="3000" b="1" spc="5" dirty="0">
                <a:latin typeface="Arial"/>
                <a:cs typeface="Arial"/>
              </a:rPr>
              <a:t>come </a:t>
            </a:r>
            <a:r>
              <a:rPr sz="3000" b="1" dirty="0">
                <a:latin typeface="Arial"/>
                <a:cs typeface="Arial"/>
              </a:rPr>
              <a:t>effetto che  il pubblico interessato stabilisca un </a:t>
            </a:r>
            <a:r>
              <a:rPr sz="3000" b="1" spc="5" dirty="0">
                <a:latin typeface="Arial"/>
                <a:cs typeface="Arial"/>
              </a:rPr>
              <a:t>nesso </a:t>
            </a:r>
            <a:r>
              <a:rPr sz="3000" b="1" dirty="0">
                <a:latin typeface="Arial"/>
                <a:cs typeface="Arial"/>
              </a:rPr>
              <a:t>tra il segno </a:t>
            </a:r>
            <a:r>
              <a:rPr sz="3000" b="1" spc="5" dirty="0">
                <a:latin typeface="Arial"/>
                <a:cs typeface="Arial"/>
              </a:rPr>
              <a:t>ed </a:t>
            </a:r>
            <a:r>
              <a:rPr sz="3000" b="1" dirty="0">
                <a:latin typeface="Arial"/>
                <a:cs typeface="Arial"/>
              </a:rPr>
              <a:t>il</a:t>
            </a:r>
            <a:r>
              <a:rPr sz="3000" b="1" spc="50" dirty="0">
                <a:latin typeface="Arial"/>
                <a:cs typeface="Arial"/>
              </a:rPr>
              <a:t> </a:t>
            </a:r>
            <a:r>
              <a:rPr sz="3000" b="1" dirty="0">
                <a:latin typeface="Arial"/>
                <a:cs typeface="Arial"/>
              </a:rPr>
              <a:t>marchio</a:t>
            </a:r>
            <a:r>
              <a:rPr sz="3000" dirty="0">
                <a:latin typeface="Arial"/>
                <a:cs typeface="Aria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4060190" cy="905510"/>
          </a:xfrm>
          <a:prstGeom prst="rect">
            <a:avLst/>
          </a:prstGeom>
        </p:spPr>
        <p:txBody>
          <a:bodyPr vert="horz" wrap="square" lIns="0" tIns="15240" rIns="0" bIns="0" rtlCol="0">
            <a:spAutoFit/>
          </a:bodyPr>
          <a:lstStyle/>
          <a:p>
            <a:pPr marL="12700">
              <a:lnSpc>
                <a:spcPct val="100000"/>
              </a:lnSpc>
              <a:spcBef>
                <a:spcPts val="120"/>
              </a:spcBef>
            </a:pPr>
            <a:r>
              <a:rPr sz="5750" spc="5" dirty="0"/>
              <a:t>Introduzione</a:t>
            </a:r>
            <a:endParaRPr sz="5750"/>
          </a:p>
        </p:txBody>
      </p:sp>
      <p:sp>
        <p:nvSpPr>
          <p:cNvPr id="3" name="object 3"/>
          <p:cNvSpPr txBox="1"/>
          <p:nvPr/>
        </p:nvSpPr>
        <p:spPr>
          <a:xfrm>
            <a:off x="1536991" y="2758315"/>
            <a:ext cx="13039725" cy="4845050"/>
          </a:xfrm>
          <a:prstGeom prst="rect">
            <a:avLst/>
          </a:prstGeom>
        </p:spPr>
        <p:txBody>
          <a:bodyPr vert="horz" wrap="square" lIns="0" tIns="12065" rIns="0" bIns="0" rtlCol="0">
            <a:spAutoFit/>
          </a:bodyPr>
          <a:lstStyle/>
          <a:p>
            <a:pPr marL="12700">
              <a:lnSpc>
                <a:spcPct val="100000"/>
              </a:lnSpc>
              <a:spcBef>
                <a:spcPts val="95"/>
              </a:spcBef>
            </a:pPr>
            <a:r>
              <a:rPr sz="1600" spc="-5" dirty="0">
                <a:latin typeface="Arial"/>
                <a:cs typeface="Arial"/>
              </a:rPr>
              <a:t>La </a:t>
            </a:r>
            <a:r>
              <a:rPr sz="1600" i="1" spc="-5" dirty="0">
                <a:latin typeface="Arial"/>
                <a:cs typeface="Arial"/>
              </a:rPr>
              <a:t>communis opinio </a:t>
            </a:r>
            <a:r>
              <a:rPr sz="1600" spc="-5" dirty="0">
                <a:latin typeface="Arial"/>
                <a:cs typeface="Arial"/>
              </a:rPr>
              <a:t>italiana sulla contraffazione e le conseguenze negative sul piano</a:t>
            </a:r>
            <a:r>
              <a:rPr sz="1600" spc="10" dirty="0">
                <a:latin typeface="Arial"/>
                <a:cs typeface="Arial"/>
              </a:rPr>
              <a:t> </a:t>
            </a:r>
            <a:r>
              <a:rPr sz="1600" spc="-5" dirty="0">
                <a:latin typeface="Arial"/>
                <a:cs typeface="Arial"/>
              </a:rPr>
              <a:t>giudiziario.</a:t>
            </a:r>
            <a:endParaRPr sz="1600">
              <a:latin typeface="Arial"/>
              <a:cs typeface="Arial"/>
            </a:endParaRPr>
          </a:p>
          <a:p>
            <a:pPr>
              <a:lnSpc>
                <a:spcPct val="100000"/>
              </a:lnSpc>
              <a:spcBef>
                <a:spcPts val="30"/>
              </a:spcBef>
            </a:pPr>
            <a:endParaRPr sz="1600">
              <a:latin typeface="Times New Roman"/>
              <a:cs typeface="Times New Roman"/>
            </a:endParaRPr>
          </a:p>
          <a:p>
            <a:pPr marL="12700">
              <a:lnSpc>
                <a:spcPct val="100000"/>
              </a:lnSpc>
              <a:tabLst>
                <a:tab pos="3772535" algn="l"/>
              </a:tabLst>
            </a:pPr>
            <a:r>
              <a:rPr sz="1600" spc="-5" dirty="0">
                <a:latin typeface="Arial"/>
                <a:cs typeface="Arial"/>
              </a:rPr>
              <a:t>La contraffazione è un reato di</a:t>
            </a:r>
            <a:r>
              <a:rPr sz="1600" spc="35" dirty="0">
                <a:latin typeface="Arial"/>
                <a:cs typeface="Arial"/>
              </a:rPr>
              <a:t> </a:t>
            </a:r>
            <a:r>
              <a:rPr sz="1600" spc="-5" dirty="0">
                <a:latin typeface="Arial"/>
                <a:cs typeface="Arial"/>
              </a:rPr>
              <a:t>serie</a:t>
            </a:r>
            <a:r>
              <a:rPr sz="1600" dirty="0">
                <a:latin typeface="Arial"/>
                <a:cs typeface="Arial"/>
              </a:rPr>
              <a:t> </a:t>
            </a:r>
            <a:r>
              <a:rPr sz="1600" spc="-5" dirty="0">
                <a:latin typeface="Arial"/>
                <a:cs typeface="Arial"/>
              </a:rPr>
              <a:t>B?	</a:t>
            </a:r>
            <a:r>
              <a:rPr sz="1600" spc="-10" dirty="0">
                <a:latin typeface="Arial"/>
                <a:cs typeface="Arial"/>
              </a:rPr>
              <a:t>NO</a:t>
            </a:r>
            <a:endParaRPr sz="1600">
              <a:latin typeface="Arial"/>
              <a:cs typeface="Arial"/>
            </a:endParaRPr>
          </a:p>
          <a:p>
            <a:pPr>
              <a:lnSpc>
                <a:spcPct val="100000"/>
              </a:lnSpc>
              <a:spcBef>
                <a:spcPts val="35"/>
              </a:spcBef>
            </a:pPr>
            <a:endParaRPr sz="1600">
              <a:latin typeface="Times New Roman"/>
              <a:cs typeface="Times New Roman"/>
            </a:endParaRPr>
          </a:p>
          <a:p>
            <a:pPr marL="12700">
              <a:lnSpc>
                <a:spcPct val="100000"/>
              </a:lnSpc>
            </a:pPr>
            <a:r>
              <a:rPr sz="1600" spc="-5" dirty="0">
                <a:latin typeface="Arial"/>
                <a:cs typeface="Arial"/>
              </a:rPr>
              <a:t>Perché la contraffazione è un fenomeno da</a:t>
            </a:r>
            <a:r>
              <a:rPr sz="1600" spc="-10" dirty="0">
                <a:latin typeface="Arial"/>
                <a:cs typeface="Arial"/>
              </a:rPr>
              <a:t> </a:t>
            </a:r>
            <a:r>
              <a:rPr sz="1600" spc="-5" dirty="0">
                <a:latin typeface="Arial"/>
                <a:cs typeface="Arial"/>
              </a:rPr>
              <a:t>combattere?</a:t>
            </a:r>
            <a:endParaRPr sz="1600">
              <a:latin typeface="Arial"/>
              <a:cs typeface="Arial"/>
            </a:endParaRPr>
          </a:p>
          <a:p>
            <a:pPr marL="12700" marR="7113905">
              <a:lnSpc>
                <a:spcPct val="197500"/>
              </a:lnSpc>
            </a:pPr>
            <a:r>
              <a:rPr sz="1600" spc="-5" dirty="0">
                <a:latin typeface="Arial"/>
                <a:cs typeface="Arial"/>
              </a:rPr>
              <a:t>Pensare in termini di furto di un bene immateriale, del lavoro altrui  Danni per</a:t>
            </a:r>
            <a:r>
              <a:rPr sz="1600" spc="-10" dirty="0">
                <a:latin typeface="Arial"/>
                <a:cs typeface="Arial"/>
              </a:rPr>
              <a:t> </a:t>
            </a:r>
            <a:r>
              <a:rPr sz="1600" spc="-5" dirty="0">
                <a:latin typeface="Arial"/>
                <a:cs typeface="Arial"/>
              </a:rPr>
              <a:t>tutti:</a:t>
            </a:r>
            <a:endParaRPr sz="1600">
              <a:latin typeface="Arial"/>
              <a:cs typeface="Arial"/>
            </a:endParaRPr>
          </a:p>
          <a:p>
            <a:pPr>
              <a:lnSpc>
                <a:spcPct val="100000"/>
              </a:lnSpc>
              <a:spcBef>
                <a:spcPts val="35"/>
              </a:spcBef>
            </a:pPr>
            <a:endParaRPr sz="1600">
              <a:latin typeface="Times New Roman"/>
              <a:cs typeface="Times New Roman"/>
            </a:endParaRPr>
          </a:p>
          <a:p>
            <a:pPr marL="248920" indent="-236220">
              <a:lnSpc>
                <a:spcPct val="100000"/>
              </a:lnSpc>
              <a:buAutoNum type="arabicParenR"/>
              <a:tabLst>
                <a:tab pos="249554" algn="l"/>
              </a:tabLst>
            </a:pPr>
            <a:r>
              <a:rPr sz="1600" spc="-5" dirty="0">
                <a:latin typeface="Arial"/>
                <a:cs typeface="Arial"/>
              </a:rPr>
              <a:t>per il titolare del</a:t>
            </a:r>
            <a:r>
              <a:rPr sz="1600" spc="-10" dirty="0">
                <a:latin typeface="Arial"/>
                <a:cs typeface="Arial"/>
              </a:rPr>
              <a:t> </a:t>
            </a:r>
            <a:r>
              <a:rPr sz="1600" spc="-5" dirty="0">
                <a:latin typeface="Arial"/>
                <a:cs typeface="Arial"/>
              </a:rPr>
              <a:t>diritto</a:t>
            </a:r>
            <a:endParaRPr sz="1600">
              <a:latin typeface="Arial"/>
              <a:cs typeface="Arial"/>
            </a:endParaRPr>
          </a:p>
          <a:p>
            <a:pPr>
              <a:lnSpc>
                <a:spcPct val="100000"/>
              </a:lnSpc>
              <a:spcBef>
                <a:spcPts val="55"/>
              </a:spcBef>
              <a:buFont typeface="Arial"/>
              <a:buAutoNum type="arabicParenR"/>
            </a:pPr>
            <a:endParaRPr sz="1650">
              <a:latin typeface="Times New Roman"/>
              <a:cs typeface="Times New Roman"/>
            </a:endParaRPr>
          </a:p>
          <a:p>
            <a:pPr marL="237490" marR="3530600" indent="-224790">
              <a:lnSpc>
                <a:spcPts val="1900"/>
              </a:lnSpc>
              <a:buAutoNum type="arabicParenR"/>
              <a:tabLst>
                <a:tab pos="249554" algn="l"/>
              </a:tabLst>
            </a:pPr>
            <a:r>
              <a:rPr sz="1600" spc="-5" dirty="0">
                <a:latin typeface="Arial"/>
                <a:cs typeface="Arial"/>
              </a:rPr>
              <a:t>per i consumatori: inganno sulle qualità, danno alla salute (medicinali, pezzi ricambio, alimenti, occhiali,  allergie, </a:t>
            </a:r>
            <a:r>
              <a:rPr sz="1600" i="1" spc="-5" dirty="0">
                <a:latin typeface="Arial"/>
                <a:cs typeface="Arial"/>
              </a:rPr>
              <a:t>refilling </a:t>
            </a:r>
            <a:r>
              <a:rPr sz="1600" spc="-5" dirty="0">
                <a:latin typeface="Arial"/>
                <a:cs typeface="Arial"/>
              </a:rPr>
              <a:t>prodotti alcolici in contenitori originali</a:t>
            </a:r>
            <a:r>
              <a:rPr sz="1600" dirty="0">
                <a:latin typeface="Arial"/>
                <a:cs typeface="Arial"/>
              </a:rPr>
              <a:t> </a:t>
            </a:r>
            <a:r>
              <a:rPr sz="1600" spc="-5" dirty="0">
                <a:latin typeface="Arial"/>
                <a:cs typeface="Arial"/>
              </a:rPr>
              <a:t>ecc.)</a:t>
            </a:r>
            <a:endParaRPr sz="1600">
              <a:latin typeface="Arial"/>
              <a:cs typeface="Arial"/>
            </a:endParaRPr>
          </a:p>
          <a:p>
            <a:pPr>
              <a:lnSpc>
                <a:spcPct val="100000"/>
              </a:lnSpc>
              <a:spcBef>
                <a:spcPts val="45"/>
              </a:spcBef>
              <a:buFont typeface="Arial"/>
              <a:buAutoNum type="arabicParenR"/>
            </a:pPr>
            <a:endParaRPr sz="1600">
              <a:latin typeface="Times New Roman"/>
              <a:cs typeface="Times New Roman"/>
            </a:endParaRPr>
          </a:p>
          <a:p>
            <a:pPr marL="237490" marR="3305810" indent="-224790">
              <a:lnSpc>
                <a:spcPts val="1900"/>
              </a:lnSpc>
              <a:spcBef>
                <a:spcPts val="5"/>
              </a:spcBef>
              <a:buAutoNum type="arabicParenR"/>
              <a:tabLst>
                <a:tab pos="249554" algn="l"/>
              </a:tabLst>
            </a:pPr>
            <a:r>
              <a:rPr sz="1600" spc="-5" dirty="0">
                <a:latin typeface="Arial"/>
                <a:cs typeface="Arial"/>
              </a:rPr>
              <a:t>per lo Stato: evasione fiscale, perdita posti lavoro, sfruttamento lavoratori: clandestini e minori, arricchisco  organizzazioni criminali, riciclaggio denaro sporco</a:t>
            </a:r>
            <a:endParaRPr sz="1600">
              <a:latin typeface="Arial"/>
              <a:cs typeface="Arial"/>
            </a:endParaRPr>
          </a:p>
          <a:p>
            <a:pPr>
              <a:lnSpc>
                <a:spcPct val="100000"/>
              </a:lnSpc>
              <a:spcBef>
                <a:spcPts val="45"/>
              </a:spcBef>
            </a:pPr>
            <a:endParaRPr sz="1600">
              <a:latin typeface="Times New Roman"/>
              <a:cs typeface="Times New Roman"/>
            </a:endParaRPr>
          </a:p>
          <a:p>
            <a:pPr marL="12700" marR="5080">
              <a:lnSpc>
                <a:spcPts val="1900"/>
              </a:lnSpc>
            </a:pPr>
            <a:r>
              <a:rPr sz="1600" spc="-5" dirty="0">
                <a:latin typeface="Arial"/>
                <a:cs typeface="Arial"/>
              </a:rPr>
              <a:t>Enormi guadagni a fronte di bassi rischi in termini di pena e, dopo la riforma del 2009 (che ha portato all’ inasprimento delle pene), soprattutto, in  termini di esecuzione delle</a:t>
            </a:r>
            <a:r>
              <a:rPr sz="1600" spc="-10" dirty="0">
                <a:latin typeface="Arial"/>
                <a:cs typeface="Arial"/>
              </a:rPr>
              <a:t> </a:t>
            </a:r>
            <a:r>
              <a:rPr sz="1600" spc="-5" dirty="0">
                <a:latin typeface="Arial"/>
                <a:cs typeface="Arial"/>
              </a:rPr>
              <a:t>pene</a:t>
            </a:r>
            <a:endParaRPr sz="1600">
              <a:latin typeface="Arial"/>
              <a:cs typeface="Arial"/>
            </a:endParaRPr>
          </a:p>
        </p:txBody>
      </p:sp>
      <p:sp>
        <p:nvSpPr>
          <p:cNvPr id="5" name="Segnaposto numero diapositiva 4">
            <a:extLst>
              <a:ext uri="{FF2B5EF4-FFF2-40B4-BE49-F238E27FC236}">
                <a16:creationId xmlns:a16="http://schemas.microsoft.com/office/drawing/2014/main" id="{CD23FDA3-4D6A-3042-8C7E-582F410B9068}"/>
              </a:ext>
            </a:extLst>
          </p:cNvPr>
          <p:cNvSpPr>
            <a:spLocks noGrp="1"/>
          </p:cNvSpPr>
          <p:nvPr>
            <p:ph type="sldNum" sz="quarter" idx="7"/>
          </p:nvPr>
        </p:nvSpPr>
        <p:spPr/>
        <p:txBody>
          <a:bodyPr/>
          <a:lstStyle/>
          <a:p>
            <a:pPr marL="25400">
              <a:lnSpc>
                <a:spcPts val="2014"/>
              </a:lnSpc>
            </a:pPr>
            <a:fld id="{81D60167-4931-47E6-BA6A-407CBD079E47}" type="slidenum">
              <a:rPr lang="it-IT" spc="15" smtClean="0"/>
              <a:t>1</a:t>
            </a:fld>
            <a:endParaRPr lang="it-IT" spc="1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567545" cy="1765300"/>
          </a:xfrm>
          <a:prstGeom prst="rect">
            <a:avLst/>
          </a:prstGeom>
        </p:spPr>
        <p:txBody>
          <a:bodyPr vert="horz" wrap="square" lIns="0" tIns="13970" rIns="0" bIns="0" rtlCol="0">
            <a:spAutoFit/>
          </a:bodyPr>
          <a:lstStyle/>
          <a:p>
            <a:pPr marL="12700" marR="5080">
              <a:lnSpc>
                <a:spcPct val="100000"/>
              </a:lnSpc>
              <a:spcBef>
                <a:spcPts val="110"/>
              </a:spcBef>
            </a:pPr>
            <a:r>
              <a:rPr sz="5700" dirty="0"/>
              <a:t>Art. </a:t>
            </a:r>
            <a:r>
              <a:rPr sz="5700" spc="5" dirty="0"/>
              <a:t>474 </a:t>
            </a:r>
            <a:r>
              <a:rPr sz="5700" i="1" dirty="0">
                <a:latin typeface="Arial"/>
                <a:cs typeface="Arial"/>
              </a:rPr>
              <a:t>ter </a:t>
            </a:r>
            <a:r>
              <a:rPr sz="5700" dirty="0"/>
              <a:t>c.p. </a:t>
            </a:r>
            <a:r>
              <a:rPr sz="5700" spc="5" dirty="0"/>
              <a:t>– circostanza  aggravante</a:t>
            </a:r>
            <a:endParaRPr sz="5700">
              <a:latin typeface="Arial"/>
              <a:cs typeface="Arial"/>
            </a:endParaRPr>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19</a:t>
            </a:r>
            <a:endParaRPr sz="1950" dirty="0">
              <a:latin typeface="Arial"/>
              <a:cs typeface="Arial"/>
            </a:endParaRPr>
          </a:p>
        </p:txBody>
      </p:sp>
      <p:sp>
        <p:nvSpPr>
          <p:cNvPr id="3" name="object 3"/>
          <p:cNvSpPr txBox="1"/>
          <p:nvPr/>
        </p:nvSpPr>
        <p:spPr>
          <a:xfrm>
            <a:off x="1557932" y="2728996"/>
            <a:ext cx="13039725" cy="4295775"/>
          </a:xfrm>
          <a:prstGeom prst="rect">
            <a:avLst/>
          </a:prstGeom>
        </p:spPr>
        <p:txBody>
          <a:bodyPr vert="horz" wrap="square" lIns="0" tIns="9525" rIns="0" bIns="0" rtlCol="0">
            <a:spAutoFit/>
          </a:bodyPr>
          <a:lstStyle/>
          <a:p>
            <a:pPr marL="12700" marR="5080" algn="just">
              <a:lnSpc>
                <a:spcPct val="101600"/>
              </a:lnSpc>
              <a:spcBef>
                <a:spcPts val="75"/>
              </a:spcBef>
            </a:pPr>
            <a:r>
              <a:rPr sz="2300" b="1" spc="10" dirty="0">
                <a:latin typeface="Arial"/>
                <a:cs typeface="Arial"/>
              </a:rPr>
              <a:t>«</a:t>
            </a:r>
            <a:r>
              <a:rPr sz="2300" i="1" spc="10" dirty="0">
                <a:latin typeface="Arial"/>
                <a:cs typeface="Arial"/>
              </a:rPr>
              <a:t>Se, </a:t>
            </a:r>
            <a:r>
              <a:rPr sz="2300" i="1" spc="5" dirty="0">
                <a:latin typeface="Arial"/>
                <a:cs typeface="Arial"/>
              </a:rPr>
              <a:t>fuori dai casi di cui all’art. </a:t>
            </a:r>
            <a:r>
              <a:rPr sz="2300" i="1" spc="10" dirty="0">
                <a:latin typeface="Arial"/>
                <a:cs typeface="Arial"/>
              </a:rPr>
              <a:t>416, </a:t>
            </a:r>
            <a:r>
              <a:rPr sz="2300" i="1" dirty="0">
                <a:latin typeface="Arial"/>
                <a:cs typeface="Arial"/>
              </a:rPr>
              <a:t>i </a:t>
            </a:r>
            <a:r>
              <a:rPr sz="2300" i="1" spc="5" dirty="0">
                <a:latin typeface="Arial"/>
                <a:cs typeface="Arial"/>
              </a:rPr>
              <a:t>delitti puniti dagli articoli </a:t>
            </a:r>
            <a:r>
              <a:rPr sz="2300" i="1" spc="10" dirty="0">
                <a:latin typeface="Arial"/>
                <a:cs typeface="Arial"/>
              </a:rPr>
              <a:t>473 e 474, primo comma, sono  commessi </a:t>
            </a:r>
            <a:r>
              <a:rPr sz="2300" b="1" i="1" spc="5" dirty="0">
                <a:latin typeface="Arial"/>
                <a:cs typeface="Arial"/>
              </a:rPr>
              <a:t>in </a:t>
            </a:r>
            <a:r>
              <a:rPr sz="2300" b="1" i="1" spc="10" dirty="0">
                <a:latin typeface="Arial"/>
                <a:cs typeface="Arial"/>
              </a:rPr>
              <a:t>modo sistematico </a:t>
            </a:r>
            <a:r>
              <a:rPr sz="2300" i="1" spc="10" dirty="0">
                <a:latin typeface="Arial"/>
                <a:cs typeface="Arial"/>
              </a:rPr>
              <a:t>ovvero </a:t>
            </a:r>
            <a:r>
              <a:rPr sz="2300" b="1" i="1" spc="10" dirty="0">
                <a:latin typeface="Arial"/>
                <a:cs typeface="Arial"/>
              </a:rPr>
              <a:t>attraverso </a:t>
            </a:r>
            <a:r>
              <a:rPr sz="2300" b="1" i="1" spc="5" dirty="0">
                <a:latin typeface="Arial"/>
                <a:cs typeface="Arial"/>
              </a:rPr>
              <a:t>l’allestimento di </a:t>
            </a:r>
            <a:r>
              <a:rPr sz="2300" b="1" i="1" spc="10" dirty="0">
                <a:latin typeface="Arial"/>
                <a:cs typeface="Arial"/>
              </a:rPr>
              <a:t>mezzi e </a:t>
            </a:r>
            <a:r>
              <a:rPr sz="2300" b="1" i="1" spc="5" dirty="0">
                <a:latin typeface="Arial"/>
                <a:cs typeface="Arial"/>
              </a:rPr>
              <a:t>attività organizzate</a:t>
            </a:r>
            <a:r>
              <a:rPr sz="2300" i="1" spc="5" dirty="0">
                <a:latin typeface="Arial"/>
                <a:cs typeface="Arial"/>
              </a:rPr>
              <a:t>,  la </a:t>
            </a:r>
            <a:r>
              <a:rPr sz="2300" i="1" spc="10" dirty="0">
                <a:latin typeface="Arial"/>
                <a:cs typeface="Arial"/>
              </a:rPr>
              <a:t>pena è </a:t>
            </a:r>
            <a:r>
              <a:rPr sz="2300" i="1" spc="5" dirty="0">
                <a:latin typeface="Arial"/>
                <a:cs typeface="Arial"/>
              </a:rPr>
              <a:t>della reclusione </a:t>
            </a:r>
            <a:r>
              <a:rPr sz="2300" i="1" spc="10" dirty="0">
                <a:latin typeface="Arial"/>
                <a:cs typeface="Arial"/>
              </a:rPr>
              <a:t>da due </a:t>
            </a:r>
            <a:r>
              <a:rPr sz="2300" i="1" u="heavy" spc="10" dirty="0">
                <a:uFill>
                  <a:solidFill>
                    <a:srgbClr val="000000"/>
                  </a:solidFill>
                </a:uFill>
                <a:latin typeface="Arial"/>
                <a:cs typeface="Arial"/>
              </a:rPr>
              <a:t>a </a:t>
            </a:r>
            <a:r>
              <a:rPr sz="2300" i="1" u="heavy" spc="5" dirty="0">
                <a:uFill>
                  <a:solidFill>
                    <a:srgbClr val="000000"/>
                  </a:solidFill>
                </a:uFill>
                <a:latin typeface="Arial"/>
                <a:cs typeface="Arial"/>
              </a:rPr>
              <a:t>sei </a:t>
            </a:r>
            <a:r>
              <a:rPr sz="2300" i="1" u="heavy" spc="10" dirty="0">
                <a:uFill>
                  <a:solidFill>
                    <a:srgbClr val="000000"/>
                  </a:solidFill>
                </a:uFill>
                <a:latin typeface="Arial"/>
                <a:cs typeface="Arial"/>
              </a:rPr>
              <a:t>anni</a:t>
            </a:r>
            <a:r>
              <a:rPr sz="2300" i="1" spc="10" dirty="0">
                <a:latin typeface="Arial"/>
                <a:cs typeface="Arial"/>
              </a:rPr>
              <a:t> e </a:t>
            </a:r>
            <a:r>
              <a:rPr sz="2300" i="1" spc="5" dirty="0">
                <a:latin typeface="Arial"/>
                <a:cs typeface="Arial"/>
              </a:rPr>
              <a:t>della multa </a:t>
            </a:r>
            <a:r>
              <a:rPr sz="2300" i="1" spc="10" dirty="0">
                <a:latin typeface="Arial"/>
                <a:cs typeface="Arial"/>
              </a:rPr>
              <a:t>da euro </a:t>
            </a:r>
            <a:r>
              <a:rPr sz="2300" i="1" spc="5" dirty="0">
                <a:latin typeface="Arial"/>
                <a:cs typeface="Arial"/>
              </a:rPr>
              <a:t>5.000 </a:t>
            </a:r>
            <a:r>
              <a:rPr sz="2300" i="1" spc="10" dirty="0">
                <a:latin typeface="Arial"/>
                <a:cs typeface="Arial"/>
              </a:rPr>
              <a:t>a euro </a:t>
            </a:r>
            <a:r>
              <a:rPr sz="2300" i="1" spc="5" dirty="0">
                <a:latin typeface="Arial"/>
                <a:cs typeface="Arial"/>
              </a:rPr>
              <a:t>50.000.</a:t>
            </a:r>
            <a:endParaRPr sz="2300" dirty="0">
              <a:latin typeface="Arial"/>
              <a:cs typeface="Arial"/>
            </a:endParaRPr>
          </a:p>
          <a:p>
            <a:pPr marL="12700" marR="5080" algn="just">
              <a:lnSpc>
                <a:spcPct val="101600"/>
              </a:lnSpc>
            </a:pPr>
            <a:r>
              <a:rPr sz="2300" i="1" spc="5" dirty="0">
                <a:latin typeface="Arial"/>
                <a:cs typeface="Arial"/>
              </a:rPr>
              <a:t>Si applica la </a:t>
            </a:r>
            <a:r>
              <a:rPr sz="2300" i="1" spc="10" dirty="0">
                <a:latin typeface="Arial"/>
                <a:cs typeface="Arial"/>
              </a:rPr>
              <a:t>pena </a:t>
            </a:r>
            <a:r>
              <a:rPr sz="2300" i="1" spc="5" dirty="0">
                <a:latin typeface="Arial"/>
                <a:cs typeface="Arial"/>
              </a:rPr>
              <a:t>della reclusione fino </a:t>
            </a:r>
            <a:r>
              <a:rPr sz="2300" i="1" spc="10" dirty="0">
                <a:latin typeface="Arial"/>
                <a:cs typeface="Arial"/>
              </a:rPr>
              <a:t>a </a:t>
            </a:r>
            <a:r>
              <a:rPr sz="2300" i="1" spc="5" dirty="0">
                <a:latin typeface="Arial"/>
                <a:cs typeface="Arial"/>
              </a:rPr>
              <a:t>tre </a:t>
            </a:r>
            <a:r>
              <a:rPr sz="2300" i="1" spc="10" dirty="0">
                <a:latin typeface="Arial"/>
                <a:cs typeface="Arial"/>
              </a:rPr>
              <a:t>anni e </a:t>
            </a:r>
            <a:r>
              <a:rPr sz="2300" i="1" spc="5" dirty="0">
                <a:latin typeface="Arial"/>
                <a:cs typeface="Arial"/>
              </a:rPr>
              <a:t>della multa fino </a:t>
            </a:r>
            <a:r>
              <a:rPr sz="2300" i="1" spc="10" dirty="0">
                <a:latin typeface="Arial"/>
                <a:cs typeface="Arial"/>
              </a:rPr>
              <a:t>a euro 30.000 se </a:t>
            </a:r>
            <a:r>
              <a:rPr sz="2300" i="1" spc="5" dirty="0">
                <a:latin typeface="Arial"/>
                <a:cs typeface="Arial"/>
              </a:rPr>
              <a:t>si tratta dei  delitti puniti dall’art. </a:t>
            </a:r>
            <a:r>
              <a:rPr sz="2300" i="1" spc="10" dirty="0">
                <a:latin typeface="Arial"/>
                <a:cs typeface="Arial"/>
              </a:rPr>
              <a:t>474, secondo</a:t>
            </a:r>
            <a:r>
              <a:rPr sz="2300" i="1" spc="-5" dirty="0">
                <a:latin typeface="Arial"/>
                <a:cs typeface="Arial"/>
              </a:rPr>
              <a:t> </a:t>
            </a:r>
            <a:r>
              <a:rPr sz="2300" i="1" spc="10" dirty="0">
                <a:latin typeface="Arial"/>
                <a:cs typeface="Arial"/>
              </a:rPr>
              <a:t>comma.</a:t>
            </a:r>
            <a:r>
              <a:rPr sz="2300" spc="10" dirty="0">
                <a:latin typeface="Arial"/>
                <a:cs typeface="Arial"/>
              </a:rPr>
              <a:t>»</a:t>
            </a:r>
            <a:endParaRPr sz="2300" dirty="0">
              <a:latin typeface="Arial"/>
              <a:cs typeface="Arial"/>
            </a:endParaRPr>
          </a:p>
          <a:p>
            <a:pPr marL="12700" marR="2281555">
              <a:lnSpc>
                <a:spcPct val="203100"/>
              </a:lnSpc>
            </a:pPr>
            <a:r>
              <a:rPr sz="2300" b="1" spc="5" dirty="0">
                <a:latin typeface="Arial"/>
                <a:cs typeface="Arial"/>
              </a:rPr>
              <a:t>Art. </a:t>
            </a:r>
            <a:r>
              <a:rPr sz="2300" b="1" spc="10" dirty="0">
                <a:latin typeface="Arial"/>
                <a:cs typeface="Arial"/>
              </a:rPr>
              <a:t>266 </a:t>
            </a:r>
            <a:r>
              <a:rPr sz="2300" b="1" spc="5" dirty="0">
                <a:latin typeface="Arial"/>
                <a:cs typeface="Arial"/>
              </a:rPr>
              <a:t>c.p.p.</a:t>
            </a:r>
            <a:r>
              <a:rPr sz="2300" spc="5" dirty="0">
                <a:latin typeface="Arial"/>
                <a:cs typeface="Arial"/>
              </a:rPr>
              <a:t>: limiti di ammissibilità </a:t>
            </a:r>
            <a:r>
              <a:rPr sz="2300" spc="10" dirty="0">
                <a:latin typeface="Arial"/>
                <a:cs typeface="Arial"/>
              </a:rPr>
              <a:t>PER LE </a:t>
            </a:r>
            <a:r>
              <a:rPr sz="2300" spc="-5" dirty="0">
                <a:latin typeface="Arial"/>
                <a:cs typeface="Arial"/>
              </a:rPr>
              <a:t>INTERCETTAZIONI </a:t>
            </a:r>
            <a:r>
              <a:rPr sz="2300" spc="10" dirty="0">
                <a:latin typeface="Arial"/>
                <a:cs typeface="Arial"/>
              </a:rPr>
              <a:t>TELEFONICHE  </a:t>
            </a:r>
            <a:r>
              <a:rPr sz="2300" spc="5" dirty="0">
                <a:latin typeface="Arial"/>
                <a:cs typeface="Arial"/>
              </a:rPr>
              <a:t>delitti </a:t>
            </a:r>
            <a:r>
              <a:rPr sz="2300" spc="10" dirty="0">
                <a:latin typeface="Arial"/>
                <a:cs typeface="Arial"/>
              </a:rPr>
              <a:t>non </a:t>
            </a:r>
            <a:r>
              <a:rPr sz="2300" spc="5" dirty="0">
                <a:latin typeface="Arial"/>
                <a:cs typeface="Arial"/>
              </a:rPr>
              <a:t>colposi </a:t>
            </a:r>
            <a:r>
              <a:rPr sz="2300" spc="10" dirty="0">
                <a:latin typeface="Arial"/>
                <a:cs typeface="Arial"/>
              </a:rPr>
              <a:t>pena superiore </a:t>
            </a:r>
            <a:r>
              <a:rPr sz="2300" spc="5" dirty="0">
                <a:latin typeface="Arial"/>
                <a:cs typeface="Arial"/>
              </a:rPr>
              <a:t>nel </a:t>
            </a:r>
            <a:r>
              <a:rPr sz="2300" spc="10" dirty="0">
                <a:latin typeface="Arial"/>
                <a:cs typeface="Arial"/>
              </a:rPr>
              <a:t>massimo </a:t>
            </a:r>
            <a:r>
              <a:rPr sz="2300" spc="5" dirty="0">
                <a:latin typeface="Arial"/>
                <a:cs typeface="Arial"/>
              </a:rPr>
              <a:t>di </a:t>
            </a:r>
            <a:r>
              <a:rPr sz="2300" spc="10" dirty="0">
                <a:latin typeface="Arial"/>
                <a:cs typeface="Arial"/>
              </a:rPr>
              <a:t>5</a:t>
            </a:r>
            <a:r>
              <a:rPr sz="2300" spc="-20" dirty="0">
                <a:latin typeface="Arial"/>
                <a:cs typeface="Arial"/>
              </a:rPr>
              <a:t> </a:t>
            </a:r>
            <a:r>
              <a:rPr sz="2300" spc="10" dirty="0">
                <a:latin typeface="Arial"/>
                <a:cs typeface="Arial"/>
              </a:rPr>
              <a:t>anni</a:t>
            </a:r>
            <a:endParaRPr sz="2300" dirty="0">
              <a:latin typeface="Arial"/>
              <a:cs typeface="Arial"/>
            </a:endParaRPr>
          </a:p>
          <a:p>
            <a:pPr>
              <a:lnSpc>
                <a:spcPct val="100000"/>
              </a:lnSpc>
              <a:spcBef>
                <a:spcPts val="45"/>
              </a:spcBef>
            </a:pPr>
            <a:endParaRPr sz="2400" dirty="0">
              <a:latin typeface="Times New Roman"/>
              <a:cs typeface="Times New Roman"/>
            </a:endParaRPr>
          </a:p>
          <a:p>
            <a:pPr marL="12700" marR="2578735">
              <a:lnSpc>
                <a:spcPct val="101600"/>
              </a:lnSpc>
            </a:pPr>
            <a:r>
              <a:rPr sz="2300" spc="10" dirty="0">
                <a:latin typeface="Arial"/>
                <a:cs typeface="Arial"/>
              </a:rPr>
              <a:t>Grave lacuna: </a:t>
            </a:r>
            <a:r>
              <a:rPr sz="2300" spc="5" dirty="0">
                <a:latin typeface="Arial"/>
                <a:cs typeface="Arial"/>
              </a:rPr>
              <a:t>resta fuori l’art. </a:t>
            </a:r>
            <a:r>
              <a:rPr sz="2300" spc="10" dirty="0">
                <a:latin typeface="Arial"/>
                <a:cs typeface="Arial"/>
              </a:rPr>
              <a:t>474 </a:t>
            </a:r>
            <a:r>
              <a:rPr sz="2300" spc="5" dirty="0">
                <a:latin typeface="Arial"/>
                <a:cs typeface="Arial"/>
              </a:rPr>
              <a:t>c.p. </a:t>
            </a:r>
            <a:r>
              <a:rPr sz="2300" spc="10" dirty="0">
                <a:latin typeface="Arial"/>
                <a:cs typeface="Arial"/>
              </a:rPr>
              <a:t>secondo comma: caso </a:t>
            </a:r>
            <a:r>
              <a:rPr sz="2300" spc="5" dirty="0">
                <a:latin typeface="Arial"/>
                <a:cs typeface="Arial"/>
              </a:rPr>
              <a:t>del </a:t>
            </a:r>
            <a:r>
              <a:rPr sz="2300" spc="10" dirty="0">
                <a:latin typeface="Arial"/>
                <a:cs typeface="Arial"/>
              </a:rPr>
              <a:t>commerciante  </a:t>
            </a:r>
            <a:r>
              <a:rPr sz="2300" spc="5" dirty="0">
                <a:latin typeface="Arial"/>
                <a:cs typeface="Arial"/>
              </a:rPr>
              <a:t>(e le ipotesi </a:t>
            </a:r>
            <a:r>
              <a:rPr sz="2300" spc="10" dirty="0">
                <a:latin typeface="Arial"/>
                <a:cs typeface="Arial"/>
              </a:rPr>
              <a:t>sanzionate </a:t>
            </a:r>
            <a:r>
              <a:rPr sz="2300" spc="5" dirty="0">
                <a:latin typeface="Arial"/>
                <a:cs typeface="Arial"/>
              </a:rPr>
              <a:t>dall’art. </a:t>
            </a:r>
            <a:r>
              <a:rPr sz="2300" spc="10" dirty="0">
                <a:latin typeface="Arial"/>
                <a:cs typeface="Arial"/>
              </a:rPr>
              <a:t>517 </a:t>
            </a:r>
            <a:r>
              <a:rPr sz="2300" i="1" spc="5" dirty="0">
                <a:latin typeface="Arial"/>
                <a:cs typeface="Arial"/>
              </a:rPr>
              <a:t>ter</a:t>
            </a:r>
            <a:r>
              <a:rPr sz="2300" i="1" spc="-15" dirty="0">
                <a:latin typeface="Arial"/>
                <a:cs typeface="Arial"/>
              </a:rPr>
              <a:t> </a:t>
            </a:r>
            <a:r>
              <a:rPr sz="2300" spc="5" dirty="0">
                <a:latin typeface="Arial"/>
                <a:cs typeface="Arial"/>
              </a:rPr>
              <a:t>c.p.)</a:t>
            </a:r>
            <a:endParaRPr sz="23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567545" cy="1765300"/>
          </a:xfrm>
          <a:prstGeom prst="rect">
            <a:avLst/>
          </a:prstGeom>
        </p:spPr>
        <p:txBody>
          <a:bodyPr vert="horz" wrap="square" lIns="0" tIns="13970" rIns="0" bIns="0" rtlCol="0">
            <a:spAutoFit/>
          </a:bodyPr>
          <a:lstStyle/>
          <a:p>
            <a:pPr marL="12700" marR="5080">
              <a:lnSpc>
                <a:spcPct val="100000"/>
              </a:lnSpc>
              <a:spcBef>
                <a:spcPts val="110"/>
              </a:spcBef>
              <a:tabLst>
                <a:tab pos="2012314" algn="l"/>
                <a:tab pos="4006215" algn="l"/>
                <a:tab pos="7110095" algn="l"/>
                <a:tab pos="9150350" algn="l"/>
              </a:tabLst>
            </a:pPr>
            <a:r>
              <a:rPr sz="5700" spc="690" dirty="0"/>
              <a:t>Art</a:t>
            </a:r>
            <a:r>
              <a:rPr sz="5700" dirty="0"/>
              <a:t>.	</a:t>
            </a:r>
            <a:r>
              <a:rPr sz="5700" spc="690" dirty="0"/>
              <a:t>47</a:t>
            </a:r>
            <a:r>
              <a:rPr sz="5700" spc="5" dirty="0"/>
              <a:t>4</a:t>
            </a:r>
            <a:r>
              <a:rPr sz="5700" dirty="0"/>
              <a:t>	</a:t>
            </a:r>
            <a:r>
              <a:rPr sz="5700" i="1" spc="690" dirty="0">
                <a:latin typeface="Arial"/>
                <a:cs typeface="Arial"/>
              </a:rPr>
              <a:t>quate</a:t>
            </a:r>
            <a:r>
              <a:rPr sz="5700" i="1" dirty="0">
                <a:latin typeface="Arial"/>
                <a:cs typeface="Arial"/>
              </a:rPr>
              <a:t>r	</a:t>
            </a:r>
            <a:r>
              <a:rPr sz="5700" spc="690" dirty="0"/>
              <a:t>c</a:t>
            </a:r>
            <a:r>
              <a:rPr sz="5700" dirty="0"/>
              <a:t>.</a:t>
            </a:r>
            <a:r>
              <a:rPr sz="5700" spc="-900" dirty="0"/>
              <a:t> </a:t>
            </a:r>
            <a:r>
              <a:rPr sz="5700" spc="695" dirty="0"/>
              <a:t>p</a:t>
            </a:r>
            <a:r>
              <a:rPr sz="5700" dirty="0"/>
              <a:t>.	</a:t>
            </a:r>
            <a:r>
              <a:rPr sz="5700" spc="5" dirty="0"/>
              <a:t>–  circostanza</a:t>
            </a:r>
            <a:r>
              <a:rPr sz="5700" spc="-5" dirty="0"/>
              <a:t> </a:t>
            </a:r>
            <a:r>
              <a:rPr sz="5700" dirty="0"/>
              <a:t>attenuante</a:t>
            </a:r>
            <a:endParaRPr sz="5700">
              <a:latin typeface="Arial"/>
              <a:cs typeface="Arial"/>
            </a:endParaRPr>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2</a:t>
            </a:r>
            <a:endParaRPr sz="1950" dirty="0">
              <a:latin typeface="Arial"/>
              <a:cs typeface="Arial"/>
            </a:endParaRPr>
          </a:p>
        </p:txBody>
      </p:sp>
      <p:sp>
        <p:nvSpPr>
          <p:cNvPr id="3" name="object 3"/>
          <p:cNvSpPr txBox="1"/>
          <p:nvPr/>
        </p:nvSpPr>
        <p:spPr>
          <a:xfrm>
            <a:off x="1557932" y="2725226"/>
            <a:ext cx="14132918" cy="4174220"/>
          </a:xfrm>
          <a:prstGeom prst="rect">
            <a:avLst/>
          </a:prstGeom>
        </p:spPr>
        <p:txBody>
          <a:bodyPr vert="horz" wrap="square" lIns="0" tIns="34290" rIns="0" bIns="0" rtlCol="0">
            <a:spAutoFit/>
          </a:bodyPr>
          <a:lstStyle/>
          <a:p>
            <a:pPr marL="12700" marR="5080" algn="just">
              <a:lnSpc>
                <a:spcPts val="3550"/>
              </a:lnSpc>
              <a:spcBef>
                <a:spcPts val="270"/>
              </a:spcBef>
            </a:pPr>
            <a:r>
              <a:rPr sz="3000" b="1" spc="5" dirty="0">
                <a:latin typeface="Arial"/>
                <a:cs typeface="Arial"/>
              </a:rPr>
              <a:t>«</a:t>
            </a:r>
            <a:r>
              <a:rPr sz="3000" i="1" spc="5" dirty="0">
                <a:latin typeface="Arial"/>
                <a:cs typeface="Arial"/>
              </a:rPr>
              <a:t>Le pene </a:t>
            </a:r>
            <a:r>
              <a:rPr sz="3000" i="1" dirty="0">
                <a:latin typeface="Arial"/>
                <a:cs typeface="Arial"/>
              </a:rPr>
              <a:t>previste dagli articoli </a:t>
            </a:r>
            <a:r>
              <a:rPr sz="3000" i="1" spc="5" dirty="0">
                <a:latin typeface="Arial"/>
                <a:cs typeface="Arial"/>
              </a:rPr>
              <a:t>473 e 474 sono </a:t>
            </a:r>
            <a:r>
              <a:rPr sz="3000" i="1" dirty="0">
                <a:latin typeface="Arial"/>
                <a:cs typeface="Arial"/>
              </a:rPr>
              <a:t>diminuite dalla metà </a:t>
            </a:r>
            <a:r>
              <a:rPr sz="3000" i="1" spc="5" dirty="0">
                <a:latin typeface="Arial"/>
                <a:cs typeface="Arial"/>
              </a:rPr>
              <a:t>a due  </a:t>
            </a:r>
            <a:r>
              <a:rPr sz="3000" i="1" dirty="0">
                <a:latin typeface="Arial"/>
                <a:cs typeface="Arial"/>
              </a:rPr>
              <a:t>terzi nei confronti del </a:t>
            </a:r>
            <a:r>
              <a:rPr sz="3000" i="1" spc="5" dirty="0">
                <a:latin typeface="Arial"/>
                <a:cs typeface="Arial"/>
              </a:rPr>
              <a:t>colpevole che </a:t>
            </a:r>
            <a:r>
              <a:rPr sz="3000" i="1" dirty="0">
                <a:latin typeface="Arial"/>
                <a:cs typeface="Arial"/>
              </a:rPr>
              <a:t>si </a:t>
            </a:r>
            <a:r>
              <a:rPr sz="3000" i="1" spc="5" dirty="0">
                <a:latin typeface="Arial"/>
                <a:cs typeface="Arial"/>
              </a:rPr>
              <a:t>adopera per </a:t>
            </a:r>
            <a:r>
              <a:rPr sz="3000" i="1" dirty="0">
                <a:latin typeface="Arial"/>
                <a:cs typeface="Arial"/>
              </a:rPr>
              <a:t>aiutare concretamente  l’autorità di polizia </a:t>
            </a:r>
            <a:r>
              <a:rPr sz="3000" i="1" spc="5" dirty="0">
                <a:latin typeface="Arial"/>
                <a:cs typeface="Arial"/>
              </a:rPr>
              <a:t>o </a:t>
            </a:r>
            <a:r>
              <a:rPr sz="3000" i="1" dirty="0">
                <a:latin typeface="Arial"/>
                <a:cs typeface="Arial"/>
              </a:rPr>
              <a:t>l’autorità giudiziaria nell’azione di contrasto dei delitti di  cui ai predetti articoli </a:t>
            </a:r>
            <a:r>
              <a:rPr sz="3000" i="1" spc="5" dirty="0">
                <a:latin typeface="Arial"/>
                <a:cs typeface="Arial"/>
              </a:rPr>
              <a:t>473 e 474, nonché </a:t>
            </a:r>
            <a:r>
              <a:rPr sz="3000" i="1" dirty="0">
                <a:latin typeface="Arial"/>
                <a:cs typeface="Arial"/>
              </a:rPr>
              <a:t>nella raccolta di elementi decisivi  </a:t>
            </a:r>
            <a:r>
              <a:rPr sz="3000" i="1" spc="5" dirty="0">
                <a:latin typeface="Arial"/>
                <a:cs typeface="Arial"/>
              </a:rPr>
              <a:t>per </a:t>
            </a:r>
            <a:r>
              <a:rPr sz="3000" i="1" dirty="0">
                <a:latin typeface="Arial"/>
                <a:cs typeface="Arial"/>
              </a:rPr>
              <a:t>la ricostruzione dei fatti </a:t>
            </a:r>
            <a:r>
              <a:rPr sz="3000" i="1" spc="5" dirty="0">
                <a:latin typeface="Arial"/>
                <a:cs typeface="Arial"/>
              </a:rPr>
              <a:t>e per </a:t>
            </a:r>
            <a:r>
              <a:rPr sz="3000" i="1" dirty="0">
                <a:latin typeface="Arial"/>
                <a:cs typeface="Arial"/>
              </a:rPr>
              <a:t>l’individuazione </a:t>
            </a:r>
            <a:r>
              <a:rPr sz="3000" i="1" spc="5" dirty="0">
                <a:latin typeface="Arial"/>
                <a:cs typeface="Arial"/>
              </a:rPr>
              <a:t>o </a:t>
            </a:r>
            <a:r>
              <a:rPr sz="3000" i="1" dirty="0">
                <a:latin typeface="Arial"/>
                <a:cs typeface="Arial"/>
              </a:rPr>
              <a:t>la cattura dei concorrenti  negli stessi, </a:t>
            </a:r>
            <a:r>
              <a:rPr sz="3000" i="1" spc="5" dirty="0">
                <a:latin typeface="Arial"/>
                <a:cs typeface="Arial"/>
              </a:rPr>
              <a:t>ovvero per </a:t>
            </a:r>
            <a:r>
              <a:rPr sz="3000" i="1" dirty="0">
                <a:latin typeface="Arial"/>
                <a:cs typeface="Arial"/>
              </a:rPr>
              <a:t>la </a:t>
            </a:r>
            <a:r>
              <a:rPr sz="3000" i="1" spc="5" dirty="0">
                <a:latin typeface="Arial"/>
                <a:cs typeface="Arial"/>
              </a:rPr>
              <a:t>individuazione </a:t>
            </a:r>
            <a:r>
              <a:rPr sz="3000" i="1" dirty="0">
                <a:latin typeface="Arial"/>
                <a:cs typeface="Arial"/>
              </a:rPr>
              <a:t>degli strumenti occorrenti </a:t>
            </a:r>
            <a:r>
              <a:rPr sz="3000" i="1" spc="5" dirty="0">
                <a:latin typeface="Arial"/>
                <a:cs typeface="Arial"/>
              </a:rPr>
              <a:t>per </a:t>
            </a:r>
            <a:r>
              <a:rPr sz="3000" i="1" dirty="0">
                <a:latin typeface="Arial"/>
                <a:cs typeface="Arial"/>
              </a:rPr>
              <a:t>la  </a:t>
            </a:r>
            <a:r>
              <a:rPr sz="3000" i="1" spc="5" dirty="0">
                <a:latin typeface="Arial"/>
                <a:cs typeface="Arial"/>
              </a:rPr>
              <a:t>commissione </a:t>
            </a:r>
            <a:r>
              <a:rPr sz="3000" i="1" dirty="0">
                <a:latin typeface="Arial"/>
                <a:cs typeface="Arial"/>
              </a:rPr>
              <a:t>dei delitti </a:t>
            </a:r>
            <a:r>
              <a:rPr sz="3000" i="1" spc="5" dirty="0">
                <a:latin typeface="Arial"/>
                <a:cs typeface="Arial"/>
              </a:rPr>
              <a:t>medesimi o </a:t>
            </a:r>
            <a:r>
              <a:rPr sz="3000" i="1" dirty="0">
                <a:latin typeface="Arial"/>
                <a:cs typeface="Arial"/>
              </a:rPr>
              <a:t>dei profitti </a:t>
            </a:r>
            <a:r>
              <a:rPr sz="3000" i="1" spc="5" dirty="0">
                <a:latin typeface="Arial"/>
                <a:cs typeface="Arial"/>
              </a:rPr>
              <a:t>da </a:t>
            </a:r>
            <a:r>
              <a:rPr sz="3000" i="1" dirty="0">
                <a:latin typeface="Arial"/>
                <a:cs typeface="Arial"/>
              </a:rPr>
              <a:t>essi</a:t>
            </a:r>
            <a:r>
              <a:rPr sz="3000" i="1" spc="-10" dirty="0">
                <a:latin typeface="Arial"/>
                <a:cs typeface="Arial"/>
              </a:rPr>
              <a:t> </a:t>
            </a:r>
            <a:r>
              <a:rPr sz="3000" i="1" dirty="0">
                <a:latin typeface="Arial"/>
                <a:cs typeface="Arial"/>
              </a:rPr>
              <a:t>derivanti</a:t>
            </a:r>
            <a:r>
              <a:rPr sz="3000" dirty="0">
                <a:latin typeface="Arial"/>
                <a:cs typeface="Arial"/>
              </a:rPr>
              <a:t>»</a:t>
            </a:r>
          </a:p>
          <a:p>
            <a:pPr>
              <a:lnSpc>
                <a:spcPct val="100000"/>
              </a:lnSpc>
              <a:spcBef>
                <a:spcPts val="15"/>
              </a:spcBef>
            </a:pPr>
            <a:endParaRPr sz="2900" dirty="0">
              <a:latin typeface="Times New Roman"/>
              <a:cs typeface="Times New Roman"/>
            </a:endParaRPr>
          </a:p>
          <a:p>
            <a:pPr marL="12700" algn="just">
              <a:lnSpc>
                <a:spcPct val="100000"/>
              </a:lnSpc>
            </a:pPr>
            <a:r>
              <a:rPr sz="3000" spc="5" dirty="0">
                <a:latin typeface="Arial"/>
                <a:cs typeface="Arial"/>
              </a:rPr>
              <a:t>Norma da </a:t>
            </a:r>
            <a:r>
              <a:rPr sz="3000" dirty="0">
                <a:latin typeface="Arial"/>
                <a:cs typeface="Arial"/>
              </a:rPr>
              <a:t>utilizzare di </a:t>
            </a:r>
            <a:r>
              <a:rPr sz="3000" spc="5" dirty="0">
                <a:latin typeface="Arial"/>
                <a:cs typeface="Arial"/>
              </a:rPr>
              <a:t>più? </a:t>
            </a:r>
            <a:endParaRPr sz="30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56389"/>
            <a:ext cx="14132918" cy="1660070"/>
          </a:xfrm>
          <a:prstGeom prst="rect">
            <a:avLst/>
          </a:prstGeom>
        </p:spPr>
        <p:txBody>
          <a:bodyPr vert="horz" wrap="square" lIns="0" tIns="13335" rIns="0" bIns="0" rtlCol="0">
            <a:spAutoFit/>
          </a:bodyPr>
          <a:lstStyle/>
          <a:p>
            <a:pPr marL="12700" marR="5080">
              <a:lnSpc>
                <a:spcPct val="100200"/>
              </a:lnSpc>
              <a:spcBef>
                <a:spcPts val="105"/>
              </a:spcBef>
            </a:pPr>
            <a:r>
              <a:rPr sz="5350" spc="5" dirty="0"/>
              <a:t>Art. 517</a:t>
            </a:r>
            <a:r>
              <a:rPr sz="5350" i="1" dirty="0">
                <a:latin typeface="Arial"/>
                <a:cs typeface="Arial"/>
              </a:rPr>
              <a:t> </a:t>
            </a:r>
            <a:r>
              <a:rPr lang="it-IT" sz="5350" dirty="0">
                <a:latin typeface="Arial"/>
                <a:cs typeface="Arial"/>
              </a:rPr>
              <a:t>c</a:t>
            </a:r>
            <a:r>
              <a:rPr lang="it-IT" sz="5350" dirty="0"/>
              <a:t>.p. </a:t>
            </a:r>
            <a:r>
              <a:rPr sz="5350" spc="5" dirty="0"/>
              <a:t>– vendita di prodotti  industriali con segni</a:t>
            </a:r>
            <a:r>
              <a:rPr sz="5350" spc="-25" dirty="0"/>
              <a:t> </a:t>
            </a:r>
            <a:r>
              <a:rPr sz="5350" spc="5" dirty="0"/>
              <a:t>mendaci</a:t>
            </a:r>
            <a:endParaRPr sz="5350" dirty="0">
              <a:latin typeface="Arial"/>
              <a:cs typeface="Arial"/>
            </a:endParaRPr>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sz="1950" b="1" spc="15" dirty="0">
                <a:solidFill>
                  <a:srgbClr val="223D4C"/>
                </a:solidFill>
                <a:latin typeface="Arial"/>
                <a:cs typeface="Arial"/>
              </a:rPr>
              <a:t>2</a:t>
            </a:r>
            <a:r>
              <a:rPr lang="it-IT" sz="1950" b="1" spc="15" dirty="0">
                <a:solidFill>
                  <a:srgbClr val="223D4C"/>
                </a:solidFill>
                <a:latin typeface="Arial"/>
                <a:cs typeface="Arial"/>
              </a:rPr>
              <a:t>1</a:t>
            </a:r>
            <a:endParaRPr sz="1950" dirty="0">
              <a:latin typeface="Arial"/>
              <a:cs typeface="Arial"/>
            </a:endParaRPr>
          </a:p>
        </p:txBody>
      </p:sp>
      <p:sp>
        <p:nvSpPr>
          <p:cNvPr id="3" name="object 3"/>
          <p:cNvSpPr txBox="1"/>
          <p:nvPr/>
        </p:nvSpPr>
        <p:spPr>
          <a:xfrm>
            <a:off x="1557932" y="2725646"/>
            <a:ext cx="14285318" cy="4095352"/>
          </a:xfrm>
          <a:prstGeom prst="rect">
            <a:avLst/>
          </a:prstGeom>
        </p:spPr>
        <p:txBody>
          <a:bodyPr vert="horz" wrap="square" lIns="0" tIns="17145" rIns="0" bIns="0" rtlCol="0">
            <a:spAutoFit/>
          </a:bodyPr>
          <a:lstStyle/>
          <a:p>
            <a:pPr marL="12700" marR="5080" algn="just">
              <a:lnSpc>
                <a:spcPct val="100000"/>
              </a:lnSpc>
              <a:spcBef>
                <a:spcPts val="135"/>
              </a:spcBef>
            </a:pPr>
            <a:r>
              <a:rPr sz="3300" b="1" spc="20" dirty="0">
                <a:latin typeface="Arial"/>
                <a:cs typeface="Arial"/>
              </a:rPr>
              <a:t>«</a:t>
            </a:r>
            <a:r>
              <a:rPr sz="3300" i="1" spc="20" dirty="0">
                <a:latin typeface="Arial"/>
                <a:cs typeface="Arial"/>
              </a:rPr>
              <a:t>Chiunque pone </a:t>
            </a:r>
            <a:r>
              <a:rPr sz="3300" i="1" spc="10" dirty="0">
                <a:latin typeface="Arial"/>
                <a:cs typeface="Arial"/>
              </a:rPr>
              <a:t>in </a:t>
            </a:r>
            <a:r>
              <a:rPr sz="3300" i="1" spc="15" dirty="0">
                <a:latin typeface="Arial"/>
                <a:cs typeface="Arial"/>
              </a:rPr>
              <a:t>vendita </a:t>
            </a:r>
            <a:r>
              <a:rPr sz="3300" i="1" spc="20" dirty="0">
                <a:latin typeface="Arial"/>
                <a:cs typeface="Arial"/>
              </a:rPr>
              <a:t>o </a:t>
            </a:r>
            <a:r>
              <a:rPr sz="3300" i="1" spc="15" dirty="0">
                <a:latin typeface="Arial"/>
                <a:cs typeface="Arial"/>
              </a:rPr>
              <a:t>mette </a:t>
            </a:r>
            <a:r>
              <a:rPr sz="3300" i="1" spc="10" dirty="0">
                <a:latin typeface="Arial"/>
                <a:cs typeface="Arial"/>
              </a:rPr>
              <a:t>altrimenti in </a:t>
            </a:r>
            <a:r>
              <a:rPr sz="3300" i="1" spc="15" dirty="0">
                <a:latin typeface="Arial"/>
                <a:cs typeface="Arial"/>
              </a:rPr>
              <a:t>circolazione opere  dell’ingegno </a:t>
            </a:r>
            <a:r>
              <a:rPr sz="3300" i="1" spc="20" dirty="0">
                <a:latin typeface="Arial"/>
                <a:cs typeface="Arial"/>
              </a:rPr>
              <a:t>o </a:t>
            </a:r>
            <a:r>
              <a:rPr sz="3300" i="1" spc="10" dirty="0">
                <a:latin typeface="Arial"/>
                <a:cs typeface="Arial"/>
              </a:rPr>
              <a:t>prodotti industriali, </a:t>
            </a:r>
            <a:r>
              <a:rPr sz="3300" i="1" spc="20" dirty="0">
                <a:latin typeface="Arial"/>
                <a:cs typeface="Arial"/>
              </a:rPr>
              <a:t>con </a:t>
            </a:r>
            <a:r>
              <a:rPr sz="3300" i="1" spc="15" dirty="0">
                <a:latin typeface="Arial"/>
                <a:cs typeface="Arial"/>
              </a:rPr>
              <a:t>nomi, marchi </a:t>
            </a:r>
            <a:r>
              <a:rPr sz="3300" i="1" spc="20" dirty="0">
                <a:latin typeface="Arial"/>
                <a:cs typeface="Arial"/>
              </a:rPr>
              <a:t>o </a:t>
            </a:r>
            <a:r>
              <a:rPr sz="3300" i="1" spc="15" dirty="0">
                <a:latin typeface="Arial"/>
                <a:cs typeface="Arial"/>
              </a:rPr>
              <a:t>segni </a:t>
            </a:r>
            <a:r>
              <a:rPr sz="3300" i="1" spc="10" dirty="0">
                <a:latin typeface="Arial"/>
                <a:cs typeface="Arial"/>
              </a:rPr>
              <a:t>distintivi  </a:t>
            </a:r>
            <a:r>
              <a:rPr sz="3300" i="1" spc="15" dirty="0">
                <a:latin typeface="Arial"/>
                <a:cs typeface="Arial"/>
              </a:rPr>
              <a:t>nazionali </a:t>
            </a:r>
            <a:r>
              <a:rPr sz="3300" i="1" spc="20" dirty="0">
                <a:latin typeface="Arial"/>
                <a:cs typeface="Arial"/>
              </a:rPr>
              <a:t>o </a:t>
            </a:r>
            <a:r>
              <a:rPr sz="3300" i="1" spc="10" dirty="0">
                <a:latin typeface="Arial"/>
                <a:cs typeface="Arial"/>
              </a:rPr>
              <a:t>esteri, </a:t>
            </a:r>
            <a:r>
              <a:rPr sz="3300" i="1" u="heavy" spc="10" dirty="0">
                <a:uFill>
                  <a:solidFill>
                    <a:srgbClr val="000000"/>
                  </a:solidFill>
                </a:uFill>
                <a:latin typeface="Arial"/>
                <a:cs typeface="Arial"/>
              </a:rPr>
              <a:t>atti </a:t>
            </a:r>
            <a:r>
              <a:rPr sz="3300" i="1" u="heavy" spc="20" dirty="0">
                <a:uFill>
                  <a:solidFill>
                    <a:srgbClr val="000000"/>
                  </a:solidFill>
                </a:uFill>
                <a:latin typeface="Arial"/>
                <a:cs typeface="Arial"/>
              </a:rPr>
              <a:t>a </a:t>
            </a:r>
            <a:r>
              <a:rPr sz="3300" i="1" u="heavy" spc="15" dirty="0">
                <a:uFill>
                  <a:solidFill>
                    <a:srgbClr val="000000"/>
                  </a:solidFill>
                </a:uFill>
                <a:latin typeface="Arial"/>
                <a:cs typeface="Arial"/>
              </a:rPr>
              <a:t>indurre </a:t>
            </a:r>
            <a:r>
              <a:rPr sz="3300" i="1" u="heavy" spc="10" dirty="0">
                <a:uFill>
                  <a:solidFill>
                    <a:srgbClr val="000000"/>
                  </a:solidFill>
                </a:uFill>
                <a:latin typeface="Arial"/>
                <a:cs typeface="Arial"/>
              </a:rPr>
              <a:t>in </a:t>
            </a:r>
            <a:r>
              <a:rPr sz="3300" i="1" u="heavy" spc="15" dirty="0">
                <a:uFill>
                  <a:solidFill>
                    <a:srgbClr val="000000"/>
                  </a:solidFill>
                </a:uFill>
                <a:latin typeface="Arial"/>
                <a:cs typeface="Arial"/>
              </a:rPr>
              <a:t>inganno </a:t>
            </a:r>
            <a:r>
              <a:rPr sz="3300" b="1" i="1" u="heavy" spc="5" dirty="0">
                <a:uFill>
                  <a:solidFill>
                    <a:srgbClr val="000000"/>
                  </a:solidFill>
                </a:uFill>
                <a:latin typeface="Arial"/>
                <a:cs typeface="Arial"/>
              </a:rPr>
              <a:t>il </a:t>
            </a:r>
            <a:r>
              <a:rPr sz="3300" b="1" i="1" u="heavy" spc="15" dirty="0">
                <a:uFill>
                  <a:solidFill>
                    <a:srgbClr val="000000"/>
                  </a:solidFill>
                </a:uFill>
                <a:latin typeface="Arial"/>
                <a:cs typeface="Arial"/>
              </a:rPr>
              <a:t>compratore </a:t>
            </a:r>
            <a:r>
              <a:rPr sz="3300" i="1" u="heavy" spc="10" dirty="0">
                <a:uFill>
                  <a:solidFill>
                    <a:srgbClr val="000000"/>
                  </a:solidFill>
                </a:uFill>
                <a:latin typeface="Arial"/>
                <a:cs typeface="Arial"/>
              </a:rPr>
              <a:t>sull’origine, </a:t>
            </a:r>
            <a:r>
              <a:rPr sz="3300" i="1" spc="10" dirty="0">
                <a:latin typeface="Arial"/>
                <a:cs typeface="Arial"/>
              </a:rPr>
              <a:t> </a:t>
            </a:r>
            <a:r>
              <a:rPr sz="3300" i="1" u="heavy" spc="15" dirty="0">
                <a:uFill>
                  <a:solidFill>
                    <a:srgbClr val="000000"/>
                  </a:solidFill>
                </a:uFill>
                <a:latin typeface="Arial"/>
                <a:cs typeface="Arial"/>
              </a:rPr>
              <a:t>provenienza </a:t>
            </a:r>
            <a:r>
              <a:rPr sz="3300" i="1" u="heavy" spc="20" dirty="0">
                <a:uFill>
                  <a:solidFill>
                    <a:srgbClr val="000000"/>
                  </a:solidFill>
                </a:uFill>
                <a:latin typeface="Arial"/>
                <a:cs typeface="Arial"/>
              </a:rPr>
              <a:t>o </a:t>
            </a:r>
            <a:r>
              <a:rPr sz="3300" i="1" u="heavy" spc="15" dirty="0">
                <a:uFill>
                  <a:solidFill>
                    <a:srgbClr val="000000"/>
                  </a:solidFill>
                </a:uFill>
                <a:latin typeface="Arial"/>
                <a:cs typeface="Arial"/>
              </a:rPr>
              <a:t>qualità</a:t>
            </a:r>
            <a:r>
              <a:rPr sz="3300" i="1" spc="15" dirty="0">
                <a:latin typeface="Arial"/>
                <a:cs typeface="Arial"/>
              </a:rPr>
              <a:t> dell’opera </a:t>
            </a:r>
            <a:r>
              <a:rPr sz="3300" i="1" spc="20" dirty="0">
                <a:latin typeface="Arial"/>
                <a:cs typeface="Arial"/>
              </a:rPr>
              <a:t>o </a:t>
            </a:r>
            <a:r>
              <a:rPr sz="3300" i="1" spc="15" dirty="0">
                <a:latin typeface="Arial"/>
                <a:cs typeface="Arial"/>
              </a:rPr>
              <a:t>del prodotto, </a:t>
            </a:r>
            <a:r>
              <a:rPr sz="3300" i="1" spc="20" dirty="0">
                <a:latin typeface="Arial"/>
                <a:cs typeface="Arial"/>
              </a:rPr>
              <a:t>è </a:t>
            </a:r>
            <a:r>
              <a:rPr sz="3300" i="1" spc="15" dirty="0">
                <a:latin typeface="Arial"/>
                <a:cs typeface="Arial"/>
              </a:rPr>
              <a:t>punito, se </a:t>
            </a:r>
            <a:r>
              <a:rPr sz="3300" i="1" spc="5" dirty="0">
                <a:latin typeface="Arial"/>
                <a:cs typeface="Arial"/>
              </a:rPr>
              <a:t>il </a:t>
            </a:r>
            <a:r>
              <a:rPr sz="3300" i="1" spc="10" dirty="0">
                <a:latin typeface="Arial"/>
                <a:cs typeface="Arial"/>
              </a:rPr>
              <a:t>fatto  </a:t>
            </a:r>
            <a:r>
              <a:rPr sz="3300" i="1" spc="20" dirty="0">
                <a:latin typeface="Arial"/>
                <a:cs typeface="Arial"/>
              </a:rPr>
              <a:t>non è </a:t>
            </a:r>
            <a:r>
              <a:rPr sz="3300" i="1" spc="15" dirty="0">
                <a:latin typeface="Arial"/>
                <a:cs typeface="Arial"/>
              </a:rPr>
              <a:t>preveduto </a:t>
            </a:r>
            <a:r>
              <a:rPr sz="3300" i="1" spc="20" dirty="0">
                <a:latin typeface="Arial"/>
                <a:cs typeface="Arial"/>
              </a:rPr>
              <a:t>come </a:t>
            </a:r>
            <a:r>
              <a:rPr sz="3300" i="1" spc="15" dirty="0">
                <a:latin typeface="Arial"/>
                <a:cs typeface="Arial"/>
              </a:rPr>
              <a:t>reato </a:t>
            </a:r>
            <a:r>
              <a:rPr sz="3300" i="1" spc="20" dirty="0">
                <a:latin typeface="Arial"/>
                <a:cs typeface="Arial"/>
              </a:rPr>
              <a:t>da </a:t>
            </a:r>
            <a:r>
              <a:rPr sz="3300" i="1" spc="10" dirty="0">
                <a:latin typeface="Arial"/>
                <a:cs typeface="Arial"/>
              </a:rPr>
              <a:t>altra </a:t>
            </a:r>
            <a:r>
              <a:rPr sz="3300" i="1" spc="15" dirty="0">
                <a:latin typeface="Arial"/>
                <a:cs typeface="Arial"/>
              </a:rPr>
              <a:t>disposizione </a:t>
            </a:r>
            <a:r>
              <a:rPr sz="3300" i="1" spc="10" dirty="0">
                <a:latin typeface="Arial"/>
                <a:cs typeface="Arial"/>
              </a:rPr>
              <a:t>di </a:t>
            </a:r>
            <a:r>
              <a:rPr sz="3300" i="1" spc="15" dirty="0">
                <a:latin typeface="Arial"/>
                <a:cs typeface="Arial"/>
              </a:rPr>
              <a:t>legge, </a:t>
            </a:r>
            <a:r>
              <a:rPr sz="3300" i="1" spc="20" dirty="0">
                <a:latin typeface="Arial"/>
                <a:cs typeface="Arial"/>
              </a:rPr>
              <a:t>con </a:t>
            </a:r>
            <a:r>
              <a:rPr sz="3300" i="1" spc="10" dirty="0">
                <a:latin typeface="Arial"/>
                <a:cs typeface="Arial"/>
              </a:rPr>
              <a:t>la  </a:t>
            </a:r>
            <a:r>
              <a:rPr sz="3300" i="1" spc="15" dirty="0">
                <a:latin typeface="Arial"/>
                <a:cs typeface="Arial"/>
              </a:rPr>
              <a:t>reclusione fino </a:t>
            </a:r>
            <a:r>
              <a:rPr sz="3300" i="1" spc="20" dirty="0">
                <a:latin typeface="Arial"/>
                <a:cs typeface="Arial"/>
              </a:rPr>
              <a:t>a due </a:t>
            </a:r>
            <a:r>
              <a:rPr sz="3300" i="1" spc="15" dirty="0">
                <a:latin typeface="Arial"/>
                <a:cs typeface="Arial"/>
              </a:rPr>
              <a:t>anni </a:t>
            </a:r>
            <a:r>
              <a:rPr sz="3300" i="1" spc="20" dirty="0">
                <a:latin typeface="Arial"/>
                <a:cs typeface="Arial"/>
              </a:rPr>
              <a:t>e con </a:t>
            </a:r>
            <a:r>
              <a:rPr sz="3300" i="1" spc="10" dirty="0">
                <a:latin typeface="Arial"/>
                <a:cs typeface="Arial"/>
              </a:rPr>
              <a:t>la </a:t>
            </a:r>
            <a:r>
              <a:rPr sz="3300" i="1" spc="15" dirty="0">
                <a:latin typeface="Arial"/>
                <a:cs typeface="Arial"/>
              </a:rPr>
              <a:t>multa fino </a:t>
            </a:r>
            <a:r>
              <a:rPr sz="3300" i="1" spc="20" dirty="0">
                <a:latin typeface="Arial"/>
                <a:cs typeface="Arial"/>
              </a:rPr>
              <a:t>a </a:t>
            </a:r>
            <a:r>
              <a:rPr sz="3300" i="1" spc="15" dirty="0">
                <a:latin typeface="Arial"/>
                <a:cs typeface="Arial"/>
              </a:rPr>
              <a:t>ventimila</a:t>
            </a:r>
            <a:r>
              <a:rPr sz="3300" i="1" spc="-80" dirty="0">
                <a:latin typeface="Arial"/>
                <a:cs typeface="Arial"/>
              </a:rPr>
              <a:t> </a:t>
            </a:r>
            <a:r>
              <a:rPr sz="3300" i="1" spc="15" dirty="0">
                <a:latin typeface="Arial"/>
                <a:cs typeface="Arial"/>
              </a:rPr>
              <a:t>euro</a:t>
            </a:r>
            <a:r>
              <a:rPr sz="3300" spc="15" dirty="0">
                <a:latin typeface="Arial"/>
                <a:cs typeface="Arial"/>
              </a:rPr>
              <a:t>»</a:t>
            </a:r>
            <a:endParaRPr sz="3300" dirty="0">
              <a:latin typeface="Arial"/>
              <a:cs typeface="Arial"/>
            </a:endParaRPr>
          </a:p>
          <a:p>
            <a:pPr>
              <a:lnSpc>
                <a:spcPct val="100000"/>
              </a:lnSpc>
              <a:spcBef>
                <a:spcPts val="35"/>
              </a:spcBef>
            </a:pPr>
            <a:endParaRPr sz="3400" dirty="0">
              <a:latin typeface="Times New Roman"/>
              <a:cs typeface="Times New Roman"/>
            </a:endParaRPr>
          </a:p>
          <a:p>
            <a:pPr marL="12700" algn="just">
              <a:lnSpc>
                <a:spcPct val="100000"/>
              </a:lnSpc>
            </a:pPr>
            <a:r>
              <a:rPr sz="3300" b="1" spc="20" dirty="0">
                <a:latin typeface="Arial"/>
                <a:cs typeface="Arial"/>
              </a:rPr>
              <a:t>Aumentate </a:t>
            </a:r>
            <a:r>
              <a:rPr sz="3300" b="1" spc="15" dirty="0">
                <a:latin typeface="Arial"/>
                <a:cs typeface="Arial"/>
              </a:rPr>
              <a:t>solo </a:t>
            </a:r>
            <a:r>
              <a:rPr sz="3300" b="1" spc="10" dirty="0">
                <a:latin typeface="Arial"/>
                <a:cs typeface="Arial"/>
              </a:rPr>
              <a:t>le </a:t>
            </a:r>
            <a:r>
              <a:rPr sz="3300" b="1" spc="15" dirty="0">
                <a:latin typeface="Arial"/>
                <a:cs typeface="Arial"/>
              </a:rPr>
              <a:t>pene rispetto al</a:t>
            </a:r>
            <a:r>
              <a:rPr sz="3300" b="1" spc="-25" dirty="0">
                <a:latin typeface="Arial"/>
                <a:cs typeface="Arial"/>
              </a:rPr>
              <a:t> </a:t>
            </a:r>
            <a:r>
              <a:rPr sz="3300" b="1" spc="15" dirty="0">
                <a:latin typeface="Arial"/>
                <a:cs typeface="Arial"/>
              </a:rPr>
              <a:t>passato</a:t>
            </a:r>
            <a:endParaRPr sz="33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0151110" cy="896619"/>
          </a:xfrm>
          <a:prstGeom prst="rect">
            <a:avLst/>
          </a:prstGeom>
        </p:spPr>
        <p:txBody>
          <a:bodyPr vert="horz" wrap="square" lIns="0" tIns="13970" rIns="0" bIns="0" rtlCol="0">
            <a:spAutoFit/>
          </a:bodyPr>
          <a:lstStyle/>
          <a:p>
            <a:pPr marL="12700">
              <a:lnSpc>
                <a:spcPct val="100000"/>
              </a:lnSpc>
              <a:spcBef>
                <a:spcPts val="110"/>
              </a:spcBef>
            </a:pPr>
            <a:r>
              <a:rPr sz="5700" dirty="0"/>
              <a:t>Art. </a:t>
            </a:r>
            <a:r>
              <a:rPr sz="5700" spc="5" dirty="0"/>
              <a:t>517 </a:t>
            </a:r>
            <a:r>
              <a:rPr sz="5700" dirty="0"/>
              <a:t>c.p. </a:t>
            </a:r>
            <a:r>
              <a:rPr sz="5700" spc="5" dirty="0"/>
              <a:t>e sua</a:t>
            </a:r>
            <a:r>
              <a:rPr sz="5700" spc="-45" dirty="0"/>
              <a:t> </a:t>
            </a:r>
            <a:r>
              <a:rPr sz="5700" spc="5" dirty="0"/>
              <a:t>applicazione</a:t>
            </a:r>
            <a:endParaRPr sz="57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22</a:t>
            </a:r>
            <a:endParaRPr sz="1950" dirty="0">
              <a:latin typeface="Arial"/>
              <a:cs typeface="Arial"/>
            </a:endParaRPr>
          </a:p>
        </p:txBody>
      </p:sp>
      <p:sp>
        <p:nvSpPr>
          <p:cNvPr id="3" name="object 3"/>
          <p:cNvSpPr txBox="1"/>
          <p:nvPr/>
        </p:nvSpPr>
        <p:spPr>
          <a:xfrm>
            <a:off x="1557932" y="2725646"/>
            <a:ext cx="16799918" cy="6480620"/>
          </a:xfrm>
          <a:prstGeom prst="rect">
            <a:avLst/>
          </a:prstGeom>
        </p:spPr>
        <p:txBody>
          <a:bodyPr vert="horz" wrap="square" lIns="0" tIns="17145" rIns="0" bIns="0" rtlCol="0">
            <a:spAutoFit/>
          </a:bodyPr>
          <a:lstStyle/>
          <a:p>
            <a:pPr marL="12700">
              <a:lnSpc>
                <a:spcPct val="100000"/>
              </a:lnSpc>
              <a:spcBef>
                <a:spcPts val="135"/>
              </a:spcBef>
            </a:pPr>
            <a:r>
              <a:rPr sz="2800" spc="10" dirty="0">
                <a:latin typeface="Arial"/>
                <a:cs typeface="Arial"/>
              </a:rPr>
              <a:t>In</a:t>
            </a:r>
            <a:r>
              <a:rPr sz="2800" spc="5" dirty="0">
                <a:latin typeface="Arial"/>
                <a:cs typeface="Arial"/>
              </a:rPr>
              <a:t> </a:t>
            </a:r>
            <a:r>
              <a:rPr sz="2800" spc="15" dirty="0">
                <a:latin typeface="Arial"/>
                <a:cs typeface="Arial"/>
              </a:rPr>
              <a:t>Giurisprudenza:</a:t>
            </a:r>
            <a:endParaRPr sz="2800" dirty="0">
              <a:latin typeface="Arial"/>
              <a:cs typeface="Arial"/>
            </a:endParaRPr>
          </a:p>
          <a:p>
            <a:pPr>
              <a:lnSpc>
                <a:spcPct val="100000"/>
              </a:lnSpc>
              <a:spcBef>
                <a:spcPts val="45"/>
              </a:spcBef>
            </a:pPr>
            <a:endParaRPr sz="2800" dirty="0">
              <a:latin typeface="Times New Roman"/>
              <a:cs typeface="Times New Roman"/>
            </a:endParaRPr>
          </a:p>
          <a:p>
            <a:pPr marL="12700" marR="5080" algn="just">
              <a:buFontTx/>
              <a:buChar char="•"/>
              <a:tabLst>
                <a:tab pos="279400" algn="l"/>
              </a:tabLst>
            </a:pPr>
            <a:r>
              <a:rPr lang="it-IT" sz="2800" spc="10" dirty="0">
                <a:latin typeface="Arial"/>
                <a:cs typeface="Arial"/>
              </a:rPr>
              <a:t> </a:t>
            </a:r>
            <a:r>
              <a:rPr sz="2800" spc="10" dirty="0" err="1">
                <a:latin typeface="Arial"/>
                <a:cs typeface="Arial"/>
              </a:rPr>
              <a:t>Imitazioni</a:t>
            </a:r>
            <a:r>
              <a:rPr sz="2800" spc="10" dirty="0">
                <a:latin typeface="Arial"/>
                <a:cs typeface="Arial"/>
              </a:rPr>
              <a:t> di </a:t>
            </a:r>
            <a:r>
              <a:rPr sz="2800" spc="15" dirty="0">
                <a:latin typeface="Arial"/>
                <a:cs typeface="Arial"/>
              </a:rPr>
              <a:t>marchio originale: «marchio </a:t>
            </a:r>
            <a:r>
              <a:rPr sz="2800" spc="20" dirty="0" err="1">
                <a:latin typeface="Arial"/>
                <a:cs typeface="Arial"/>
              </a:rPr>
              <a:t>mendace</a:t>
            </a:r>
            <a:r>
              <a:rPr sz="2800" spc="20" dirty="0">
                <a:latin typeface="Arial"/>
                <a:cs typeface="Arial"/>
              </a:rPr>
              <a:t>».</a:t>
            </a:r>
            <a:r>
              <a:rPr lang="it-IT" sz="2800" spc="15" dirty="0">
                <a:latin typeface="Arial" panose="020B0604020202020204" pitchFamily="34" charset="0"/>
                <a:cs typeface="Arial" panose="020B0604020202020204" pitchFamily="34" charset="0"/>
              </a:rPr>
              <a:t> </a:t>
            </a:r>
            <a:r>
              <a:rPr lang="it-IT" sz="2800" spc="10" dirty="0">
                <a:latin typeface="Arial"/>
                <a:cs typeface="Arial"/>
              </a:rPr>
              <a:t>Limiti di </a:t>
            </a:r>
            <a:r>
              <a:rPr lang="it-IT" sz="2800" spc="15" dirty="0">
                <a:latin typeface="Arial"/>
                <a:cs typeface="Arial"/>
              </a:rPr>
              <a:t>questa </a:t>
            </a:r>
            <a:r>
              <a:rPr lang="it-IT" sz="2800" spc="10" dirty="0">
                <a:latin typeface="Arial"/>
                <a:cs typeface="Arial"/>
              </a:rPr>
              <a:t>teoria: requisito dell’</a:t>
            </a:r>
            <a:r>
              <a:rPr lang="it-IT" sz="2800" spc="15" dirty="0">
                <a:latin typeface="Arial"/>
                <a:cs typeface="Arial"/>
              </a:rPr>
              <a:t>inganno del</a:t>
            </a:r>
            <a:r>
              <a:rPr lang="it-IT" sz="2800" dirty="0">
                <a:latin typeface="Arial"/>
                <a:cs typeface="Arial"/>
              </a:rPr>
              <a:t> </a:t>
            </a:r>
            <a:r>
              <a:rPr lang="it-IT" sz="2800" spc="15" dirty="0">
                <a:latin typeface="Arial"/>
                <a:cs typeface="Arial"/>
              </a:rPr>
              <a:t>compratore </a:t>
            </a:r>
            <a:r>
              <a:rPr lang="it-IT" sz="2800" spc="15" dirty="0">
                <a:latin typeface="Arial" panose="020B0604020202020204" pitchFamily="34" charset="0"/>
                <a:cs typeface="Arial" panose="020B0604020202020204" pitchFamily="34" charset="0"/>
              </a:rPr>
              <a:t>(inganno inteso in senso astratto: </a:t>
            </a:r>
            <a:r>
              <a:rPr lang="it-IT" sz="2800" dirty="0">
                <a:latin typeface="Arial" panose="020B0604020202020204" pitchFamily="34" charset="0"/>
                <a:cs typeface="Arial" panose="020B0604020202020204" pitchFamily="34" charset="0"/>
              </a:rPr>
              <a:t>Corte di Cassazione, sentenza n. 354/2017 del 17 febbraio – 6 giugno 2017, </a:t>
            </a:r>
            <a:r>
              <a:rPr lang="it-IT" sz="2800" dirty="0" err="1">
                <a:latin typeface="Arial" panose="020B0604020202020204" pitchFamily="34" charset="0"/>
                <a:cs typeface="Arial" panose="020B0604020202020204" pitchFamily="34" charset="0"/>
              </a:rPr>
              <a:t>proc</a:t>
            </a:r>
            <a:r>
              <a:rPr lang="it-IT" sz="2800" dirty="0">
                <a:latin typeface="Arial" panose="020B0604020202020204" pitchFamily="34" charset="0"/>
                <a:cs typeface="Arial" panose="020B0604020202020204" pitchFamily="34" charset="0"/>
              </a:rPr>
              <a:t>. </a:t>
            </a:r>
            <a:r>
              <a:rPr lang="it-IT" sz="2800" dirty="0" err="1">
                <a:latin typeface="Arial" panose="020B0604020202020204" pitchFamily="34" charset="0"/>
                <a:cs typeface="Arial" panose="020B0604020202020204" pitchFamily="34" charset="0"/>
              </a:rPr>
              <a:t>pen</a:t>
            </a:r>
            <a:r>
              <a:rPr lang="it-IT" sz="2800" dirty="0">
                <a:latin typeface="Arial" panose="020B0604020202020204" pitchFamily="34" charset="0"/>
                <a:cs typeface="Arial" panose="020B0604020202020204" pitchFamily="34" charset="0"/>
              </a:rPr>
              <a:t>. 31498/2016 R.G.N., Corte di Cassazione, Sez. V, sentenza n. 494/2017 del 20 febbraio 2017, </a:t>
            </a:r>
            <a:r>
              <a:rPr lang="it-IT" sz="2800" dirty="0" err="1">
                <a:latin typeface="Arial" panose="020B0604020202020204" pitchFamily="34" charset="0"/>
                <a:cs typeface="Arial" panose="020B0604020202020204" pitchFamily="34" charset="0"/>
              </a:rPr>
              <a:t>proc</a:t>
            </a:r>
            <a:r>
              <a:rPr lang="it-IT" sz="2800" dirty="0">
                <a:latin typeface="Arial" panose="020B0604020202020204" pitchFamily="34" charset="0"/>
                <a:cs typeface="Arial" panose="020B0604020202020204" pitchFamily="34" charset="0"/>
              </a:rPr>
              <a:t>. </a:t>
            </a:r>
            <a:r>
              <a:rPr lang="it-IT" sz="2800" dirty="0" err="1">
                <a:latin typeface="Arial" panose="020B0604020202020204" pitchFamily="34" charset="0"/>
                <a:cs typeface="Arial" panose="020B0604020202020204" pitchFamily="34" charset="0"/>
              </a:rPr>
              <a:t>pen</a:t>
            </a:r>
            <a:r>
              <a:rPr lang="it-IT" sz="2800" dirty="0">
                <a:latin typeface="Arial" panose="020B0604020202020204" pitchFamily="34" charset="0"/>
                <a:cs typeface="Arial" panose="020B0604020202020204" pitchFamily="34" charset="0"/>
              </a:rPr>
              <a:t>. n. 23678/2016 R.G., Corte di Cassazione, sentenza n. 474/2015 del 4 – 25 marzo 2015, </a:t>
            </a:r>
            <a:r>
              <a:rPr lang="it-IT" sz="2800" dirty="0" err="1">
                <a:latin typeface="Arial" panose="020B0604020202020204" pitchFamily="34" charset="0"/>
                <a:cs typeface="Arial" panose="020B0604020202020204" pitchFamily="34" charset="0"/>
              </a:rPr>
              <a:t>proc</a:t>
            </a:r>
            <a:r>
              <a:rPr lang="it-IT" sz="2800" dirty="0">
                <a:latin typeface="Arial" panose="020B0604020202020204" pitchFamily="34" charset="0"/>
                <a:cs typeface="Arial" panose="020B0604020202020204" pitchFamily="34" charset="0"/>
              </a:rPr>
              <a:t>. </a:t>
            </a:r>
            <a:r>
              <a:rPr lang="it-IT" sz="2800" dirty="0" err="1">
                <a:latin typeface="Arial" panose="020B0604020202020204" pitchFamily="34" charset="0"/>
                <a:cs typeface="Arial" panose="020B0604020202020204" pitchFamily="34" charset="0"/>
              </a:rPr>
              <a:t>pen</a:t>
            </a:r>
            <a:r>
              <a:rPr lang="it-IT" sz="2800" dirty="0">
                <a:latin typeface="Arial" panose="020B0604020202020204" pitchFamily="34" charset="0"/>
                <a:cs typeface="Arial" panose="020B0604020202020204" pitchFamily="34" charset="0"/>
              </a:rPr>
              <a:t>. n. 12336/2014 Reg. Gen.)</a:t>
            </a:r>
            <a:r>
              <a:rPr lang="it-IT" sz="2800" spc="15" dirty="0">
                <a:latin typeface="Arial"/>
                <a:cs typeface="Arial"/>
              </a:rPr>
              <a:t>;</a:t>
            </a:r>
          </a:p>
          <a:p>
            <a:pPr marL="12700" marR="5080" algn="just">
              <a:buFontTx/>
              <a:buChar char="•"/>
              <a:tabLst>
                <a:tab pos="279400" algn="l"/>
              </a:tabLst>
            </a:pPr>
            <a:endParaRPr sz="2800" dirty="0">
              <a:latin typeface="Times New Roman"/>
              <a:cs typeface="Times New Roman"/>
            </a:endParaRPr>
          </a:p>
          <a:p>
            <a:pPr marL="12700" marR="852169">
              <a:lnSpc>
                <a:spcPct val="100000"/>
              </a:lnSpc>
              <a:buChar char="•"/>
              <a:tabLst>
                <a:tab pos="279400" algn="l"/>
              </a:tabLst>
            </a:pPr>
            <a:r>
              <a:rPr lang="it-IT" sz="2800" spc="15" dirty="0">
                <a:latin typeface="Arial"/>
                <a:cs typeface="Arial"/>
              </a:rPr>
              <a:t> </a:t>
            </a:r>
            <a:r>
              <a:rPr sz="2800" spc="15" dirty="0" err="1">
                <a:latin typeface="Arial"/>
                <a:cs typeface="Arial"/>
              </a:rPr>
              <a:t>Marchi</a:t>
            </a:r>
            <a:r>
              <a:rPr sz="2800" spc="15" dirty="0">
                <a:latin typeface="Arial"/>
                <a:cs typeface="Arial"/>
              </a:rPr>
              <a:t> </a:t>
            </a:r>
            <a:r>
              <a:rPr sz="2800" spc="10" dirty="0">
                <a:latin typeface="Arial"/>
                <a:cs typeface="Arial"/>
              </a:rPr>
              <a:t>di fatto </a:t>
            </a:r>
            <a:r>
              <a:rPr sz="2800" spc="20" dirty="0">
                <a:latin typeface="Arial"/>
                <a:cs typeface="Arial"/>
              </a:rPr>
              <a:t>o </a:t>
            </a:r>
            <a:r>
              <a:rPr sz="2800" spc="15" dirty="0">
                <a:latin typeface="Arial"/>
                <a:cs typeface="Arial"/>
              </a:rPr>
              <a:t>presentazione complessiva del prodotto (</a:t>
            </a:r>
            <a:r>
              <a:rPr sz="2800" spc="15" dirty="0" err="1">
                <a:latin typeface="Arial"/>
                <a:cs typeface="Arial"/>
              </a:rPr>
              <a:t>segni</a:t>
            </a:r>
            <a:r>
              <a:rPr sz="2800" spc="15" dirty="0">
                <a:latin typeface="Arial"/>
                <a:cs typeface="Arial"/>
              </a:rPr>
              <a:t> </a:t>
            </a:r>
            <a:r>
              <a:rPr sz="2800" spc="10" dirty="0" err="1">
                <a:latin typeface="Arial"/>
                <a:cs typeface="Arial"/>
              </a:rPr>
              <a:t>distintivi</a:t>
            </a:r>
            <a:r>
              <a:rPr sz="2800" spc="10" dirty="0">
                <a:latin typeface="Arial"/>
                <a:cs typeface="Arial"/>
              </a:rPr>
              <a:t>)</a:t>
            </a:r>
            <a:r>
              <a:rPr lang="it-IT" sz="2800" spc="10" dirty="0">
                <a:latin typeface="Arial"/>
                <a:cs typeface="Arial"/>
              </a:rPr>
              <a:t>;</a:t>
            </a:r>
            <a:endParaRPr sz="2800" dirty="0">
              <a:latin typeface="Arial"/>
              <a:cs typeface="Arial"/>
            </a:endParaRPr>
          </a:p>
          <a:p>
            <a:pPr>
              <a:lnSpc>
                <a:spcPct val="100000"/>
              </a:lnSpc>
              <a:spcBef>
                <a:spcPts val="40"/>
              </a:spcBef>
              <a:buFont typeface="Arial"/>
              <a:buChar char="•"/>
            </a:pPr>
            <a:endParaRPr sz="2800" dirty="0">
              <a:latin typeface="Times New Roman"/>
              <a:cs typeface="Times New Roman"/>
            </a:endParaRPr>
          </a:p>
          <a:p>
            <a:pPr marL="278765" indent="-266065">
              <a:lnSpc>
                <a:spcPct val="100000"/>
              </a:lnSpc>
              <a:buChar char="•"/>
              <a:tabLst>
                <a:tab pos="279400" algn="l"/>
              </a:tabLst>
            </a:pPr>
            <a:r>
              <a:rPr sz="2800" spc="15" dirty="0">
                <a:latin typeface="Arial"/>
                <a:cs typeface="Arial"/>
              </a:rPr>
              <a:t>Inganno sulla </a:t>
            </a:r>
            <a:r>
              <a:rPr sz="2800" spc="10" dirty="0">
                <a:latin typeface="Arial"/>
                <a:cs typeface="Arial"/>
              </a:rPr>
              <a:t>qualità: </a:t>
            </a:r>
            <a:r>
              <a:rPr sz="2800" spc="15" dirty="0">
                <a:latin typeface="Arial"/>
                <a:cs typeface="Arial"/>
              </a:rPr>
              <a:t>caso profumi «falso</a:t>
            </a:r>
            <a:r>
              <a:rPr sz="2800" spc="-10" dirty="0">
                <a:latin typeface="Arial"/>
                <a:cs typeface="Arial"/>
              </a:rPr>
              <a:t> </a:t>
            </a:r>
            <a:r>
              <a:rPr sz="2800" spc="15" dirty="0" err="1">
                <a:latin typeface="Arial"/>
                <a:cs typeface="Arial"/>
              </a:rPr>
              <a:t>d’autore</a:t>
            </a:r>
            <a:r>
              <a:rPr sz="2800" spc="15" dirty="0">
                <a:latin typeface="Arial"/>
                <a:cs typeface="Arial"/>
              </a:rPr>
              <a:t>»</a:t>
            </a:r>
            <a:r>
              <a:rPr lang="it-IT" sz="2800" spc="15" dirty="0">
                <a:latin typeface="Arial"/>
                <a:cs typeface="Arial"/>
              </a:rPr>
              <a:t>;</a:t>
            </a:r>
          </a:p>
          <a:p>
            <a:pPr marL="278765" indent="-266065">
              <a:lnSpc>
                <a:spcPct val="100000"/>
              </a:lnSpc>
              <a:buChar char="•"/>
              <a:tabLst>
                <a:tab pos="279400" algn="l"/>
              </a:tabLst>
            </a:pPr>
            <a:endParaRPr lang="it-IT" sz="2800" spc="15" dirty="0">
              <a:latin typeface="Arial"/>
              <a:cs typeface="Arial"/>
            </a:endParaRPr>
          </a:p>
          <a:p>
            <a:pPr marL="278765" indent="-266065">
              <a:lnSpc>
                <a:spcPct val="100000"/>
              </a:lnSpc>
              <a:buChar char="•"/>
              <a:tabLst>
                <a:tab pos="279400" algn="l"/>
              </a:tabLst>
            </a:pPr>
            <a:r>
              <a:rPr lang="it-IT" sz="2800" spc="15" dirty="0">
                <a:latin typeface="Arial"/>
                <a:cs typeface="Arial"/>
              </a:rPr>
              <a:t>Marchiatura CE non conforme;</a:t>
            </a:r>
          </a:p>
          <a:p>
            <a:pPr marL="278765" indent="-266065">
              <a:lnSpc>
                <a:spcPct val="100000"/>
              </a:lnSpc>
              <a:buChar char="•"/>
              <a:tabLst>
                <a:tab pos="279400" algn="l"/>
              </a:tabLst>
            </a:pPr>
            <a:endParaRPr lang="it-IT" sz="2800" spc="15" dirty="0">
              <a:latin typeface="Arial"/>
              <a:cs typeface="Arial"/>
            </a:endParaRPr>
          </a:p>
          <a:p>
            <a:pPr marL="278765" indent="-266065">
              <a:lnSpc>
                <a:spcPct val="100000"/>
              </a:lnSpc>
              <a:buChar char="•"/>
              <a:tabLst>
                <a:tab pos="279400" algn="l"/>
              </a:tabLst>
            </a:pPr>
            <a:r>
              <a:rPr lang="it-IT" sz="2800" spc="15" dirty="0">
                <a:latin typeface="Arial"/>
                <a:cs typeface="Arial"/>
              </a:rPr>
              <a:t>Made in </a:t>
            </a:r>
            <a:r>
              <a:rPr lang="it-IT" sz="2800" spc="15" dirty="0" err="1">
                <a:latin typeface="Arial"/>
                <a:cs typeface="Arial"/>
              </a:rPr>
              <a:t>Italy</a:t>
            </a:r>
            <a:r>
              <a:rPr lang="it-IT" sz="2800" spc="15" dirty="0">
                <a:latin typeface="Arial"/>
                <a:cs typeface="Arial"/>
              </a:rPr>
              <a:t>.</a:t>
            </a:r>
            <a:endParaRPr sz="28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31780"/>
            <a:ext cx="11618318" cy="1532255"/>
          </a:xfrm>
          <a:prstGeom prst="rect">
            <a:avLst/>
          </a:prstGeom>
        </p:spPr>
        <p:txBody>
          <a:bodyPr vert="horz" wrap="square" lIns="0" tIns="10160" rIns="0" bIns="0" rtlCol="0">
            <a:spAutoFit/>
          </a:bodyPr>
          <a:lstStyle/>
          <a:p>
            <a:pPr marL="12700" marR="5080" algn="just">
              <a:lnSpc>
                <a:spcPct val="101499"/>
              </a:lnSpc>
              <a:spcBef>
                <a:spcPts val="80"/>
              </a:spcBef>
            </a:pPr>
            <a:r>
              <a:rPr sz="3250" spc="95" dirty="0"/>
              <a:t>Sanzione </a:t>
            </a:r>
            <a:r>
              <a:rPr sz="3250" spc="100" dirty="0"/>
              <a:t>amministrativa consumatori </a:t>
            </a:r>
            <a:r>
              <a:rPr sz="3250" spc="85" dirty="0"/>
              <a:t>finali </a:t>
            </a:r>
            <a:r>
              <a:rPr sz="3250" spc="20" dirty="0"/>
              <a:t>–  </a:t>
            </a:r>
            <a:r>
              <a:rPr sz="3250" spc="15" dirty="0"/>
              <a:t>sentenza </a:t>
            </a:r>
            <a:r>
              <a:rPr sz="3250" spc="20" dirty="0"/>
              <a:t>Cassazione </a:t>
            </a:r>
            <a:r>
              <a:rPr sz="3250" spc="15" dirty="0"/>
              <a:t>Sez. Unite: depenalizzazione  della ricettazione </a:t>
            </a:r>
            <a:r>
              <a:rPr sz="3250" spc="20" dirty="0"/>
              <a:t>e </a:t>
            </a:r>
            <a:r>
              <a:rPr sz="3250" spc="15" dirty="0"/>
              <a:t>dell’incauto</a:t>
            </a:r>
            <a:r>
              <a:rPr sz="3250" spc="-20" dirty="0"/>
              <a:t> </a:t>
            </a:r>
            <a:r>
              <a:rPr sz="3250" spc="15" dirty="0"/>
              <a:t>acquisto</a:t>
            </a:r>
            <a:endParaRPr sz="3250" dirty="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23</a:t>
            </a:r>
            <a:endParaRPr sz="1950" dirty="0">
              <a:latin typeface="Arial"/>
              <a:cs typeface="Arial"/>
            </a:endParaRPr>
          </a:p>
        </p:txBody>
      </p:sp>
      <p:sp>
        <p:nvSpPr>
          <p:cNvPr id="3" name="object 3"/>
          <p:cNvSpPr txBox="1"/>
          <p:nvPr/>
        </p:nvSpPr>
        <p:spPr>
          <a:xfrm>
            <a:off x="1557932" y="2729834"/>
            <a:ext cx="13821410" cy="5995035"/>
          </a:xfrm>
          <a:prstGeom prst="rect">
            <a:avLst/>
          </a:prstGeom>
        </p:spPr>
        <p:txBody>
          <a:bodyPr vert="horz" wrap="square" lIns="0" tIns="14604" rIns="0" bIns="0" rtlCol="0">
            <a:spAutoFit/>
          </a:bodyPr>
          <a:lstStyle/>
          <a:p>
            <a:pPr marL="12700">
              <a:lnSpc>
                <a:spcPct val="100000"/>
              </a:lnSpc>
              <a:spcBef>
                <a:spcPts val="114"/>
              </a:spcBef>
            </a:pPr>
            <a:r>
              <a:rPr sz="2050" b="1" spc="5" dirty="0">
                <a:latin typeface="Arial"/>
                <a:cs typeface="Arial"/>
              </a:rPr>
              <a:t>Decreto Legge 14 </a:t>
            </a:r>
            <a:r>
              <a:rPr sz="2050" b="1" spc="10" dirty="0">
                <a:latin typeface="Arial"/>
                <a:cs typeface="Arial"/>
              </a:rPr>
              <a:t>marzo </a:t>
            </a:r>
            <a:r>
              <a:rPr sz="2050" b="1" spc="5" dirty="0">
                <a:latin typeface="Arial"/>
                <a:cs typeface="Arial"/>
              </a:rPr>
              <a:t>2005 n. 35</a:t>
            </a:r>
            <a:r>
              <a:rPr sz="2050" spc="5" dirty="0">
                <a:latin typeface="Arial"/>
                <a:cs typeface="Arial"/>
              </a:rPr>
              <a:t>, Art. 1, </a:t>
            </a:r>
            <a:r>
              <a:rPr sz="2050" spc="10" dirty="0">
                <a:latin typeface="Arial"/>
                <a:cs typeface="Arial"/>
              </a:rPr>
              <a:t>comma</a:t>
            </a:r>
            <a:r>
              <a:rPr sz="2050" spc="-30" dirty="0">
                <a:latin typeface="Arial"/>
                <a:cs typeface="Arial"/>
              </a:rPr>
              <a:t> </a:t>
            </a:r>
            <a:r>
              <a:rPr sz="2050" spc="5" dirty="0">
                <a:latin typeface="Arial"/>
                <a:cs typeface="Arial"/>
              </a:rPr>
              <a:t>7</a:t>
            </a:r>
            <a:endParaRPr sz="2050" dirty="0">
              <a:latin typeface="Arial"/>
              <a:cs typeface="Arial"/>
            </a:endParaRPr>
          </a:p>
          <a:p>
            <a:pPr marL="12700" marR="5080" algn="just">
              <a:lnSpc>
                <a:spcPct val="100499"/>
              </a:lnSpc>
            </a:pPr>
            <a:r>
              <a:rPr sz="2050" spc="5" dirty="0">
                <a:latin typeface="Arial"/>
                <a:cs typeface="Arial"/>
              </a:rPr>
              <a:t>«</a:t>
            </a:r>
            <a:r>
              <a:rPr sz="2050" i="1" spc="5" dirty="0">
                <a:latin typeface="Arial"/>
                <a:cs typeface="Arial"/>
              </a:rPr>
              <a:t>[Salvo che </a:t>
            </a:r>
            <a:r>
              <a:rPr sz="2050" i="1" dirty="0">
                <a:latin typeface="Arial"/>
                <a:cs typeface="Arial"/>
              </a:rPr>
              <a:t>il fatto </a:t>
            </a:r>
            <a:r>
              <a:rPr sz="2050" i="1" spc="5" dirty="0">
                <a:latin typeface="Arial"/>
                <a:cs typeface="Arial"/>
              </a:rPr>
              <a:t>costituisca reato] </a:t>
            </a:r>
            <a:r>
              <a:rPr sz="2050" b="1" i="1" spc="5" dirty="0">
                <a:latin typeface="Arial"/>
                <a:cs typeface="Arial"/>
              </a:rPr>
              <a:t>è punito con </a:t>
            </a:r>
            <a:r>
              <a:rPr sz="2050" b="1" i="1" dirty="0">
                <a:latin typeface="Arial"/>
                <a:cs typeface="Arial"/>
              </a:rPr>
              <a:t>la </a:t>
            </a:r>
            <a:r>
              <a:rPr sz="2050" b="1" i="1" spc="5" dirty="0">
                <a:latin typeface="Arial"/>
                <a:cs typeface="Arial"/>
              </a:rPr>
              <a:t>sanzione amministrativa pecuniaria da 100 euro fino a 7.000  euro l’acquirente finale che acquista a qualsiasi </a:t>
            </a:r>
            <a:r>
              <a:rPr sz="2050" b="1" i="1" dirty="0">
                <a:latin typeface="Arial"/>
                <a:cs typeface="Arial"/>
              </a:rPr>
              <a:t>titolo </a:t>
            </a:r>
            <a:r>
              <a:rPr sz="2050" b="1" i="1" spc="5" dirty="0">
                <a:latin typeface="Arial"/>
                <a:cs typeface="Arial"/>
              </a:rPr>
              <a:t>cose che</a:t>
            </a:r>
            <a:r>
              <a:rPr sz="2050" i="1" spc="5" dirty="0">
                <a:latin typeface="Arial"/>
                <a:cs typeface="Arial"/>
              </a:rPr>
              <a:t>, per la loro qualità o per la condizione di chi le </a:t>
            </a:r>
            <a:r>
              <a:rPr sz="2050" i="1" spc="-5" dirty="0">
                <a:latin typeface="Arial"/>
                <a:cs typeface="Arial"/>
              </a:rPr>
              <a:t>offre </a:t>
            </a:r>
            <a:r>
              <a:rPr sz="2050" i="1" spc="5" dirty="0">
                <a:latin typeface="Arial"/>
                <a:cs typeface="Arial"/>
              </a:rPr>
              <a:t>o  per l’entità del prezzo, </a:t>
            </a:r>
            <a:r>
              <a:rPr sz="2050" b="1" i="1" spc="5" dirty="0">
                <a:latin typeface="Arial"/>
                <a:cs typeface="Arial"/>
              </a:rPr>
              <a:t>inducano a ritenere che siano state violate le </a:t>
            </a:r>
            <a:r>
              <a:rPr sz="2050" b="1" i="1" spc="10" dirty="0">
                <a:latin typeface="Arial"/>
                <a:cs typeface="Arial"/>
              </a:rPr>
              <a:t>norme </a:t>
            </a:r>
            <a:r>
              <a:rPr sz="2050" b="1" i="1" spc="5" dirty="0">
                <a:latin typeface="Arial"/>
                <a:cs typeface="Arial"/>
              </a:rPr>
              <a:t>in materia di origine e provenienza dei  prodotti ed in materia di proprietà industriale</a:t>
            </a:r>
            <a:r>
              <a:rPr sz="2050" i="1" spc="5" dirty="0">
                <a:latin typeface="Arial"/>
                <a:cs typeface="Arial"/>
              </a:rPr>
              <a:t>. [La sanzione di cui al presente </a:t>
            </a:r>
            <a:r>
              <a:rPr sz="2050" i="1" spc="10" dirty="0">
                <a:latin typeface="Arial"/>
                <a:cs typeface="Arial"/>
              </a:rPr>
              <a:t>comma </a:t>
            </a:r>
            <a:r>
              <a:rPr sz="2050" i="1" spc="5" dirty="0">
                <a:latin typeface="Arial"/>
                <a:cs typeface="Arial"/>
              </a:rPr>
              <a:t>si applica anche a coloro che si  adoperano per fare acquistare o ricevere a qualsiasi </a:t>
            </a:r>
            <a:r>
              <a:rPr sz="2050" i="1" dirty="0">
                <a:latin typeface="Arial"/>
                <a:cs typeface="Arial"/>
              </a:rPr>
              <a:t>titolo </a:t>
            </a:r>
            <a:r>
              <a:rPr sz="2050" i="1" spc="5" dirty="0">
                <a:latin typeface="Arial"/>
                <a:cs typeface="Arial"/>
              </a:rPr>
              <a:t>alcuna delle cose suindicate, </a:t>
            </a:r>
            <a:r>
              <a:rPr sz="2050" b="1" i="1" spc="5" dirty="0">
                <a:latin typeface="Arial"/>
                <a:cs typeface="Arial"/>
              </a:rPr>
              <a:t>senza averne prima accertata  la legittima provenienza.] </a:t>
            </a:r>
            <a:r>
              <a:rPr sz="2050" i="1" dirty="0">
                <a:latin typeface="Arial"/>
                <a:cs typeface="Arial"/>
              </a:rPr>
              <a:t>In </a:t>
            </a:r>
            <a:r>
              <a:rPr sz="2050" i="1" spc="5" dirty="0">
                <a:latin typeface="Arial"/>
                <a:cs typeface="Arial"/>
              </a:rPr>
              <a:t>ogni caso si procede alla confisca amministrativa delle cose di cui al presente </a:t>
            </a:r>
            <a:r>
              <a:rPr sz="2050" i="1" spc="10" dirty="0">
                <a:latin typeface="Arial"/>
                <a:cs typeface="Arial"/>
              </a:rPr>
              <a:t>comma.  </a:t>
            </a:r>
            <a:r>
              <a:rPr sz="2050" i="1" spc="5" dirty="0">
                <a:latin typeface="Arial"/>
                <a:cs typeface="Arial"/>
              </a:rPr>
              <a:t>Restano ferme le </a:t>
            </a:r>
            <a:r>
              <a:rPr sz="2050" i="1" spc="10" dirty="0">
                <a:latin typeface="Arial"/>
                <a:cs typeface="Arial"/>
              </a:rPr>
              <a:t>norme </a:t>
            </a:r>
            <a:r>
              <a:rPr sz="2050" i="1" spc="5" dirty="0">
                <a:latin typeface="Arial"/>
                <a:cs typeface="Arial"/>
              </a:rPr>
              <a:t>di cui al decreto legislativo 9 aprile 2003, n. 70. Salvo che </a:t>
            </a:r>
            <a:r>
              <a:rPr sz="2050" i="1" dirty="0">
                <a:latin typeface="Arial"/>
                <a:cs typeface="Arial"/>
              </a:rPr>
              <a:t>il fatto </a:t>
            </a:r>
            <a:r>
              <a:rPr sz="2050" i="1" spc="5" dirty="0">
                <a:latin typeface="Arial"/>
                <a:cs typeface="Arial"/>
              </a:rPr>
              <a:t>costituisca reato, qualora  l’acquisto sia </a:t>
            </a:r>
            <a:r>
              <a:rPr sz="2050" i="1" dirty="0">
                <a:latin typeface="Arial"/>
                <a:cs typeface="Arial"/>
              </a:rPr>
              <a:t>effettuato </a:t>
            </a:r>
            <a:r>
              <a:rPr sz="2050" i="1" spc="5" dirty="0">
                <a:latin typeface="Arial"/>
                <a:cs typeface="Arial"/>
              </a:rPr>
              <a:t>da un operatore commerciale o importatore o da qualunque altro soggetto diverso  dall’acquirente finale, la sanzione amministrativa pecuniaria è stabilita da un minimo di 20.000 euro fino ad un milione  di euro. […] </a:t>
            </a:r>
            <a:r>
              <a:rPr sz="2050" b="1" i="1" spc="5" dirty="0">
                <a:latin typeface="Arial"/>
                <a:cs typeface="Arial"/>
              </a:rPr>
              <a:t>all’accertamento delle violazioni provvedono, </a:t>
            </a:r>
            <a:r>
              <a:rPr sz="2050" b="1" i="1" dirty="0">
                <a:latin typeface="Arial"/>
                <a:cs typeface="Arial"/>
              </a:rPr>
              <a:t>d’ufficio </a:t>
            </a:r>
            <a:r>
              <a:rPr sz="2050" b="1" i="1" spc="10" dirty="0">
                <a:latin typeface="Arial"/>
                <a:cs typeface="Arial"/>
              </a:rPr>
              <a:t>o su </a:t>
            </a:r>
            <a:r>
              <a:rPr sz="2050" b="1" i="1" spc="5" dirty="0">
                <a:latin typeface="Arial"/>
                <a:cs typeface="Arial"/>
              </a:rPr>
              <a:t>denuncia, </a:t>
            </a:r>
            <a:r>
              <a:rPr sz="2050" b="1" i="1" dirty="0">
                <a:latin typeface="Arial"/>
                <a:cs typeface="Arial"/>
              </a:rPr>
              <a:t>gli </a:t>
            </a:r>
            <a:r>
              <a:rPr sz="2050" b="1" i="1" spc="5" dirty="0">
                <a:latin typeface="Arial"/>
                <a:cs typeface="Arial"/>
              </a:rPr>
              <a:t>organi di </a:t>
            </a:r>
            <a:r>
              <a:rPr sz="2050" b="1" i="1" dirty="0">
                <a:latin typeface="Arial"/>
                <a:cs typeface="Arial"/>
              </a:rPr>
              <a:t>polizia  </a:t>
            </a:r>
            <a:r>
              <a:rPr sz="2050" b="1" i="1" spc="5" dirty="0">
                <a:latin typeface="Arial"/>
                <a:cs typeface="Arial"/>
              </a:rPr>
              <a:t>amministrativa</a:t>
            </a:r>
            <a:r>
              <a:rPr sz="2050" spc="5" dirty="0">
                <a:latin typeface="Arial"/>
                <a:cs typeface="Arial"/>
              </a:rPr>
              <a:t>»</a:t>
            </a:r>
            <a:endParaRPr sz="2050" dirty="0">
              <a:latin typeface="Arial"/>
              <a:cs typeface="Arial"/>
            </a:endParaRPr>
          </a:p>
          <a:p>
            <a:pPr algn="just">
              <a:lnSpc>
                <a:spcPct val="100000"/>
              </a:lnSpc>
              <a:spcBef>
                <a:spcPts val="15"/>
              </a:spcBef>
            </a:pPr>
            <a:endParaRPr sz="2150" dirty="0">
              <a:latin typeface="Times New Roman"/>
              <a:cs typeface="Times New Roman"/>
            </a:endParaRPr>
          </a:p>
          <a:p>
            <a:pPr marL="12700" algn="just">
              <a:lnSpc>
                <a:spcPct val="100000"/>
              </a:lnSpc>
            </a:pPr>
            <a:r>
              <a:rPr sz="2050" b="1" spc="5" dirty="0">
                <a:latin typeface="Arial"/>
                <a:cs typeface="Arial"/>
              </a:rPr>
              <a:t>Corte di Cassazione a Sezioni Unite</a:t>
            </a:r>
            <a:r>
              <a:rPr sz="2050" spc="5" dirty="0">
                <a:latin typeface="Arial"/>
                <a:cs typeface="Arial"/>
              </a:rPr>
              <a:t>, sentenza n. </a:t>
            </a:r>
            <a:r>
              <a:rPr sz="2050" spc="-25" dirty="0">
                <a:latin typeface="Arial"/>
                <a:cs typeface="Arial"/>
              </a:rPr>
              <a:t>22117/2011 </a:t>
            </a:r>
            <a:r>
              <a:rPr sz="2050" spc="5" dirty="0">
                <a:latin typeface="Arial"/>
                <a:cs typeface="Arial"/>
              </a:rPr>
              <a:t>del 19 gennaio – 8 giugno</a:t>
            </a:r>
            <a:r>
              <a:rPr sz="2050" spc="45" dirty="0">
                <a:latin typeface="Arial"/>
                <a:cs typeface="Arial"/>
              </a:rPr>
              <a:t> </a:t>
            </a:r>
            <a:r>
              <a:rPr sz="2050" spc="5" dirty="0">
                <a:latin typeface="Arial"/>
                <a:cs typeface="Arial"/>
              </a:rPr>
              <a:t>2012</a:t>
            </a:r>
            <a:endParaRPr sz="2050" dirty="0">
              <a:latin typeface="Arial"/>
              <a:cs typeface="Arial"/>
            </a:endParaRPr>
          </a:p>
          <a:p>
            <a:pPr marL="12700" marR="5080" algn="just">
              <a:lnSpc>
                <a:spcPct val="100499"/>
              </a:lnSpc>
              <a:spcBef>
                <a:spcPts val="5"/>
              </a:spcBef>
            </a:pPr>
            <a:r>
              <a:rPr sz="2050" spc="10" dirty="0">
                <a:latin typeface="Arial"/>
                <a:cs typeface="Arial"/>
              </a:rPr>
              <a:t>«</a:t>
            </a:r>
            <a:r>
              <a:rPr sz="2050" i="1" spc="10" dirty="0">
                <a:latin typeface="Arial"/>
                <a:cs typeface="Arial"/>
              </a:rPr>
              <a:t>Non </a:t>
            </a:r>
            <a:r>
              <a:rPr sz="2050" i="1" spc="5" dirty="0">
                <a:latin typeface="Arial"/>
                <a:cs typeface="Arial"/>
              </a:rPr>
              <a:t>può configurarsi una responsabilità penale per l’acquirente finale di cose in relazione alle quali siano state  violate le </a:t>
            </a:r>
            <a:r>
              <a:rPr sz="2050" i="1" spc="10" dirty="0">
                <a:latin typeface="Arial"/>
                <a:cs typeface="Arial"/>
              </a:rPr>
              <a:t>norme </a:t>
            </a:r>
            <a:r>
              <a:rPr sz="2050" i="1" spc="5" dirty="0">
                <a:latin typeface="Arial"/>
                <a:cs typeface="Arial"/>
              </a:rPr>
              <a:t>in materia di origine e provenienza dei prodotti ed in materia di proprietà</a:t>
            </a:r>
            <a:r>
              <a:rPr sz="2050" i="1" spc="15" dirty="0">
                <a:latin typeface="Arial"/>
                <a:cs typeface="Arial"/>
              </a:rPr>
              <a:t> </a:t>
            </a:r>
            <a:r>
              <a:rPr sz="2050" i="1" spc="5" dirty="0">
                <a:latin typeface="Arial"/>
                <a:cs typeface="Arial"/>
              </a:rPr>
              <a:t>industriale</a:t>
            </a:r>
            <a:r>
              <a:rPr sz="2050" spc="5" dirty="0">
                <a:latin typeface="Arial"/>
                <a:cs typeface="Arial"/>
              </a:rPr>
              <a:t>»</a:t>
            </a:r>
            <a:endParaRPr sz="2050" dirty="0">
              <a:latin typeface="Arial"/>
              <a:cs typeface="Arial"/>
            </a:endParaRPr>
          </a:p>
          <a:p>
            <a:pPr>
              <a:lnSpc>
                <a:spcPct val="100000"/>
              </a:lnSpc>
            </a:pPr>
            <a:endParaRPr sz="2150" dirty="0">
              <a:latin typeface="Times New Roman"/>
              <a:cs typeface="Times New Roman"/>
            </a:endParaRPr>
          </a:p>
          <a:p>
            <a:pPr marL="263525" marR="10795" indent="-250825">
              <a:lnSpc>
                <a:spcPct val="100499"/>
              </a:lnSpc>
              <a:buSzPct val="75609"/>
              <a:buChar char="•"/>
              <a:tabLst>
                <a:tab pos="263525" algn="l"/>
                <a:tab pos="264160" algn="l"/>
                <a:tab pos="1787525" algn="l"/>
                <a:tab pos="2363470" algn="l"/>
                <a:tab pos="2603500" algn="l"/>
                <a:tab pos="3602354" algn="l"/>
                <a:tab pos="4615815" algn="l"/>
                <a:tab pos="5862320" algn="l"/>
                <a:tab pos="6175375" algn="l"/>
                <a:tab pos="7918450" algn="l"/>
                <a:tab pos="8698230" algn="l"/>
                <a:tab pos="10193020" algn="l"/>
                <a:tab pos="11440160" algn="l"/>
                <a:tab pos="12628245" algn="l"/>
                <a:tab pos="13028294" algn="l"/>
              </a:tabLst>
            </a:pPr>
            <a:r>
              <a:rPr sz="2050" b="1" i="1" spc="5" dirty="0">
                <a:latin typeface="Arial"/>
                <a:cs typeface="Arial"/>
              </a:rPr>
              <a:t>Ut</a:t>
            </a:r>
            <a:r>
              <a:rPr sz="2050" b="1" i="1" spc="-5" dirty="0">
                <a:latin typeface="Arial"/>
                <a:cs typeface="Arial"/>
              </a:rPr>
              <a:t>ili</a:t>
            </a:r>
            <a:r>
              <a:rPr sz="2050" b="1" i="1" spc="5" dirty="0">
                <a:latin typeface="Arial"/>
                <a:cs typeface="Arial"/>
              </a:rPr>
              <a:t>zza</a:t>
            </a:r>
            <a:r>
              <a:rPr sz="2050" b="1" i="1" dirty="0">
                <a:latin typeface="Arial"/>
                <a:cs typeface="Arial"/>
              </a:rPr>
              <a:t>bil</a:t>
            </a:r>
            <a:r>
              <a:rPr sz="2050" b="1" i="1" spc="5" dirty="0">
                <a:latin typeface="Arial"/>
                <a:cs typeface="Arial"/>
              </a:rPr>
              <a:t>e</a:t>
            </a:r>
            <a:r>
              <a:rPr sz="2050" b="1" i="1" dirty="0">
                <a:latin typeface="Arial"/>
                <a:cs typeface="Arial"/>
              </a:rPr>
              <a:t>	</a:t>
            </a:r>
            <a:r>
              <a:rPr sz="2050" b="1" i="1" spc="5" dirty="0">
                <a:latin typeface="Arial"/>
                <a:cs typeface="Arial"/>
              </a:rPr>
              <a:t>per</a:t>
            </a:r>
            <a:r>
              <a:rPr sz="2050" b="1" i="1" dirty="0">
                <a:latin typeface="Arial"/>
                <a:cs typeface="Arial"/>
              </a:rPr>
              <a:t>	i	</a:t>
            </a:r>
            <a:r>
              <a:rPr sz="2050" b="1" i="1" spc="5" dirty="0">
                <a:latin typeface="Arial"/>
                <a:cs typeface="Arial"/>
              </a:rPr>
              <a:t>pacch</a:t>
            </a:r>
            <a:r>
              <a:rPr sz="2050" b="1" i="1" dirty="0">
                <a:latin typeface="Arial"/>
                <a:cs typeface="Arial"/>
              </a:rPr>
              <a:t>i	</a:t>
            </a:r>
            <a:r>
              <a:rPr sz="2050" b="1" i="1" spc="5" dirty="0">
                <a:latin typeface="Arial"/>
                <a:cs typeface="Arial"/>
              </a:rPr>
              <a:t>posta</a:t>
            </a:r>
            <a:r>
              <a:rPr sz="2050" b="1" i="1" spc="-5" dirty="0">
                <a:latin typeface="Arial"/>
                <a:cs typeface="Arial"/>
              </a:rPr>
              <a:t>l</a:t>
            </a:r>
            <a:r>
              <a:rPr sz="2050" b="1" i="1" dirty="0">
                <a:latin typeface="Arial"/>
                <a:cs typeface="Arial"/>
              </a:rPr>
              <a:t>i	</a:t>
            </a:r>
            <a:r>
              <a:rPr sz="2050" b="1" i="1" spc="5" dirty="0">
                <a:latin typeface="Arial"/>
                <a:cs typeface="Arial"/>
              </a:rPr>
              <a:t>dest</a:t>
            </a:r>
            <a:r>
              <a:rPr sz="2050" b="1" i="1" dirty="0">
                <a:latin typeface="Arial"/>
                <a:cs typeface="Arial"/>
              </a:rPr>
              <a:t>in</a:t>
            </a:r>
            <a:r>
              <a:rPr sz="2050" b="1" i="1" spc="5" dirty="0">
                <a:latin typeface="Arial"/>
                <a:cs typeface="Arial"/>
              </a:rPr>
              <a:t>ati</a:t>
            </a:r>
            <a:r>
              <a:rPr sz="2050" b="1" i="1" dirty="0">
                <a:latin typeface="Arial"/>
                <a:cs typeface="Arial"/>
              </a:rPr>
              <a:t>	</a:t>
            </a:r>
            <a:r>
              <a:rPr sz="2050" b="1" i="1" spc="5" dirty="0">
                <a:latin typeface="Arial"/>
                <a:cs typeface="Arial"/>
              </a:rPr>
              <a:t>a</a:t>
            </a:r>
            <a:r>
              <a:rPr sz="2050" b="1" i="1" dirty="0">
                <a:latin typeface="Arial"/>
                <a:cs typeface="Arial"/>
              </a:rPr>
              <a:t>	</a:t>
            </a:r>
            <a:r>
              <a:rPr sz="2050" b="1" i="1" spc="5" dirty="0">
                <a:latin typeface="Arial"/>
                <a:cs typeface="Arial"/>
              </a:rPr>
              <a:t>consu</a:t>
            </a:r>
            <a:r>
              <a:rPr sz="2050" b="1" i="1" spc="10" dirty="0">
                <a:latin typeface="Arial"/>
                <a:cs typeface="Arial"/>
              </a:rPr>
              <a:t>mat</a:t>
            </a:r>
            <a:r>
              <a:rPr sz="2050" b="1" i="1" spc="5" dirty="0">
                <a:latin typeface="Arial"/>
                <a:cs typeface="Arial"/>
              </a:rPr>
              <a:t>ori</a:t>
            </a:r>
            <a:r>
              <a:rPr sz="2050" b="1" i="1" dirty="0">
                <a:latin typeface="Arial"/>
                <a:cs typeface="Arial"/>
              </a:rPr>
              <a:t>	</a:t>
            </a:r>
            <a:r>
              <a:rPr sz="2050" b="1" i="1" spc="5" dirty="0">
                <a:latin typeface="Arial"/>
                <a:cs typeface="Arial"/>
              </a:rPr>
              <a:t>f</a:t>
            </a:r>
            <a:r>
              <a:rPr sz="2050" b="1" i="1" dirty="0">
                <a:latin typeface="Arial"/>
                <a:cs typeface="Arial"/>
              </a:rPr>
              <a:t>in</a:t>
            </a:r>
            <a:r>
              <a:rPr sz="2050" b="1" i="1" spc="5" dirty="0">
                <a:latin typeface="Arial"/>
                <a:cs typeface="Arial"/>
              </a:rPr>
              <a:t>a</a:t>
            </a:r>
            <a:r>
              <a:rPr sz="2050" b="1" i="1" spc="-5" dirty="0">
                <a:latin typeface="Arial"/>
                <a:cs typeface="Arial"/>
              </a:rPr>
              <a:t>l</a:t>
            </a:r>
            <a:r>
              <a:rPr sz="2050" b="1" i="1" dirty="0">
                <a:latin typeface="Arial"/>
                <a:cs typeface="Arial"/>
              </a:rPr>
              <a:t>i	</a:t>
            </a:r>
            <a:r>
              <a:rPr sz="2050" b="1" i="1" spc="5" dirty="0">
                <a:latin typeface="Arial"/>
                <a:cs typeface="Arial"/>
              </a:rPr>
              <a:t>contenenti</a:t>
            </a:r>
            <a:r>
              <a:rPr sz="2050" b="1" i="1" dirty="0">
                <a:latin typeface="Arial"/>
                <a:cs typeface="Arial"/>
              </a:rPr>
              <a:t>	</a:t>
            </a:r>
            <a:r>
              <a:rPr sz="2050" b="1" i="1" spc="15" dirty="0">
                <a:latin typeface="Arial"/>
                <a:cs typeface="Arial"/>
              </a:rPr>
              <a:t>m</a:t>
            </a:r>
            <a:r>
              <a:rPr sz="2050" b="1" i="1" dirty="0">
                <a:latin typeface="Arial"/>
                <a:cs typeface="Arial"/>
              </a:rPr>
              <a:t>odi</a:t>
            </a:r>
            <a:r>
              <a:rPr sz="2050" b="1" i="1" spc="5" dirty="0">
                <a:latin typeface="Arial"/>
                <a:cs typeface="Arial"/>
              </a:rPr>
              <a:t>che</a:t>
            </a:r>
            <a:r>
              <a:rPr sz="2050" b="1" i="1" dirty="0">
                <a:latin typeface="Arial"/>
                <a:cs typeface="Arial"/>
              </a:rPr>
              <a:t>	</a:t>
            </a:r>
            <a:r>
              <a:rPr sz="2050" b="1" i="1" spc="5" dirty="0">
                <a:latin typeface="Arial"/>
                <a:cs typeface="Arial"/>
              </a:rPr>
              <a:t>quant</a:t>
            </a:r>
            <a:r>
              <a:rPr sz="2050" b="1" i="1" spc="-5" dirty="0">
                <a:latin typeface="Arial"/>
                <a:cs typeface="Arial"/>
              </a:rPr>
              <a:t>i</a:t>
            </a:r>
            <a:r>
              <a:rPr sz="2050" b="1" i="1" spc="5" dirty="0">
                <a:latin typeface="Arial"/>
                <a:cs typeface="Arial"/>
              </a:rPr>
              <a:t>tà</a:t>
            </a:r>
            <a:r>
              <a:rPr sz="2050" b="1" i="1" dirty="0">
                <a:latin typeface="Arial"/>
                <a:cs typeface="Arial"/>
              </a:rPr>
              <a:t>	</a:t>
            </a:r>
            <a:r>
              <a:rPr sz="2050" b="1" i="1" spc="5" dirty="0">
                <a:latin typeface="Arial"/>
                <a:cs typeface="Arial"/>
              </a:rPr>
              <a:t>d</a:t>
            </a:r>
            <a:r>
              <a:rPr sz="2050" b="1" i="1" dirty="0">
                <a:latin typeface="Arial"/>
                <a:cs typeface="Arial"/>
              </a:rPr>
              <a:t>i	</a:t>
            </a:r>
            <a:r>
              <a:rPr sz="2050" b="1" i="1" spc="5" dirty="0">
                <a:latin typeface="Arial"/>
                <a:cs typeface="Arial"/>
              </a:rPr>
              <a:t>merce </a:t>
            </a:r>
            <a:r>
              <a:rPr sz="2050" b="1" i="1" dirty="0">
                <a:latin typeface="Arial"/>
                <a:cs typeface="Arial"/>
              </a:rPr>
              <a:t> </a:t>
            </a:r>
            <a:r>
              <a:rPr sz="2050" b="1" i="1" spc="5" dirty="0">
                <a:latin typeface="Arial"/>
                <a:cs typeface="Arial"/>
              </a:rPr>
              <a:t>contraffatta</a:t>
            </a:r>
            <a:endParaRPr sz="205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31780"/>
            <a:ext cx="16615066" cy="989117"/>
          </a:xfrm>
          <a:prstGeom prst="rect">
            <a:avLst/>
          </a:prstGeom>
        </p:spPr>
        <p:txBody>
          <a:bodyPr vert="horz" wrap="square" lIns="0" tIns="10160" rIns="0" bIns="0" rtlCol="0">
            <a:spAutoFit/>
          </a:bodyPr>
          <a:lstStyle/>
          <a:p>
            <a:pPr marL="12700" marR="5080" algn="just">
              <a:lnSpc>
                <a:spcPct val="101499"/>
              </a:lnSpc>
              <a:spcBef>
                <a:spcPts val="80"/>
              </a:spcBef>
            </a:pPr>
            <a:r>
              <a:rPr lang="it-IT" sz="3250" spc="15" dirty="0" err="1"/>
              <a:t>S</a:t>
            </a:r>
            <a:r>
              <a:rPr sz="3250" spc="15" dirty="0" err="1"/>
              <a:t>entenza</a:t>
            </a:r>
            <a:r>
              <a:rPr sz="3250" spc="15" dirty="0"/>
              <a:t> </a:t>
            </a:r>
            <a:r>
              <a:rPr sz="3250" spc="20" dirty="0" err="1"/>
              <a:t>Cassazione</a:t>
            </a:r>
            <a:r>
              <a:rPr sz="3250" spc="20" dirty="0"/>
              <a:t> </a:t>
            </a:r>
            <a:r>
              <a:rPr lang="it-IT" sz="3250" spc="20" dirty="0"/>
              <a:t>Sez. II del 2016: </a:t>
            </a:r>
            <a:r>
              <a:rPr lang="it-IT" sz="3250" spc="20"/>
              <a:t>INTERPRETAZIONE RESTRITTIVA </a:t>
            </a:r>
            <a:r>
              <a:rPr lang="it-IT" sz="3250" spc="20" dirty="0"/>
              <a:t>della </a:t>
            </a:r>
            <a:r>
              <a:rPr lang="it-IT" sz="3250" spc="15" dirty="0"/>
              <a:t>depenalizzazione  della ricettazione </a:t>
            </a:r>
            <a:r>
              <a:rPr lang="it-IT" sz="3250" spc="20" dirty="0"/>
              <a:t>e </a:t>
            </a:r>
            <a:r>
              <a:rPr lang="it-IT" sz="3250" spc="15" dirty="0"/>
              <a:t>dell’incauto</a:t>
            </a:r>
            <a:r>
              <a:rPr lang="it-IT" sz="3250" spc="-20" dirty="0"/>
              <a:t> </a:t>
            </a:r>
            <a:r>
              <a:rPr lang="it-IT" sz="3250" spc="15" dirty="0"/>
              <a:t>acquisto</a:t>
            </a:r>
            <a:endParaRPr sz="3250" dirty="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24</a:t>
            </a:r>
            <a:endParaRPr sz="1950" dirty="0">
              <a:latin typeface="Arial"/>
              <a:cs typeface="Arial"/>
            </a:endParaRPr>
          </a:p>
        </p:txBody>
      </p:sp>
      <p:sp>
        <p:nvSpPr>
          <p:cNvPr id="6" name="CasellaDiTesto 5">
            <a:extLst>
              <a:ext uri="{FF2B5EF4-FFF2-40B4-BE49-F238E27FC236}">
                <a16:creationId xmlns:a16="http://schemas.microsoft.com/office/drawing/2014/main" id="{1050601B-FF48-C842-945B-471E77240B16}"/>
              </a:ext>
            </a:extLst>
          </p:cNvPr>
          <p:cNvSpPr txBox="1"/>
          <p:nvPr/>
        </p:nvSpPr>
        <p:spPr>
          <a:xfrm>
            <a:off x="1304823" y="2912009"/>
            <a:ext cx="16615067" cy="6370975"/>
          </a:xfrm>
          <a:prstGeom prst="rect">
            <a:avLst/>
          </a:prstGeom>
          <a:noFill/>
        </p:spPr>
        <p:txBody>
          <a:bodyPr wrap="square" rtlCol="0">
            <a:spAutoFit/>
          </a:bodyPr>
          <a:lstStyle/>
          <a:p>
            <a:pPr algn="just"/>
            <a:r>
              <a:rPr lang="it-IT" sz="2400" dirty="0"/>
              <a:t>Occorre allora chiarire quale sia il contenuto dell'espressione </a:t>
            </a:r>
            <a:r>
              <a:rPr lang="it-IT" sz="2400" b="1" dirty="0"/>
              <a:t>acquirente finale</a:t>
            </a:r>
            <a:r>
              <a:rPr lang="it-IT" sz="2400" dirty="0"/>
              <a:t>. […] acquirente finale </a:t>
            </a:r>
            <a:r>
              <a:rPr lang="it-IT" sz="2400" dirty="0" err="1"/>
              <a:t>puo</a:t>
            </a:r>
            <a:r>
              <a:rPr lang="it-IT" sz="2400" dirty="0"/>
              <a:t>̀ essere definito il "consumatore consapevole", ove il concetto di "consapevolezza" dell'acquirente è all'evidenza ben diverso da quello di un acquirente semplicemente incauto, mentre il riferimento al "consumatore" chiarisce che l'intento del legislatore è stato quello di dettare una disciplina sanzionatoria speciale dedicata a "qualsiasi persona fisica che agisca per fini che non rientrano nel quadro della sua </a:t>
            </a:r>
            <a:r>
              <a:rPr lang="it-IT" sz="2400" dirty="0" err="1"/>
              <a:t>attivita</a:t>
            </a:r>
            <a:r>
              <a:rPr lang="it-IT" sz="2400" dirty="0"/>
              <a:t>̀ commerciale, industriale, artigianale o professionale" (art. 2 direttiva dell'Unione Europea 11 maggio n. 2005/29/CE). L'acquirente finale nella prospettiva della Corte, viene contrapposto all'acquirente "professionale", all'operatore commerciale e all'importatore, pertanto acquirente finale </a:t>
            </a:r>
            <a:r>
              <a:rPr lang="it-IT" sz="2400" b="1" dirty="0"/>
              <a:t>è colui che non partecipa in alcun modo alla catena di produzione o di distribuzione e diffusione dei prodotti contraffatti</a:t>
            </a:r>
            <a:r>
              <a:rPr lang="it-IT" sz="2400" dirty="0"/>
              <a:t>, ma si limita ad un acquisto ad uso esclusivamente personale. […]</a:t>
            </a:r>
          </a:p>
          <a:p>
            <a:pPr algn="just"/>
            <a:r>
              <a:rPr lang="it-IT" sz="2400" dirty="0"/>
              <a:t>In conclusione può̀ senz'altro affermarsi che </a:t>
            </a:r>
            <a:r>
              <a:rPr lang="it-IT" sz="2400" b="1" dirty="0"/>
              <a:t>acquirente finale </a:t>
            </a:r>
            <a:r>
              <a:rPr lang="it-IT" sz="2400" dirty="0"/>
              <a:t>ovvero soggetto immune da sanzione penale alla stregua della L. n. 35 del 2005, come modificata dalla L. n. 99 del 2009, </a:t>
            </a:r>
            <a:r>
              <a:rPr lang="it-IT" sz="2400" b="1" dirty="0"/>
              <a:t>è solo colui che acquisti il prodotto contraffatto per sè e sia estraneo non solo al processo produttivo ma anche a quello diffusivo del prodotto contraffatto, la cui destinazione finale deve rimanere circoscritta all'uso e consumo dell'acquirente stesso. </a:t>
            </a:r>
          </a:p>
          <a:p>
            <a:pPr algn="just"/>
            <a:r>
              <a:rPr lang="it-IT" sz="2400" dirty="0"/>
              <a:t>Nel caso in esame la Corte di merito conformandosi a tali principi, ha correttamente evidenziato che </a:t>
            </a:r>
            <a:r>
              <a:rPr lang="it-IT" sz="2400" b="1" dirty="0"/>
              <a:t>gli imputati non potevano essere considerati acquirenti finali in quanto erano stati trovati in possesso di numerosi capi di abbigliamento ed accessori femminili che, sebbene non fosse provata la destinazione alla vendita, per ammissione degli stessi ricorrenti, erano pacificamente destinati a regalie in favore di familiari e dipendenti "per compensarli di qualche ora di straordinario", così da garantirne l'uso ed il consumo a terzi, non rilevando se a titolo gratuito od oneroso. </a:t>
            </a:r>
          </a:p>
        </p:txBody>
      </p:sp>
      <p:sp>
        <p:nvSpPr>
          <p:cNvPr id="3" name="CasellaDiTesto 2">
            <a:extLst>
              <a:ext uri="{FF2B5EF4-FFF2-40B4-BE49-F238E27FC236}">
                <a16:creationId xmlns:a16="http://schemas.microsoft.com/office/drawing/2014/main" id="{E9E1C825-7B65-4B4C-AF8B-90CF4F4C1E04}"/>
              </a:ext>
            </a:extLst>
          </p:cNvPr>
          <p:cNvSpPr txBox="1"/>
          <p:nvPr/>
        </p:nvSpPr>
        <p:spPr>
          <a:xfrm>
            <a:off x="1304823" y="2059708"/>
            <a:ext cx="15778678" cy="461665"/>
          </a:xfrm>
          <a:prstGeom prst="rect">
            <a:avLst/>
          </a:prstGeom>
          <a:noFill/>
        </p:spPr>
        <p:txBody>
          <a:bodyPr wrap="none" rtlCol="0">
            <a:spAutoFit/>
          </a:bodyPr>
          <a:lstStyle/>
          <a:p>
            <a:pPr marL="285750" indent="-285750">
              <a:buFont typeface="Arial" panose="020B0604020202020204" pitchFamily="34" charset="0"/>
              <a:buChar char="•"/>
            </a:pPr>
            <a:r>
              <a:rPr lang="it-IT" sz="2400" b="1" dirty="0"/>
              <a:t>NOZIONE DI ACQUIRENTE FINALE (Cassazione penale, Sez. II, sentenza n. 3000 del 26 novembre 2015 - 22 gennaio 2016) </a:t>
            </a:r>
          </a:p>
        </p:txBody>
      </p:sp>
    </p:spTree>
    <p:extLst>
      <p:ext uri="{BB962C8B-B14F-4D97-AF65-F5344CB8AC3E}">
        <p14:creationId xmlns:p14="http://schemas.microsoft.com/office/powerpoint/2010/main" val="402651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57957"/>
            <a:ext cx="9568180" cy="1459230"/>
          </a:xfrm>
          <a:prstGeom prst="rect">
            <a:avLst/>
          </a:prstGeom>
        </p:spPr>
        <p:txBody>
          <a:bodyPr vert="horz" wrap="square" lIns="0" tIns="43815" rIns="0" bIns="0" rtlCol="0">
            <a:spAutoFit/>
          </a:bodyPr>
          <a:lstStyle/>
          <a:p>
            <a:pPr marL="12700" marR="5080">
              <a:lnSpc>
                <a:spcPts val="5610"/>
              </a:lnSpc>
              <a:spcBef>
                <a:spcPts val="345"/>
              </a:spcBef>
              <a:tabLst>
                <a:tab pos="2015489" algn="l"/>
                <a:tab pos="4186554" algn="l"/>
                <a:tab pos="7627620" algn="l"/>
              </a:tabLst>
            </a:pPr>
            <a:r>
              <a:rPr sz="4700" spc="15" dirty="0"/>
              <a:t>Errore	ancora	abbas</a:t>
            </a:r>
            <a:r>
              <a:rPr sz="4700" dirty="0"/>
              <a:t>t</a:t>
            </a:r>
            <a:r>
              <a:rPr sz="4700" spc="15" dirty="0"/>
              <a:t>anza</a:t>
            </a:r>
            <a:r>
              <a:rPr sz="4700" dirty="0"/>
              <a:t>	</a:t>
            </a:r>
            <a:r>
              <a:rPr sz="4700" spc="10" dirty="0"/>
              <a:t>di</a:t>
            </a:r>
            <a:r>
              <a:rPr sz="4700" spc="-80" dirty="0"/>
              <a:t>f</a:t>
            </a:r>
            <a:r>
              <a:rPr sz="4700" dirty="0"/>
              <a:t>f</a:t>
            </a:r>
            <a:r>
              <a:rPr sz="4700" spc="10" dirty="0"/>
              <a:t>uso.  Errata teoria del «falso</a:t>
            </a:r>
            <a:r>
              <a:rPr sz="4700" spc="-25" dirty="0"/>
              <a:t> </a:t>
            </a:r>
            <a:r>
              <a:rPr sz="4700" spc="15" dirty="0"/>
              <a:t>grossolano»</a:t>
            </a:r>
            <a:endParaRPr sz="4700"/>
          </a:p>
        </p:txBody>
      </p:sp>
      <p:sp>
        <p:nvSpPr>
          <p:cNvPr id="8" name="object 8"/>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25</a:t>
            </a:r>
            <a:endParaRPr sz="1950" dirty="0">
              <a:latin typeface="Arial"/>
              <a:cs typeface="Arial"/>
            </a:endParaRPr>
          </a:p>
        </p:txBody>
      </p:sp>
      <p:sp>
        <p:nvSpPr>
          <p:cNvPr id="3" name="object 3"/>
          <p:cNvSpPr txBox="1"/>
          <p:nvPr/>
        </p:nvSpPr>
        <p:spPr>
          <a:xfrm>
            <a:off x="10026005" y="2733603"/>
            <a:ext cx="4578350" cy="1004569"/>
          </a:xfrm>
          <a:prstGeom prst="rect">
            <a:avLst/>
          </a:prstGeom>
        </p:spPr>
        <p:txBody>
          <a:bodyPr vert="horz" wrap="square" lIns="0" tIns="6985" rIns="0" bIns="0" rtlCol="0">
            <a:spAutoFit/>
          </a:bodyPr>
          <a:lstStyle/>
          <a:p>
            <a:pPr marL="135255" marR="5080" indent="-123189">
              <a:lnSpc>
                <a:spcPct val="100899"/>
              </a:lnSpc>
              <a:spcBef>
                <a:spcPts val="55"/>
              </a:spcBef>
              <a:tabLst>
                <a:tab pos="1018540" algn="l"/>
                <a:tab pos="1562735" algn="l"/>
                <a:tab pos="3893820" algn="l"/>
              </a:tabLst>
            </a:pPr>
            <a:r>
              <a:rPr sz="3200" spc="40" dirty="0">
                <a:latin typeface="Arial"/>
                <a:cs typeface="Arial"/>
              </a:rPr>
              <a:t>no</a:t>
            </a:r>
            <a:r>
              <a:rPr sz="3200" spc="-5" dirty="0">
                <a:latin typeface="Arial"/>
                <a:cs typeface="Arial"/>
              </a:rPr>
              <a:t>n</a:t>
            </a:r>
            <a:r>
              <a:rPr sz="3200" dirty="0">
                <a:latin typeface="Arial"/>
                <a:cs typeface="Arial"/>
              </a:rPr>
              <a:t>	</a:t>
            </a:r>
            <a:r>
              <a:rPr sz="3200" spc="-5" dirty="0">
                <a:latin typeface="Arial"/>
                <a:cs typeface="Arial"/>
              </a:rPr>
              <a:t>è</a:t>
            </a:r>
            <a:r>
              <a:rPr sz="3200" dirty="0">
                <a:latin typeface="Arial"/>
                <a:cs typeface="Arial"/>
              </a:rPr>
              <a:t>	</a:t>
            </a:r>
            <a:r>
              <a:rPr sz="3200" spc="40" dirty="0">
                <a:latin typeface="Arial"/>
                <a:cs typeface="Arial"/>
              </a:rPr>
              <a:t>necessari</a:t>
            </a:r>
            <a:r>
              <a:rPr sz="3200" spc="-5" dirty="0">
                <a:latin typeface="Arial"/>
                <a:cs typeface="Arial"/>
              </a:rPr>
              <a:t>o</a:t>
            </a:r>
            <a:r>
              <a:rPr sz="3200" dirty="0">
                <a:latin typeface="Arial"/>
                <a:cs typeface="Arial"/>
              </a:rPr>
              <a:t>	</a:t>
            </a:r>
            <a:r>
              <a:rPr sz="3200" spc="40" dirty="0">
                <a:latin typeface="Arial"/>
                <a:cs typeface="Arial"/>
              </a:rPr>
              <a:t>che  </a:t>
            </a:r>
            <a:r>
              <a:rPr sz="3200" spc="-5" dirty="0">
                <a:latin typeface="Arial"/>
                <a:cs typeface="Arial"/>
              </a:rPr>
              <a:t>in</a:t>
            </a:r>
            <a:endParaRPr sz="3200">
              <a:latin typeface="Arial"/>
              <a:cs typeface="Arial"/>
            </a:endParaRPr>
          </a:p>
        </p:txBody>
      </p:sp>
      <p:sp>
        <p:nvSpPr>
          <p:cNvPr id="4" name="object 4"/>
          <p:cNvSpPr txBox="1"/>
          <p:nvPr/>
        </p:nvSpPr>
        <p:spPr>
          <a:xfrm>
            <a:off x="10741666" y="3225735"/>
            <a:ext cx="1971675" cy="512445"/>
          </a:xfrm>
          <a:prstGeom prst="rect">
            <a:avLst/>
          </a:prstGeom>
        </p:spPr>
        <p:txBody>
          <a:bodyPr vert="horz" wrap="square" lIns="0" tIns="11430" rIns="0" bIns="0" rtlCol="0">
            <a:spAutoFit/>
          </a:bodyPr>
          <a:lstStyle/>
          <a:p>
            <a:pPr marL="12700">
              <a:lnSpc>
                <a:spcPct val="100000"/>
              </a:lnSpc>
              <a:spcBef>
                <a:spcPts val="90"/>
              </a:spcBef>
              <a:tabLst>
                <a:tab pos="1732280" algn="l"/>
              </a:tabLst>
            </a:pPr>
            <a:r>
              <a:rPr sz="3200" spc="-5" dirty="0">
                <a:latin typeface="Arial"/>
                <a:cs typeface="Arial"/>
              </a:rPr>
              <a:t>inganno	o</a:t>
            </a:r>
            <a:endParaRPr sz="3200" dirty="0">
              <a:latin typeface="Arial"/>
              <a:cs typeface="Arial"/>
            </a:endParaRPr>
          </a:p>
        </p:txBody>
      </p:sp>
      <p:sp>
        <p:nvSpPr>
          <p:cNvPr id="5" name="object 5"/>
          <p:cNvSpPr txBox="1"/>
          <p:nvPr/>
        </p:nvSpPr>
        <p:spPr>
          <a:xfrm>
            <a:off x="12964572" y="3225735"/>
            <a:ext cx="1632585" cy="512445"/>
          </a:xfrm>
          <a:prstGeom prst="rect">
            <a:avLst/>
          </a:prstGeom>
        </p:spPr>
        <p:txBody>
          <a:bodyPr vert="horz" wrap="square" lIns="0" tIns="11430" rIns="0" bIns="0" rtlCol="0">
            <a:spAutoFit/>
          </a:bodyPr>
          <a:lstStyle/>
          <a:p>
            <a:pPr marL="12700">
              <a:lnSpc>
                <a:spcPct val="100000"/>
              </a:lnSpc>
              <a:spcBef>
                <a:spcPts val="90"/>
              </a:spcBef>
              <a:tabLst>
                <a:tab pos="1303655" algn="l"/>
              </a:tabLst>
            </a:pPr>
            <a:r>
              <a:rPr sz="3200" spc="-5" dirty="0">
                <a:latin typeface="Arial"/>
                <a:cs typeface="Arial"/>
              </a:rPr>
              <a:t>creda	di</a:t>
            </a:r>
            <a:endParaRPr sz="3200" dirty="0">
              <a:latin typeface="Arial"/>
              <a:cs typeface="Arial"/>
            </a:endParaRPr>
          </a:p>
        </p:txBody>
      </p:sp>
      <p:sp>
        <p:nvSpPr>
          <p:cNvPr id="6" name="object 6"/>
          <p:cNvSpPr txBox="1"/>
          <p:nvPr/>
        </p:nvSpPr>
        <p:spPr>
          <a:xfrm>
            <a:off x="1557932" y="2733603"/>
            <a:ext cx="8339455" cy="1496695"/>
          </a:xfrm>
          <a:prstGeom prst="rect">
            <a:avLst/>
          </a:prstGeom>
        </p:spPr>
        <p:txBody>
          <a:bodyPr vert="horz" wrap="square" lIns="0" tIns="6985" rIns="0" bIns="0" rtlCol="0">
            <a:spAutoFit/>
          </a:bodyPr>
          <a:lstStyle/>
          <a:p>
            <a:pPr marL="12700" marR="5080">
              <a:lnSpc>
                <a:spcPct val="100899"/>
              </a:lnSpc>
              <a:spcBef>
                <a:spcPts val="55"/>
              </a:spcBef>
              <a:tabLst>
                <a:tab pos="1644650" algn="l"/>
                <a:tab pos="2261870" algn="l"/>
                <a:tab pos="2565400" algn="l"/>
                <a:tab pos="3110230" algn="l"/>
                <a:tab pos="3383279" algn="l"/>
                <a:tab pos="5148580" algn="l"/>
                <a:tab pos="6045200" algn="l"/>
                <a:tab pos="6684645" algn="l"/>
                <a:tab pos="7446645" algn="l"/>
              </a:tabLst>
            </a:pPr>
            <a:r>
              <a:rPr sz="3200" spc="30" dirty="0">
                <a:latin typeface="Arial"/>
                <a:cs typeface="Arial"/>
              </a:rPr>
              <a:t>Perché	</a:t>
            </a:r>
            <a:r>
              <a:rPr sz="3200" spc="15" dirty="0">
                <a:latin typeface="Arial"/>
                <a:cs typeface="Arial"/>
              </a:rPr>
              <a:t>vi	</a:t>
            </a:r>
            <a:r>
              <a:rPr sz="3200" spc="25" dirty="0">
                <a:latin typeface="Arial"/>
                <a:cs typeface="Arial"/>
              </a:rPr>
              <a:t>sia	</a:t>
            </a:r>
            <a:r>
              <a:rPr sz="3200" spc="30" dirty="0">
                <a:latin typeface="Arial"/>
                <a:cs typeface="Arial"/>
              </a:rPr>
              <a:t>contraffazione	</a:t>
            </a:r>
            <a:r>
              <a:rPr sz="3200" spc="15" dirty="0">
                <a:latin typeface="Arial"/>
                <a:cs typeface="Arial"/>
              </a:rPr>
              <a:t>di	</a:t>
            </a:r>
            <a:r>
              <a:rPr sz="3200" spc="40" dirty="0">
                <a:latin typeface="Arial"/>
                <a:cs typeface="Arial"/>
              </a:rPr>
              <a:t>marchio  </a:t>
            </a:r>
            <a:r>
              <a:rPr sz="3200" b="1" u="heavy" spc="-10" dirty="0">
                <a:uFill>
                  <a:solidFill>
                    <a:srgbClr val="000000"/>
                  </a:solidFill>
                </a:uFill>
                <a:latin typeface="Arial"/>
                <a:cs typeface="Arial"/>
              </a:rPr>
              <a:t>l’</a:t>
            </a:r>
            <a:r>
              <a:rPr sz="3200" b="1" u="heavy" spc="-5" dirty="0">
                <a:uFill>
                  <a:solidFill>
                    <a:srgbClr val="000000"/>
                  </a:solidFill>
                </a:uFill>
                <a:latin typeface="Arial"/>
                <a:cs typeface="Arial"/>
              </a:rPr>
              <a:t>ac</a:t>
            </a:r>
            <a:r>
              <a:rPr sz="3200" b="1" u="heavy" spc="-10" dirty="0">
                <a:uFill>
                  <a:solidFill>
                    <a:srgbClr val="000000"/>
                  </a:solidFill>
                </a:uFill>
                <a:latin typeface="Arial"/>
                <a:cs typeface="Arial"/>
              </a:rPr>
              <a:t>qui</a:t>
            </a:r>
            <a:r>
              <a:rPr sz="3200" b="1" u="heavy" spc="-5" dirty="0">
                <a:uFill>
                  <a:solidFill>
                    <a:srgbClr val="000000"/>
                  </a:solidFill>
                </a:uFill>
                <a:latin typeface="Arial"/>
                <a:cs typeface="Arial"/>
              </a:rPr>
              <a:t>re</a:t>
            </a:r>
            <a:r>
              <a:rPr sz="3200" b="1" u="heavy" spc="-10" dirty="0">
                <a:uFill>
                  <a:solidFill>
                    <a:srgbClr val="000000"/>
                  </a:solidFill>
                </a:uFill>
                <a:latin typeface="Arial"/>
                <a:cs typeface="Arial"/>
              </a:rPr>
              <a:t>n</a:t>
            </a:r>
            <a:r>
              <a:rPr sz="3200" b="1" u="heavy" spc="-5" dirty="0">
                <a:uFill>
                  <a:solidFill>
                    <a:srgbClr val="000000"/>
                  </a:solidFill>
                </a:uFill>
                <a:latin typeface="Arial"/>
                <a:cs typeface="Arial"/>
              </a:rPr>
              <a:t>te</a:t>
            </a:r>
            <a:r>
              <a:rPr sz="3200" b="1" dirty="0">
                <a:latin typeface="Arial"/>
                <a:cs typeface="Arial"/>
              </a:rPr>
              <a:t>	</a:t>
            </a:r>
            <a:r>
              <a:rPr sz="3200" spc="-5" dirty="0">
                <a:latin typeface="Arial"/>
                <a:cs typeface="Arial"/>
              </a:rPr>
              <a:t>del</a:t>
            </a:r>
            <a:r>
              <a:rPr sz="3200" dirty="0">
                <a:latin typeface="Arial"/>
                <a:cs typeface="Arial"/>
              </a:rPr>
              <a:t>		</a:t>
            </a:r>
            <a:r>
              <a:rPr sz="3200" spc="-5" dirty="0">
                <a:latin typeface="Arial"/>
                <a:cs typeface="Arial"/>
              </a:rPr>
              <a:t>prodo</a:t>
            </a:r>
            <a:r>
              <a:rPr sz="3200" spc="-10" dirty="0">
                <a:latin typeface="Arial"/>
                <a:cs typeface="Arial"/>
              </a:rPr>
              <a:t>tt</a:t>
            </a:r>
            <a:r>
              <a:rPr sz="3200" spc="-5" dirty="0">
                <a:latin typeface="Arial"/>
                <a:cs typeface="Arial"/>
              </a:rPr>
              <a:t>o</a:t>
            </a:r>
            <a:r>
              <a:rPr sz="3200" dirty="0">
                <a:latin typeface="Arial"/>
                <a:cs typeface="Arial"/>
              </a:rPr>
              <a:t>	</a:t>
            </a:r>
            <a:r>
              <a:rPr sz="3200" spc="-5" dirty="0">
                <a:latin typeface="Arial"/>
                <a:cs typeface="Arial"/>
              </a:rPr>
              <a:t>con</a:t>
            </a:r>
            <a:r>
              <a:rPr sz="3200" spc="-10" dirty="0">
                <a:latin typeface="Arial"/>
                <a:cs typeface="Arial"/>
              </a:rPr>
              <a:t>t</a:t>
            </a:r>
            <a:r>
              <a:rPr sz="3200" spc="-5" dirty="0">
                <a:latin typeface="Arial"/>
                <a:cs typeface="Arial"/>
              </a:rPr>
              <a:t>ra</a:t>
            </a:r>
            <a:r>
              <a:rPr sz="3200" spc="-65" dirty="0">
                <a:latin typeface="Arial"/>
                <a:cs typeface="Arial"/>
              </a:rPr>
              <a:t>f</a:t>
            </a:r>
            <a:r>
              <a:rPr sz="3200" spc="-10" dirty="0">
                <a:latin typeface="Arial"/>
                <a:cs typeface="Arial"/>
              </a:rPr>
              <a:t>f</a:t>
            </a:r>
            <a:r>
              <a:rPr sz="3200" spc="-5" dirty="0">
                <a:latin typeface="Arial"/>
                <a:cs typeface="Arial"/>
              </a:rPr>
              <a:t>a</a:t>
            </a:r>
            <a:r>
              <a:rPr sz="3200" spc="-10" dirty="0">
                <a:latin typeface="Arial"/>
                <a:cs typeface="Arial"/>
              </a:rPr>
              <a:t>tt</a:t>
            </a:r>
            <a:r>
              <a:rPr sz="3200" spc="-5" dirty="0">
                <a:latin typeface="Arial"/>
                <a:cs typeface="Arial"/>
              </a:rPr>
              <a:t>o</a:t>
            </a:r>
            <a:r>
              <a:rPr sz="3200" dirty="0">
                <a:latin typeface="Arial"/>
                <a:cs typeface="Arial"/>
              </a:rPr>
              <a:t>	</a:t>
            </a:r>
            <a:r>
              <a:rPr sz="3200" spc="-5" dirty="0">
                <a:latin typeface="Arial"/>
                <a:cs typeface="Arial"/>
              </a:rPr>
              <a:t>cada  acquistare un prodotto</a:t>
            </a:r>
            <a:r>
              <a:rPr sz="3200" spc="-15" dirty="0">
                <a:latin typeface="Arial"/>
                <a:cs typeface="Arial"/>
              </a:rPr>
              <a:t> </a:t>
            </a:r>
            <a:r>
              <a:rPr sz="3200" spc="-5" dirty="0">
                <a:latin typeface="Arial"/>
                <a:cs typeface="Arial"/>
              </a:rPr>
              <a:t>originale.</a:t>
            </a:r>
            <a:endParaRPr sz="3200" dirty="0">
              <a:latin typeface="Arial"/>
              <a:cs typeface="Arial"/>
            </a:endParaRPr>
          </a:p>
        </p:txBody>
      </p:sp>
      <p:sp>
        <p:nvSpPr>
          <p:cNvPr id="7" name="object 7"/>
          <p:cNvSpPr txBox="1"/>
          <p:nvPr/>
        </p:nvSpPr>
        <p:spPr>
          <a:xfrm>
            <a:off x="1557932" y="4702130"/>
            <a:ext cx="13046423" cy="2480945"/>
          </a:xfrm>
          <a:prstGeom prst="rect">
            <a:avLst/>
          </a:prstGeom>
        </p:spPr>
        <p:txBody>
          <a:bodyPr vert="horz" wrap="square" lIns="0" tIns="6985" rIns="0" bIns="0" rtlCol="0">
            <a:spAutoFit/>
          </a:bodyPr>
          <a:lstStyle/>
          <a:p>
            <a:pPr marL="12700" marR="5080" algn="just">
              <a:lnSpc>
                <a:spcPct val="100899"/>
              </a:lnSpc>
              <a:spcBef>
                <a:spcPts val="55"/>
              </a:spcBef>
            </a:pPr>
            <a:r>
              <a:rPr sz="3200" spc="-5" dirty="0">
                <a:latin typeface="Arial"/>
                <a:cs typeface="Arial"/>
              </a:rPr>
              <a:t>Gli art. 473 e 474 c.p. tutelano il bene della «fede pubblica» intesa come  affidamento che la </a:t>
            </a:r>
            <a:r>
              <a:rPr sz="3200" b="1" spc="-10" dirty="0">
                <a:latin typeface="Arial"/>
                <a:cs typeface="Arial"/>
              </a:rPr>
              <a:t>collettività </a:t>
            </a:r>
            <a:r>
              <a:rPr sz="3200" b="1" spc="-5" dirty="0">
                <a:latin typeface="Arial"/>
                <a:cs typeface="Arial"/>
              </a:rPr>
              <a:t>tutta </a:t>
            </a:r>
            <a:r>
              <a:rPr sz="3200" b="1" spc="-10" dirty="0">
                <a:latin typeface="Arial"/>
                <a:cs typeface="Arial"/>
              </a:rPr>
              <a:t>dei consumatori</a:t>
            </a:r>
            <a:r>
              <a:rPr sz="3200" spc="-10" dirty="0">
                <a:latin typeface="Arial"/>
                <a:cs typeface="Arial"/>
              </a:rPr>
              <a:t>, </a:t>
            </a:r>
            <a:r>
              <a:rPr sz="3200" spc="-5" dirty="0">
                <a:latin typeface="Arial"/>
                <a:cs typeface="Arial"/>
              </a:rPr>
              <a:t>e non il singolo  acquirente, ripone nella genuinità di determinati simboli, i marchi, quali  indicatori di provenienza commerciale. </a:t>
            </a:r>
            <a:r>
              <a:rPr sz="3200" spc="-10" dirty="0">
                <a:latin typeface="Arial"/>
                <a:cs typeface="Arial"/>
              </a:rPr>
              <a:t>Ogni </a:t>
            </a:r>
            <a:r>
              <a:rPr sz="3200" spc="-5" dirty="0">
                <a:latin typeface="Arial"/>
                <a:cs typeface="Arial"/>
              </a:rPr>
              <a:t>volta che vi è un </a:t>
            </a:r>
            <a:r>
              <a:rPr sz="3200" spc="-10" dirty="0">
                <a:latin typeface="Arial"/>
                <a:cs typeface="Arial"/>
              </a:rPr>
              <a:t>attentato,  </a:t>
            </a:r>
            <a:r>
              <a:rPr sz="3200" spc="-5" dirty="0">
                <a:latin typeface="Arial"/>
                <a:cs typeface="Arial"/>
              </a:rPr>
              <a:t>anche potenziale, a questa funzione, si ha lesione del</a:t>
            </a:r>
            <a:r>
              <a:rPr sz="3200" spc="-20" dirty="0">
                <a:latin typeface="Arial"/>
                <a:cs typeface="Arial"/>
              </a:rPr>
              <a:t> </a:t>
            </a:r>
            <a:r>
              <a:rPr sz="3200" spc="-5" dirty="0">
                <a:latin typeface="Arial"/>
                <a:cs typeface="Arial"/>
              </a:rPr>
              <a:t>bene.</a:t>
            </a:r>
            <a:endParaRPr sz="32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7489190" cy="1765300"/>
          </a:xfrm>
          <a:prstGeom prst="rect">
            <a:avLst/>
          </a:prstGeom>
        </p:spPr>
        <p:txBody>
          <a:bodyPr vert="horz" wrap="square" lIns="0" tIns="13970" rIns="0" bIns="0" rtlCol="0">
            <a:spAutoFit/>
          </a:bodyPr>
          <a:lstStyle/>
          <a:p>
            <a:pPr marL="12700" marR="5080">
              <a:lnSpc>
                <a:spcPct val="100000"/>
              </a:lnSpc>
              <a:spcBef>
                <a:spcPts val="110"/>
              </a:spcBef>
            </a:pPr>
            <a:r>
              <a:rPr sz="5700" spc="5" dirty="0"/>
              <a:t>Fede pubblica in</a:t>
            </a:r>
            <a:r>
              <a:rPr sz="5700" spc="-85" dirty="0"/>
              <a:t> </a:t>
            </a:r>
            <a:r>
              <a:rPr sz="5700" spc="5" dirty="0"/>
              <a:t>senso  oggettivo</a:t>
            </a:r>
            <a:endParaRPr sz="57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26</a:t>
            </a:r>
            <a:endParaRPr sz="1950" dirty="0">
              <a:latin typeface="Arial"/>
              <a:cs typeface="Arial"/>
            </a:endParaRPr>
          </a:p>
        </p:txBody>
      </p:sp>
      <p:sp>
        <p:nvSpPr>
          <p:cNvPr id="3" name="object 3"/>
          <p:cNvSpPr txBox="1"/>
          <p:nvPr/>
        </p:nvSpPr>
        <p:spPr>
          <a:xfrm>
            <a:off x="1557932" y="2729415"/>
            <a:ext cx="14437718" cy="5728491"/>
          </a:xfrm>
          <a:prstGeom prst="rect">
            <a:avLst/>
          </a:prstGeom>
        </p:spPr>
        <p:txBody>
          <a:bodyPr vert="horz" wrap="square" lIns="0" tIns="11430" rIns="0" bIns="0" rtlCol="0">
            <a:spAutoFit/>
          </a:bodyPr>
          <a:lstStyle/>
          <a:p>
            <a:pPr marL="12700">
              <a:lnSpc>
                <a:spcPts val="2080"/>
              </a:lnSpc>
              <a:spcBef>
                <a:spcPts val="90"/>
              </a:spcBef>
            </a:pPr>
            <a:r>
              <a:rPr sz="1750" b="1" spc="-10" dirty="0">
                <a:latin typeface="Arial"/>
                <a:cs typeface="Arial"/>
              </a:rPr>
              <a:t>Corte di Cassazione</a:t>
            </a:r>
            <a:r>
              <a:rPr sz="1750" spc="-10" dirty="0">
                <a:latin typeface="Arial"/>
                <a:cs typeface="Arial"/>
              </a:rPr>
              <a:t>, </a:t>
            </a:r>
            <a:r>
              <a:rPr sz="1750" spc="-5" dirty="0">
                <a:latin typeface="Arial"/>
                <a:cs typeface="Arial"/>
              </a:rPr>
              <a:t>sentenza n. 5237 del 15 gennaio</a:t>
            </a:r>
            <a:r>
              <a:rPr sz="1750" spc="5" dirty="0">
                <a:latin typeface="Arial"/>
                <a:cs typeface="Arial"/>
              </a:rPr>
              <a:t> </a:t>
            </a:r>
            <a:r>
              <a:rPr sz="1750" spc="-5" dirty="0">
                <a:latin typeface="Arial"/>
                <a:cs typeface="Arial"/>
              </a:rPr>
              <a:t>2004</a:t>
            </a:r>
            <a:endParaRPr sz="1750" dirty="0">
              <a:latin typeface="Arial"/>
              <a:cs typeface="Arial"/>
            </a:endParaRPr>
          </a:p>
          <a:p>
            <a:pPr marL="12700" marR="5715" algn="just">
              <a:lnSpc>
                <a:spcPts val="2060"/>
              </a:lnSpc>
              <a:spcBef>
                <a:spcPts val="80"/>
              </a:spcBef>
            </a:pPr>
            <a:r>
              <a:rPr sz="1750" spc="-5" dirty="0">
                <a:latin typeface="Arial"/>
                <a:cs typeface="Arial"/>
              </a:rPr>
              <a:t>“</a:t>
            </a:r>
            <a:r>
              <a:rPr sz="1750" b="1" i="1" u="sng" spc="-5" dirty="0">
                <a:uFill>
                  <a:solidFill>
                    <a:srgbClr val="000000"/>
                  </a:solidFill>
                </a:uFill>
                <a:latin typeface="Arial"/>
                <a:cs typeface="Arial"/>
              </a:rPr>
              <a:t>è </a:t>
            </a:r>
            <a:r>
              <a:rPr sz="1750" b="1" i="1" u="sng" spc="-10" dirty="0">
                <a:uFill>
                  <a:solidFill>
                    <a:srgbClr val="000000"/>
                  </a:solidFill>
                </a:uFill>
                <a:latin typeface="Arial"/>
                <a:cs typeface="Arial"/>
              </a:rPr>
              <a:t>del </a:t>
            </a:r>
            <a:r>
              <a:rPr sz="1750" b="1" i="1" u="sng" spc="-5" dirty="0">
                <a:uFill>
                  <a:solidFill>
                    <a:srgbClr val="000000"/>
                  </a:solidFill>
                </a:uFill>
                <a:latin typeface="Arial"/>
                <a:cs typeface="Arial"/>
              </a:rPr>
              <a:t>tutto </a:t>
            </a:r>
            <a:r>
              <a:rPr sz="1750" b="1" i="1" u="sng" spc="-10" dirty="0">
                <a:uFill>
                  <a:solidFill>
                    <a:srgbClr val="000000"/>
                  </a:solidFill>
                </a:uFill>
                <a:latin typeface="Arial"/>
                <a:cs typeface="Arial"/>
              </a:rPr>
              <a:t>ininfluente che </a:t>
            </a:r>
            <a:r>
              <a:rPr sz="1750" b="1" i="1" u="sng" spc="-5" dirty="0">
                <a:uFill>
                  <a:solidFill>
                    <a:srgbClr val="000000"/>
                  </a:solidFill>
                </a:uFill>
                <a:latin typeface="Arial"/>
                <a:cs typeface="Arial"/>
              </a:rPr>
              <a:t>il </a:t>
            </a:r>
            <a:r>
              <a:rPr sz="1750" b="1" i="1" u="sng" spc="-10" dirty="0">
                <a:uFill>
                  <a:solidFill>
                    <a:srgbClr val="000000"/>
                  </a:solidFill>
                </a:uFill>
                <a:latin typeface="Arial"/>
                <a:cs typeface="Arial"/>
              </a:rPr>
              <a:t>singolo acquirente sia </a:t>
            </a:r>
            <a:r>
              <a:rPr sz="1750" b="1" i="1" u="sng" spc="-5" dirty="0">
                <a:uFill>
                  <a:solidFill>
                    <a:srgbClr val="000000"/>
                  </a:solidFill>
                </a:uFill>
                <a:latin typeface="Arial"/>
                <a:cs typeface="Arial"/>
              </a:rPr>
              <a:t>stato effettivamente tratto </a:t>
            </a:r>
            <a:r>
              <a:rPr sz="1750" b="1" i="1" u="sng" spc="-10" dirty="0">
                <a:uFill>
                  <a:solidFill>
                    <a:srgbClr val="000000"/>
                  </a:solidFill>
                </a:uFill>
                <a:latin typeface="Arial"/>
                <a:cs typeface="Arial"/>
              </a:rPr>
              <a:t>in inganno, rilevando solo, </a:t>
            </a:r>
            <a:r>
              <a:rPr sz="1750" b="1" i="1" u="sng" spc="-5" dirty="0">
                <a:uFill>
                  <a:solidFill>
                    <a:srgbClr val="000000"/>
                  </a:solidFill>
                </a:uFill>
                <a:latin typeface="Arial"/>
                <a:cs typeface="Arial"/>
              </a:rPr>
              <a:t>ai </a:t>
            </a:r>
            <a:r>
              <a:rPr sz="1750" b="1" i="1" u="sng" spc="-10" dirty="0">
                <a:uFill>
                  <a:solidFill>
                    <a:srgbClr val="000000"/>
                  </a:solidFill>
                </a:uFill>
                <a:latin typeface="Arial"/>
                <a:cs typeface="Arial"/>
              </a:rPr>
              <a:t>fini della </a:t>
            </a:r>
            <a:r>
              <a:rPr sz="1750" b="1" i="1" spc="-10" dirty="0">
                <a:latin typeface="Arial"/>
                <a:cs typeface="Arial"/>
              </a:rPr>
              <a:t> </a:t>
            </a:r>
            <a:r>
              <a:rPr sz="1750" b="1" i="1" u="sng" spc="-10" dirty="0">
                <a:uFill>
                  <a:solidFill>
                    <a:srgbClr val="000000"/>
                  </a:solidFill>
                </a:uFill>
                <a:latin typeface="Arial"/>
                <a:cs typeface="Arial"/>
              </a:rPr>
              <a:t>sussistenza del </a:t>
            </a:r>
            <a:r>
              <a:rPr sz="1750" b="1" i="1" u="sng" spc="-5" dirty="0">
                <a:uFill>
                  <a:solidFill>
                    <a:srgbClr val="000000"/>
                  </a:solidFill>
                </a:uFill>
                <a:latin typeface="Arial"/>
                <a:cs typeface="Arial"/>
              </a:rPr>
              <a:t>reato, </a:t>
            </a:r>
            <a:r>
              <a:rPr sz="1750" b="1" i="1" u="sng" spc="-10" dirty="0">
                <a:uFill>
                  <a:solidFill>
                    <a:srgbClr val="000000"/>
                  </a:solidFill>
                </a:uFill>
                <a:latin typeface="Arial"/>
                <a:cs typeface="Arial"/>
              </a:rPr>
              <a:t>che </a:t>
            </a:r>
            <a:r>
              <a:rPr sz="1750" b="1" i="1" u="sng" spc="-5" dirty="0">
                <a:uFill>
                  <a:solidFill>
                    <a:srgbClr val="000000"/>
                  </a:solidFill>
                </a:uFill>
                <a:latin typeface="Arial"/>
                <a:cs typeface="Arial"/>
              </a:rPr>
              <a:t>il </a:t>
            </a:r>
            <a:r>
              <a:rPr sz="1750" b="1" i="1" u="sng" spc="-10" dirty="0">
                <a:uFill>
                  <a:solidFill>
                    <a:srgbClr val="000000"/>
                  </a:solidFill>
                </a:uFill>
                <a:latin typeface="Arial"/>
                <a:cs typeface="Arial"/>
              </a:rPr>
              <a:t>marchio </a:t>
            </a:r>
            <a:r>
              <a:rPr sz="1750" b="1" i="1" u="sng" spc="-5" dirty="0">
                <a:uFill>
                  <a:solidFill>
                    <a:srgbClr val="000000"/>
                  </a:solidFill>
                </a:uFill>
                <a:latin typeface="Arial"/>
                <a:cs typeface="Arial"/>
              </a:rPr>
              <a:t>contraffatto </a:t>
            </a:r>
            <a:r>
              <a:rPr sz="1750" b="1" i="1" u="sng" spc="-10" dirty="0">
                <a:uFill>
                  <a:solidFill>
                    <a:srgbClr val="000000"/>
                  </a:solidFill>
                </a:uFill>
                <a:latin typeface="Arial"/>
                <a:cs typeface="Arial"/>
              </a:rPr>
              <a:t>sia idoneo </a:t>
            </a:r>
            <a:r>
              <a:rPr sz="1750" b="1" i="1" u="sng" spc="-5" dirty="0">
                <a:uFill>
                  <a:solidFill>
                    <a:srgbClr val="000000"/>
                  </a:solidFill>
                </a:uFill>
                <a:latin typeface="Arial"/>
                <a:cs typeface="Arial"/>
              </a:rPr>
              <a:t>a fare </a:t>
            </a:r>
            <a:r>
              <a:rPr sz="1750" b="1" i="1" u="sng" spc="-10" dirty="0">
                <a:uFill>
                  <a:solidFill>
                    <a:srgbClr val="000000"/>
                  </a:solidFill>
                </a:uFill>
                <a:latin typeface="Arial"/>
                <a:cs typeface="Arial"/>
              </a:rPr>
              <a:t>falsamente apparire quel prodotto come proveniente da </a:t>
            </a:r>
            <a:r>
              <a:rPr sz="1750" b="1" i="1" spc="-10" dirty="0">
                <a:latin typeface="Arial"/>
                <a:cs typeface="Arial"/>
              </a:rPr>
              <a:t> </a:t>
            </a:r>
            <a:r>
              <a:rPr sz="1750" b="1" i="1" u="sng" spc="-10" dirty="0">
                <a:uFill>
                  <a:solidFill>
                    <a:srgbClr val="000000"/>
                  </a:solidFill>
                </a:uFill>
                <a:latin typeface="Arial"/>
                <a:cs typeface="Arial"/>
              </a:rPr>
              <a:t>un determinato produttore</a:t>
            </a:r>
            <a:r>
              <a:rPr sz="1750" i="1" spc="-10" dirty="0">
                <a:latin typeface="Arial"/>
                <a:cs typeface="Arial"/>
              </a:rPr>
              <a:t>; </a:t>
            </a:r>
            <a:r>
              <a:rPr sz="1750" b="1" i="1" u="sng" spc="-10" dirty="0">
                <a:uFill>
                  <a:solidFill>
                    <a:srgbClr val="000000"/>
                  </a:solidFill>
                </a:uFill>
                <a:latin typeface="Arial"/>
                <a:cs typeface="Arial"/>
              </a:rPr>
              <a:t>ne consegue che sussiste lesione dell’interesse all’attendibilità dei marchi di produzione, anche </a:t>
            </a:r>
            <a:r>
              <a:rPr sz="1750" b="1" i="1" spc="-10" dirty="0">
                <a:latin typeface="Arial"/>
                <a:cs typeface="Arial"/>
              </a:rPr>
              <a:t> </a:t>
            </a:r>
            <a:r>
              <a:rPr sz="1750" b="1" i="1" u="sng" spc="-10" dirty="0">
                <a:uFill>
                  <a:solidFill>
                    <a:srgbClr val="000000"/>
                  </a:solidFill>
                </a:uFill>
                <a:latin typeface="Arial"/>
                <a:cs typeface="Arial"/>
              </a:rPr>
              <a:t>quando chi indossa un oggetto falsamente contrassegnato abbia acquistato </a:t>
            </a:r>
            <a:r>
              <a:rPr sz="1750" b="1" i="1" u="sng" spc="-5" dirty="0">
                <a:uFill>
                  <a:solidFill>
                    <a:srgbClr val="000000"/>
                  </a:solidFill>
                </a:uFill>
                <a:latin typeface="Arial"/>
                <a:cs typeface="Arial"/>
              </a:rPr>
              <a:t>il </a:t>
            </a:r>
            <a:r>
              <a:rPr sz="1750" b="1" i="1" u="sng" spc="-10" dirty="0">
                <a:uFill>
                  <a:solidFill>
                    <a:srgbClr val="000000"/>
                  </a:solidFill>
                </a:uFill>
                <a:latin typeface="Arial"/>
                <a:cs typeface="Arial"/>
              </a:rPr>
              <a:t>prodotto nella consapevolezza della</a:t>
            </a:r>
            <a:r>
              <a:rPr sz="1750" b="1" i="1" u="sng" spc="229" dirty="0">
                <a:uFill>
                  <a:solidFill>
                    <a:srgbClr val="000000"/>
                  </a:solidFill>
                </a:uFill>
                <a:latin typeface="Arial"/>
                <a:cs typeface="Arial"/>
              </a:rPr>
              <a:t> </a:t>
            </a:r>
            <a:r>
              <a:rPr sz="1750" b="1" i="1" u="sng" spc="-5" dirty="0" err="1">
                <a:uFill>
                  <a:solidFill>
                    <a:srgbClr val="000000"/>
                  </a:solidFill>
                </a:uFill>
                <a:latin typeface="Arial"/>
                <a:cs typeface="Arial"/>
              </a:rPr>
              <a:t>falsità</a:t>
            </a:r>
            <a:r>
              <a:rPr sz="1750" i="1" spc="-5" dirty="0">
                <a:latin typeface="Arial"/>
                <a:cs typeface="Arial"/>
              </a:rPr>
              <a:t>”</a:t>
            </a:r>
            <a:endParaRPr lang="it-IT" sz="1750" i="1" spc="-5" dirty="0">
              <a:latin typeface="Arial"/>
              <a:cs typeface="Arial"/>
            </a:endParaRPr>
          </a:p>
          <a:p>
            <a:pPr marL="12700" marR="5715" algn="just">
              <a:lnSpc>
                <a:spcPts val="2060"/>
              </a:lnSpc>
              <a:spcBef>
                <a:spcPts val="80"/>
              </a:spcBef>
            </a:pPr>
            <a:endParaRPr lang="it-IT" sz="1750" i="1" spc="-5" dirty="0">
              <a:latin typeface="Arial"/>
              <a:cs typeface="Arial"/>
            </a:endParaRPr>
          </a:p>
          <a:p>
            <a:pPr marL="12700">
              <a:lnSpc>
                <a:spcPts val="2180"/>
              </a:lnSpc>
            </a:pPr>
            <a:r>
              <a:rPr lang="it-IT" b="1" spc="-5" dirty="0">
                <a:latin typeface="Arial" panose="020B0604020202020204" pitchFamily="34" charset="0"/>
                <a:cs typeface="Arial" panose="020B0604020202020204" pitchFamily="34" charset="0"/>
              </a:rPr>
              <a:t>Corte di Cassazione</a:t>
            </a:r>
            <a:r>
              <a:rPr lang="it-IT" spc="-5" dirty="0">
                <a:latin typeface="Arial" panose="020B0604020202020204" pitchFamily="34" charset="0"/>
                <a:cs typeface="Arial" panose="020B0604020202020204" pitchFamily="34" charset="0"/>
              </a:rPr>
              <a:t>, sentenza </a:t>
            </a:r>
            <a:r>
              <a:rPr lang="it-IT" dirty="0">
                <a:latin typeface="Arial" panose="020B0604020202020204" pitchFamily="34" charset="0"/>
                <a:cs typeface="Arial" panose="020B0604020202020204" pitchFamily="34" charset="0"/>
              </a:rPr>
              <a:t>n. 12926 del 5-17 marzo</a:t>
            </a:r>
            <a:r>
              <a:rPr lang="it-IT" spc="5" dirty="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2004</a:t>
            </a:r>
          </a:p>
          <a:p>
            <a:pPr marL="12700" marR="5080" algn="just">
              <a:lnSpc>
                <a:spcPts val="2140"/>
              </a:lnSpc>
              <a:spcBef>
                <a:spcPts val="100"/>
              </a:spcBef>
            </a:pPr>
            <a:r>
              <a:rPr lang="it-IT" b="1" i="1" spc="-15" dirty="0">
                <a:latin typeface="Arial" panose="020B0604020202020204" pitchFamily="34" charset="0"/>
                <a:cs typeface="Arial" panose="020B0604020202020204" pitchFamily="34" charset="0"/>
              </a:rPr>
              <a:t>“</a:t>
            </a:r>
            <a:r>
              <a:rPr lang="it-IT" i="1" spc="-15" dirty="0">
                <a:latin typeface="Arial" panose="020B0604020202020204" pitchFamily="34" charset="0"/>
                <a:cs typeface="Arial" panose="020B0604020202020204" pitchFamily="34" charset="0"/>
              </a:rPr>
              <a:t>L’ipotesi </a:t>
            </a:r>
            <a:r>
              <a:rPr lang="it-IT" i="1" dirty="0">
                <a:latin typeface="Arial" panose="020B0604020202020204" pitchFamily="34" charset="0"/>
                <a:cs typeface="Arial" panose="020B0604020202020204" pitchFamily="34" charset="0"/>
              </a:rPr>
              <a:t>di </a:t>
            </a:r>
            <a:r>
              <a:rPr lang="it-IT" i="1" spc="-5" dirty="0">
                <a:latin typeface="Arial" panose="020B0604020202020204" pitchFamily="34" charset="0"/>
                <a:cs typeface="Arial" panose="020B0604020202020204" pitchFamily="34" charset="0"/>
              </a:rPr>
              <a:t>reato prevista dall’articolo </a:t>
            </a:r>
            <a:r>
              <a:rPr lang="it-IT" i="1" dirty="0">
                <a:latin typeface="Arial" panose="020B0604020202020204" pitchFamily="34" charset="0"/>
                <a:cs typeface="Arial" panose="020B0604020202020204" pitchFamily="34" charset="0"/>
              </a:rPr>
              <a:t>474 del codice penale è </a:t>
            </a:r>
            <a:r>
              <a:rPr lang="it-IT" i="1" spc="-5" dirty="0">
                <a:latin typeface="Arial" panose="020B0604020202020204" pitchFamily="34" charset="0"/>
                <a:cs typeface="Arial" panose="020B0604020202020204" pitchFamily="34" charset="0"/>
              </a:rPr>
              <a:t>volta </a:t>
            </a:r>
            <a:r>
              <a:rPr lang="it-IT" i="1" dirty="0">
                <a:latin typeface="Arial" panose="020B0604020202020204" pitchFamily="34" charset="0"/>
                <a:cs typeface="Arial" panose="020B0604020202020204" pitchFamily="34" charset="0"/>
              </a:rPr>
              <a:t>a </a:t>
            </a:r>
            <a:r>
              <a:rPr lang="it-IT" i="1" spc="-5" dirty="0">
                <a:latin typeface="Arial" panose="020B0604020202020204" pitchFamily="34" charset="0"/>
                <a:cs typeface="Arial" panose="020B0604020202020204" pitchFamily="34" charset="0"/>
              </a:rPr>
              <a:t>tutelare </a:t>
            </a:r>
            <a:r>
              <a:rPr lang="it-IT" i="1" dirty="0">
                <a:latin typeface="Arial" panose="020B0604020202020204" pitchFamily="34" charset="0"/>
                <a:cs typeface="Arial" panose="020B0604020202020204" pitchFamily="34" charset="0"/>
              </a:rPr>
              <a:t>in via principale e </a:t>
            </a:r>
            <a:r>
              <a:rPr lang="it-IT" i="1" spc="-5" dirty="0">
                <a:latin typeface="Arial" panose="020B0604020202020204" pitchFamily="34" charset="0"/>
                <a:cs typeface="Arial" panose="020B0604020202020204" pitchFamily="34" charset="0"/>
              </a:rPr>
              <a:t>diretta </a:t>
            </a:r>
            <a:r>
              <a:rPr lang="it-IT" i="1" dirty="0">
                <a:latin typeface="Arial" panose="020B0604020202020204" pitchFamily="34" charset="0"/>
                <a:cs typeface="Arial" panose="020B0604020202020204" pitchFamily="34" charset="0"/>
              </a:rPr>
              <a:t>non la libera  </a:t>
            </a:r>
            <a:r>
              <a:rPr lang="it-IT" i="1" spc="-5" dirty="0">
                <a:latin typeface="Arial" panose="020B0604020202020204" pitchFamily="34" charset="0"/>
                <a:cs typeface="Arial" panose="020B0604020202020204" pitchFamily="34" charset="0"/>
              </a:rPr>
              <a:t>determinazione dell’acquirente </a:t>
            </a:r>
            <a:r>
              <a:rPr lang="it-IT" i="1" dirty="0">
                <a:latin typeface="Arial" panose="020B0604020202020204" pitchFamily="34" charset="0"/>
                <a:cs typeface="Arial" panose="020B0604020202020204" pitchFamily="34" charset="0"/>
              </a:rPr>
              <a:t>ma la pubblica </a:t>
            </a:r>
            <a:r>
              <a:rPr lang="it-IT" i="1" spc="-5" dirty="0">
                <a:latin typeface="Arial" panose="020B0604020202020204" pitchFamily="34" charset="0"/>
                <a:cs typeface="Arial" panose="020B0604020202020204" pitchFamily="34" charset="0"/>
              </a:rPr>
              <a:t>fede, intesa </a:t>
            </a:r>
            <a:r>
              <a:rPr lang="it-IT" i="1" dirty="0">
                <a:latin typeface="Arial" panose="020B0604020202020204" pitchFamily="34" charset="0"/>
                <a:cs typeface="Arial" panose="020B0604020202020204" pitchFamily="34" charset="0"/>
              </a:rPr>
              <a:t>come </a:t>
            </a:r>
            <a:r>
              <a:rPr lang="it-IT" i="1" spc="-5" dirty="0">
                <a:latin typeface="Arial" panose="020B0604020202020204" pitchFamily="34" charset="0"/>
                <a:cs typeface="Arial" panose="020B0604020202020204" pitchFamily="34" charset="0"/>
              </a:rPr>
              <a:t>affidamento </a:t>
            </a:r>
            <a:r>
              <a:rPr lang="it-IT" i="1" dirty="0">
                <a:latin typeface="Arial" panose="020B0604020202020204" pitchFamily="34" charset="0"/>
                <a:cs typeface="Arial" panose="020B0604020202020204" pitchFamily="34" charset="0"/>
              </a:rPr>
              <a:t>della </a:t>
            </a:r>
            <a:r>
              <a:rPr lang="it-IT" i="1" spc="-5" dirty="0">
                <a:latin typeface="Arial" panose="020B0604020202020204" pitchFamily="34" charset="0"/>
                <a:cs typeface="Arial" panose="020B0604020202020204" pitchFamily="34" charset="0"/>
              </a:rPr>
              <a:t>collettività </a:t>
            </a:r>
            <a:r>
              <a:rPr lang="it-IT" i="1" dirty="0">
                <a:latin typeface="Arial" panose="020B0604020202020204" pitchFamily="34" charset="0"/>
                <a:cs typeface="Arial" panose="020B0604020202020204" pitchFamily="34" charset="0"/>
              </a:rPr>
              <a:t>nei marchi o nei segni  </a:t>
            </a:r>
            <a:r>
              <a:rPr lang="it-IT" i="1" spc="-5" dirty="0">
                <a:latin typeface="Arial" panose="020B0604020202020204" pitchFamily="34" charset="0"/>
                <a:cs typeface="Arial" panose="020B0604020202020204" pitchFamily="34" charset="0"/>
              </a:rPr>
              <a:t>distintivi ... trattasi </a:t>
            </a:r>
            <a:r>
              <a:rPr lang="it-IT" i="1" dirty="0">
                <a:latin typeface="Arial" panose="020B0604020202020204" pitchFamily="34" charset="0"/>
                <a:cs typeface="Arial" panose="020B0604020202020204" pitchFamily="34" charset="0"/>
              </a:rPr>
              <a:t>quindi di </a:t>
            </a:r>
            <a:r>
              <a:rPr lang="it-IT" i="1" spc="-5" dirty="0">
                <a:latin typeface="Arial" panose="020B0604020202020204" pitchFamily="34" charset="0"/>
                <a:cs typeface="Arial" panose="020B0604020202020204" pitchFamily="34" charset="0"/>
              </a:rPr>
              <a:t>reato </a:t>
            </a:r>
            <a:r>
              <a:rPr lang="it-IT" i="1" dirty="0">
                <a:latin typeface="Arial" panose="020B0604020202020204" pitchFamily="34" charset="0"/>
                <a:cs typeface="Arial" panose="020B0604020202020204" pitchFamily="34" charset="0"/>
              </a:rPr>
              <a:t>di pericolo, per la cui configurazione, non è necessaria </a:t>
            </a:r>
            <a:r>
              <a:rPr lang="it-IT" i="1" spc="-5" dirty="0">
                <a:latin typeface="Arial" panose="020B0604020202020204" pitchFamily="34" charset="0"/>
                <a:cs typeface="Arial" panose="020B0604020202020204" pitchFamily="34" charset="0"/>
              </a:rPr>
              <a:t>l’avvenuta </a:t>
            </a:r>
            <a:r>
              <a:rPr lang="it-IT" i="1" dirty="0">
                <a:latin typeface="Arial" panose="020B0604020202020204" pitchFamily="34" charset="0"/>
                <a:cs typeface="Arial" panose="020B0604020202020204" pitchFamily="34" charset="0"/>
              </a:rPr>
              <a:t>realizzazione  dell’inganno nei </a:t>
            </a:r>
            <a:r>
              <a:rPr lang="it-IT" i="1" spc="-5" dirty="0">
                <a:latin typeface="Arial" panose="020B0604020202020204" pitchFamily="34" charset="0"/>
                <a:cs typeface="Arial" panose="020B0604020202020204" pitchFamily="34" charset="0"/>
              </a:rPr>
              <a:t>confronti </a:t>
            </a:r>
            <a:r>
              <a:rPr lang="it-IT" i="1" dirty="0">
                <a:latin typeface="Arial" panose="020B0604020202020204" pitchFamily="34" charset="0"/>
                <a:cs typeface="Arial" panose="020B0604020202020204" pitchFamily="34" charset="0"/>
              </a:rPr>
              <a:t>del singolo che si sia </a:t>
            </a:r>
            <a:r>
              <a:rPr lang="it-IT" i="1" spc="-5" dirty="0">
                <a:latin typeface="Arial" panose="020B0604020202020204" pitchFamily="34" charset="0"/>
                <a:cs typeface="Arial" panose="020B0604020202020204" pitchFamily="34" charset="0"/>
              </a:rPr>
              <a:t>indotto </a:t>
            </a:r>
            <a:r>
              <a:rPr lang="it-IT" i="1" dirty="0">
                <a:latin typeface="Arial" panose="020B0604020202020204" pitchFamily="34" charset="0"/>
                <a:cs typeface="Arial" panose="020B0604020202020204" pitchFamily="34" charset="0"/>
              </a:rPr>
              <a:t>ad </a:t>
            </a:r>
            <a:r>
              <a:rPr lang="it-IT" i="1" spc="-5" dirty="0">
                <a:latin typeface="Arial" panose="020B0604020202020204" pitchFamily="34" charset="0"/>
                <a:cs typeface="Arial" panose="020B0604020202020204" pitchFamily="34" charset="0"/>
              </a:rPr>
              <a:t>effettuare</a:t>
            </a:r>
            <a:r>
              <a:rPr lang="it-IT" i="1" spc="10" dirty="0">
                <a:latin typeface="Arial" panose="020B0604020202020204" pitchFamily="34" charset="0"/>
                <a:cs typeface="Arial" panose="020B0604020202020204" pitchFamily="34" charset="0"/>
              </a:rPr>
              <a:t> </a:t>
            </a:r>
            <a:r>
              <a:rPr lang="it-IT" i="1" spc="-5" dirty="0">
                <a:latin typeface="Arial" panose="020B0604020202020204" pitchFamily="34" charset="0"/>
                <a:cs typeface="Arial" panose="020B0604020202020204" pitchFamily="34" charset="0"/>
              </a:rPr>
              <a:t>l’acquisto</a:t>
            </a:r>
            <a:r>
              <a:rPr lang="it-IT" spc="-5" dirty="0">
                <a:latin typeface="Arial" panose="020B0604020202020204" pitchFamily="34" charset="0"/>
                <a:cs typeface="Arial" panose="020B0604020202020204" pitchFamily="34" charset="0"/>
              </a:rPr>
              <a:t>”</a:t>
            </a:r>
            <a:endParaRPr sz="1750" dirty="0">
              <a:latin typeface="Arial"/>
              <a:cs typeface="Arial"/>
            </a:endParaRPr>
          </a:p>
          <a:p>
            <a:pPr>
              <a:lnSpc>
                <a:spcPct val="100000"/>
              </a:lnSpc>
              <a:spcBef>
                <a:spcPts val="10"/>
              </a:spcBef>
            </a:pPr>
            <a:endParaRPr sz="1700" dirty="0">
              <a:latin typeface="Times New Roman"/>
              <a:cs typeface="Times New Roman"/>
            </a:endParaRPr>
          </a:p>
          <a:p>
            <a:pPr marL="12700">
              <a:lnSpc>
                <a:spcPts val="2080"/>
              </a:lnSpc>
            </a:pPr>
            <a:r>
              <a:rPr sz="1750" b="1" spc="-10" dirty="0">
                <a:latin typeface="Arial"/>
                <a:cs typeface="Arial"/>
              </a:rPr>
              <a:t>Corte di Cassazione</a:t>
            </a:r>
            <a:r>
              <a:rPr sz="1750" spc="-10" dirty="0">
                <a:latin typeface="Arial"/>
                <a:cs typeface="Arial"/>
              </a:rPr>
              <a:t>, </a:t>
            </a:r>
            <a:r>
              <a:rPr sz="1750" spc="-5" dirty="0">
                <a:latin typeface="Arial"/>
                <a:cs typeface="Arial"/>
              </a:rPr>
              <a:t>sentenza n. 4335 del 21 febbraio</a:t>
            </a:r>
            <a:r>
              <a:rPr sz="1750" spc="5" dirty="0">
                <a:latin typeface="Arial"/>
                <a:cs typeface="Arial"/>
              </a:rPr>
              <a:t> </a:t>
            </a:r>
            <a:r>
              <a:rPr sz="1750" spc="-5" dirty="0">
                <a:latin typeface="Arial"/>
                <a:cs typeface="Arial"/>
              </a:rPr>
              <a:t>2002</a:t>
            </a:r>
            <a:endParaRPr sz="1750" dirty="0">
              <a:latin typeface="Arial"/>
              <a:cs typeface="Arial"/>
            </a:endParaRPr>
          </a:p>
          <a:p>
            <a:pPr marL="12700" marR="5080" algn="just">
              <a:lnSpc>
                <a:spcPts val="2060"/>
              </a:lnSpc>
              <a:spcBef>
                <a:spcPts val="85"/>
              </a:spcBef>
            </a:pPr>
            <a:r>
              <a:rPr sz="1750" spc="-5" dirty="0">
                <a:latin typeface="Arial"/>
                <a:cs typeface="Arial"/>
              </a:rPr>
              <a:t>“</a:t>
            </a:r>
            <a:r>
              <a:rPr sz="1750" i="1" spc="-5" dirty="0">
                <a:latin typeface="Arial"/>
                <a:cs typeface="Arial"/>
              </a:rPr>
              <a:t>l’interesse giuridico </a:t>
            </a:r>
            <a:r>
              <a:rPr sz="1750" i="1" spc="-10" dirty="0">
                <a:latin typeface="Arial"/>
                <a:cs typeface="Arial"/>
              </a:rPr>
              <a:t>tutelato </a:t>
            </a:r>
            <a:r>
              <a:rPr sz="1750" i="1" spc="-5" dirty="0">
                <a:latin typeface="Arial"/>
                <a:cs typeface="Arial"/>
              </a:rPr>
              <a:t>dalle norme degli articoli 473 e 474 c.p. è la ‘pubblica fede’ in senso oggettivo, intesa </a:t>
            </a:r>
            <a:r>
              <a:rPr sz="1750" i="1" spc="-10" dirty="0">
                <a:latin typeface="Arial"/>
                <a:cs typeface="Arial"/>
              </a:rPr>
              <a:t>come </a:t>
            </a:r>
            <a:r>
              <a:rPr sz="1750" i="1" spc="-5" dirty="0">
                <a:latin typeface="Arial"/>
                <a:cs typeface="Arial"/>
              </a:rPr>
              <a:t>affidamento  dei cittadini nei marchi o segni distintivi che individuano le opere dell’ingegno o i prodotti industriali e ne garantiscono la circolazione,  e non l’affidamento del singolo, sicché </a:t>
            </a:r>
            <a:r>
              <a:rPr sz="1750" b="1" i="1" u="sng" spc="-10" dirty="0">
                <a:uFill>
                  <a:solidFill>
                    <a:srgbClr val="000000"/>
                  </a:solidFill>
                </a:uFill>
                <a:latin typeface="Arial"/>
                <a:cs typeface="Arial"/>
              </a:rPr>
              <a:t>non </a:t>
            </a:r>
            <a:r>
              <a:rPr sz="1750" b="1" i="1" u="sng" spc="-5" dirty="0">
                <a:uFill>
                  <a:solidFill>
                    <a:srgbClr val="000000"/>
                  </a:solidFill>
                </a:uFill>
                <a:latin typeface="Arial"/>
                <a:cs typeface="Arial"/>
              </a:rPr>
              <a:t>è </a:t>
            </a:r>
            <a:r>
              <a:rPr sz="1750" b="1" i="1" u="sng" spc="-10" dirty="0">
                <a:uFill>
                  <a:solidFill>
                    <a:srgbClr val="000000"/>
                  </a:solidFill>
                </a:uFill>
                <a:latin typeface="Arial"/>
                <a:cs typeface="Arial"/>
              </a:rPr>
              <a:t>necessario per integrare </a:t>
            </a:r>
            <a:r>
              <a:rPr sz="1750" b="1" i="1" u="sng" spc="-5" dirty="0">
                <a:uFill>
                  <a:solidFill>
                    <a:srgbClr val="000000"/>
                  </a:solidFill>
                </a:uFill>
                <a:latin typeface="Arial"/>
                <a:cs typeface="Arial"/>
              </a:rPr>
              <a:t>il reato </a:t>
            </a:r>
            <a:r>
              <a:rPr sz="1750" b="1" i="1" u="sng" spc="-10" dirty="0">
                <a:uFill>
                  <a:solidFill>
                    <a:srgbClr val="000000"/>
                  </a:solidFill>
                </a:uFill>
                <a:latin typeface="Arial"/>
                <a:cs typeface="Arial"/>
              </a:rPr>
              <a:t>che sia </a:t>
            </a:r>
            <a:r>
              <a:rPr sz="1750" b="1" i="1" u="sng" spc="-5" dirty="0">
                <a:uFill>
                  <a:solidFill>
                    <a:srgbClr val="000000"/>
                  </a:solidFill>
                </a:uFill>
                <a:latin typeface="Arial"/>
                <a:cs typeface="Arial"/>
              </a:rPr>
              <a:t>realizzata </a:t>
            </a:r>
            <a:r>
              <a:rPr sz="1750" b="1" i="1" u="sng" spc="-10" dirty="0">
                <a:uFill>
                  <a:solidFill>
                    <a:srgbClr val="000000"/>
                  </a:solidFill>
                </a:uFill>
                <a:latin typeface="Arial"/>
                <a:cs typeface="Arial"/>
              </a:rPr>
              <a:t>una situazione </a:t>
            </a:r>
            <a:r>
              <a:rPr sz="1750" b="1" i="1" u="sng" spc="-5" dirty="0">
                <a:uFill>
                  <a:solidFill>
                    <a:srgbClr val="000000"/>
                  </a:solidFill>
                </a:uFill>
                <a:latin typeface="Arial"/>
                <a:cs typeface="Arial"/>
              </a:rPr>
              <a:t>tale </a:t>
            </a:r>
            <a:r>
              <a:rPr sz="1750" b="1" i="1" u="sng" spc="-10" dirty="0">
                <a:uFill>
                  <a:solidFill>
                    <a:srgbClr val="000000"/>
                  </a:solidFill>
                </a:uFill>
                <a:latin typeface="Arial"/>
                <a:cs typeface="Arial"/>
              </a:rPr>
              <a:t>da indurre </a:t>
            </a:r>
            <a:r>
              <a:rPr sz="1750" b="1" i="1" spc="-10" dirty="0">
                <a:latin typeface="Arial"/>
                <a:cs typeface="Arial"/>
              </a:rPr>
              <a:t> </a:t>
            </a:r>
            <a:r>
              <a:rPr sz="1750" b="1" i="1" u="sng" spc="-5" dirty="0">
                <a:uFill>
                  <a:solidFill>
                    <a:srgbClr val="000000"/>
                  </a:solidFill>
                </a:uFill>
                <a:latin typeface="Arial"/>
                <a:cs typeface="Arial"/>
              </a:rPr>
              <a:t>il </a:t>
            </a:r>
            <a:r>
              <a:rPr sz="1750" b="1" i="1" u="sng" spc="-10" dirty="0">
                <a:uFill>
                  <a:solidFill>
                    <a:srgbClr val="000000"/>
                  </a:solidFill>
                </a:uFill>
                <a:latin typeface="Arial"/>
                <a:cs typeface="Arial"/>
              </a:rPr>
              <a:t>cliente in </a:t>
            </a:r>
            <a:r>
              <a:rPr sz="1750" b="1" i="1" u="sng" spc="-5" dirty="0">
                <a:uFill>
                  <a:solidFill>
                    <a:srgbClr val="000000"/>
                  </a:solidFill>
                </a:uFill>
                <a:latin typeface="Arial"/>
                <a:cs typeface="Arial"/>
              </a:rPr>
              <a:t>errore </a:t>
            </a:r>
            <a:r>
              <a:rPr sz="1750" b="1" i="1" u="sng" spc="-10" dirty="0">
                <a:uFill>
                  <a:solidFill>
                    <a:srgbClr val="000000"/>
                  </a:solidFill>
                </a:uFill>
                <a:latin typeface="Arial"/>
                <a:cs typeface="Arial"/>
              </a:rPr>
              <a:t>sulla genuinità del prodotto. </a:t>
            </a:r>
            <a:r>
              <a:rPr sz="1750" b="1" i="1" u="sng" spc="-5" dirty="0">
                <a:uFill>
                  <a:solidFill>
                    <a:srgbClr val="000000"/>
                  </a:solidFill>
                </a:uFill>
                <a:latin typeface="Arial"/>
                <a:cs typeface="Arial"/>
              </a:rPr>
              <a:t>Al </a:t>
            </a:r>
            <a:r>
              <a:rPr sz="1750" b="1" i="1" u="sng" spc="-10" dirty="0">
                <a:uFill>
                  <a:solidFill>
                    <a:srgbClr val="000000"/>
                  </a:solidFill>
                </a:uFill>
                <a:latin typeface="Arial"/>
                <a:cs typeface="Arial"/>
              </a:rPr>
              <a:t>contrario, </a:t>
            </a:r>
            <a:r>
              <a:rPr sz="1750" b="1" i="1" u="sng" spc="-5" dirty="0">
                <a:uFill>
                  <a:solidFill>
                    <a:srgbClr val="000000"/>
                  </a:solidFill>
                </a:uFill>
                <a:latin typeface="Arial"/>
                <a:cs typeface="Arial"/>
              </a:rPr>
              <a:t>il reato </a:t>
            </a:r>
            <a:r>
              <a:rPr sz="1750" b="1" i="1" u="sng" spc="-10" dirty="0">
                <a:uFill>
                  <a:solidFill>
                    <a:srgbClr val="000000"/>
                  </a:solidFill>
                </a:uFill>
                <a:latin typeface="Arial"/>
                <a:cs typeface="Arial"/>
              </a:rPr>
              <a:t>può sussistere </a:t>
            </a:r>
            <a:r>
              <a:rPr sz="1750" b="1" i="1" u="sng" spc="-5" dirty="0">
                <a:uFill>
                  <a:solidFill>
                    <a:srgbClr val="000000"/>
                  </a:solidFill>
                </a:uFill>
                <a:latin typeface="Arial"/>
                <a:cs typeface="Arial"/>
              </a:rPr>
              <a:t>- se </a:t>
            </a:r>
            <a:r>
              <a:rPr sz="1750" b="1" i="1" u="sng" spc="-10" dirty="0">
                <a:uFill>
                  <a:solidFill>
                    <a:srgbClr val="000000"/>
                  </a:solidFill>
                </a:uFill>
                <a:latin typeface="Arial"/>
                <a:cs typeface="Arial"/>
              </a:rPr>
              <a:t>la contraffazione sia oggettivamente </a:t>
            </a:r>
            <a:r>
              <a:rPr sz="1750" b="1" i="1" spc="-10" dirty="0">
                <a:latin typeface="Arial"/>
                <a:cs typeface="Arial"/>
              </a:rPr>
              <a:t> </a:t>
            </a:r>
            <a:r>
              <a:rPr sz="1750" b="1" i="1" u="sng" spc="-5" dirty="0">
                <a:uFill>
                  <a:solidFill>
                    <a:srgbClr val="000000"/>
                  </a:solidFill>
                </a:uFill>
                <a:latin typeface="Arial"/>
                <a:cs typeface="Arial"/>
              </a:rPr>
              <a:t>realizzata - </a:t>
            </a:r>
            <a:r>
              <a:rPr sz="1750" b="1" i="1" u="sng" spc="-10" dirty="0">
                <a:uFill>
                  <a:solidFill>
                    <a:srgbClr val="000000"/>
                  </a:solidFill>
                </a:uFill>
                <a:latin typeface="Arial"/>
                <a:cs typeface="Arial"/>
              </a:rPr>
              <a:t>anche </a:t>
            </a:r>
            <a:r>
              <a:rPr sz="1750" b="1" i="1" u="sng" spc="-5" dirty="0">
                <a:uFill>
                  <a:solidFill>
                    <a:srgbClr val="000000"/>
                  </a:solidFill>
                </a:uFill>
                <a:latin typeface="Arial"/>
                <a:cs typeface="Arial"/>
              </a:rPr>
              <a:t>se il </a:t>
            </a:r>
            <a:r>
              <a:rPr sz="1750" b="1" i="1" u="sng" spc="-10" dirty="0">
                <a:uFill>
                  <a:solidFill>
                    <a:srgbClr val="000000"/>
                  </a:solidFill>
                </a:uFill>
                <a:latin typeface="Arial"/>
                <a:cs typeface="Arial"/>
              </a:rPr>
              <a:t>compratore </a:t>
            </a:r>
            <a:r>
              <a:rPr sz="1750" b="1" i="1" u="sng" spc="-5" dirty="0">
                <a:uFill>
                  <a:solidFill>
                    <a:srgbClr val="000000"/>
                  </a:solidFill>
                </a:uFill>
                <a:latin typeface="Arial"/>
                <a:cs typeface="Arial"/>
              </a:rPr>
              <a:t>è stato </a:t>
            </a:r>
            <a:r>
              <a:rPr sz="1750" b="1" i="1" u="sng" spc="-10" dirty="0">
                <a:uFill>
                  <a:solidFill>
                    <a:srgbClr val="000000"/>
                  </a:solidFill>
                </a:uFill>
                <a:latin typeface="Arial"/>
                <a:cs typeface="Arial"/>
              </a:rPr>
              <a:t>messo </a:t>
            </a:r>
            <a:r>
              <a:rPr sz="1750" b="1" i="1" u="sng" spc="-5" dirty="0">
                <a:uFill>
                  <a:solidFill>
                    <a:srgbClr val="000000"/>
                  </a:solidFill>
                </a:uFill>
                <a:latin typeface="Arial"/>
                <a:cs typeface="Arial"/>
              </a:rPr>
              <a:t>a </a:t>
            </a:r>
            <a:r>
              <a:rPr sz="1750" b="1" i="1" u="sng" spc="-10" dirty="0">
                <a:uFill>
                  <a:solidFill>
                    <a:srgbClr val="000000"/>
                  </a:solidFill>
                </a:uFill>
                <a:latin typeface="Arial"/>
                <a:cs typeface="Arial"/>
              </a:rPr>
              <a:t>conoscenza dallo </a:t>
            </a:r>
            <a:r>
              <a:rPr sz="1750" b="1" i="1" u="sng" spc="-5" dirty="0">
                <a:uFill>
                  <a:solidFill>
                    <a:srgbClr val="000000"/>
                  </a:solidFill>
                </a:uFill>
                <a:latin typeface="Arial"/>
                <a:cs typeface="Arial"/>
              </a:rPr>
              <a:t>stesso </a:t>
            </a:r>
            <a:r>
              <a:rPr sz="1750" b="1" i="1" u="sng" spc="-10" dirty="0">
                <a:uFill>
                  <a:solidFill>
                    <a:srgbClr val="000000"/>
                  </a:solidFill>
                </a:uFill>
                <a:latin typeface="Arial"/>
                <a:cs typeface="Arial"/>
              </a:rPr>
              <a:t>venditore della non autenticità del</a:t>
            </a:r>
            <a:r>
              <a:rPr sz="1750" b="1" i="1" u="sng" spc="160" dirty="0">
                <a:uFill>
                  <a:solidFill>
                    <a:srgbClr val="000000"/>
                  </a:solidFill>
                </a:uFill>
                <a:latin typeface="Arial"/>
                <a:cs typeface="Arial"/>
              </a:rPr>
              <a:t> </a:t>
            </a:r>
            <a:r>
              <a:rPr sz="1750" b="1" i="1" u="sng" spc="-10" dirty="0">
                <a:uFill>
                  <a:solidFill>
                    <a:srgbClr val="000000"/>
                  </a:solidFill>
                </a:uFill>
                <a:latin typeface="Arial"/>
                <a:cs typeface="Arial"/>
              </a:rPr>
              <a:t>marchio</a:t>
            </a:r>
            <a:r>
              <a:rPr sz="1750" spc="-10" dirty="0">
                <a:latin typeface="Arial"/>
                <a:cs typeface="Arial"/>
              </a:rPr>
              <a:t>”</a:t>
            </a:r>
            <a:endParaRPr sz="1750" dirty="0">
              <a:latin typeface="Arial"/>
              <a:cs typeface="Arial"/>
            </a:endParaRPr>
          </a:p>
          <a:p>
            <a:pPr>
              <a:lnSpc>
                <a:spcPct val="100000"/>
              </a:lnSpc>
              <a:spcBef>
                <a:spcPts val="10"/>
              </a:spcBef>
            </a:pPr>
            <a:endParaRPr sz="1700" dirty="0">
              <a:latin typeface="Times New Roman"/>
              <a:cs typeface="Times New Roman"/>
            </a:endParaRPr>
          </a:p>
          <a:p>
            <a:pPr marL="12700">
              <a:lnSpc>
                <a:spcPts val="2080"/>
              </a:lnSpc>
            </a:pPr>
            <a:r>
              <a:rPr sz="1750" b="1" spc="-10" dirty="0">
                <a:latin typeface="Arial"/>
                <a:cs typeface="Arial"/>
              </a:rPr>
              <a:t>Corte di Cassazione</a:t>
            </a:r>
            <a:r>
              <a:rPr sz="1750" spc="-10" dirty="0">
                <a:latin typeface="Arial"/>
                <a:cs typeface="Arial"/>
              </a:rPr>
              <a:t>, </a:t>
            </a:r>
            <a:r>
              <a:rPr sz="1750" spc="-5" dirty="0">
                <a:latin typeface="Arial"/>
                <a:cs typeface="Arial"/>
              </a:rPr>
              <a:t>sentenza del 14 dicembre 2000, in </a:t>
            </a:r>
            <a:r>
              <a:rPr sz="1750" i="1" spc="-40" dirty="0">
                <a:latin typeface="Arial"/>
                <a:cs typeface="Arial"/>
              </a:rPr>
              <a:t>Riv. </a:t>
            </a:r>
            <a:r>
              <a:rPr sz="1750" i="1" spc="-5" dirty="0">
                <a:latin typeface="Arial"/>
                <a:cs typeface="Arial"/>
              </a:rPr>
              <a:t>pen.</a:t>
            </a:r>
            <a:r>
              <a:rPr sz="1750" spc="-5" dirty="0">
                <a:latin typeface="Arial"/>
                <a:cs typeface="Arial"/>
              </a:rPr>
              <a:t>, </a:t>
            </a:r>
            <a:r>
              <a:rPr sz="1750" spc="-10" dirty="0">
                <a:latin typeface="Arial"/>
                <a:cs typeface="Arial"/>
              </a:rPr>
              <a:t>2001, p.</a:t>
            </a:r>
            <a:r>
              <a:rPr sz="1750" spc="50" dirty="0">
                <a:latin typeface="Arial"/>
                <a:cs typeface="Arial"/>
              </a:rPr>
              <a:t> </a:t>
            </a:r>
            <a:r>
              <a:rPr sz="1750" spc="-10" dirty="0">
                <a:latin typeface="Arial"/>
                <a:cs typeface="Arial"/>
              </a:rPr>
              <a:t>161</a:t>
            </a:r>
            <a:endParaRPr sz="1750" dirty="0">
              <a:latin typeface="Arial"/>
              <a:cs typeface="Arial"/>
            </a:endParaRPr>
          </a:p>
          <a:p>
            <a:pPr marL="12700" marR="5080" algn="just">
              <a:lnSpc>
                <a:spcPts val="2060"/>
              </a:lnSpc>
              <a:spcBef>
                <a:spcPts val="80"/>
              </a:spcBef>
            </a:pPr>
            <a:r>
              <a:rPr sz="1750" spc="-5" dirty="0">
                <a:latin typeface="Arial"/>
                <a:cs typeface="Arial"/>
              </a:rPr>
              <a:t>“</a:t>
            </a:r>
            <a:r>
              <a:rPr sz="1750" i="1" spc="-5" dirty="0">
                <a:latin typeface="Arial"/>
                <a:cs typeface="Arial"/>
              </a:rPr>
              <a:t>l’art. 474 c.p. delinea una fattispecie di reato di pericolo, per la cui configurazione non è necessaria l’avvenuta realizzazione  </a:t>
            </a:r>
            <a:r>
              <a:rPr sz="1750" i="1" spc="-5" dirty="0" err="1">
                <a:latin typeface="Arial"/>
                <a:cs typeface="Arial"/>
              </a:rPr>
              <a:t>dell’inganno</a:t>
            </a:r>
            <a:r>
              <a:rPr sz="1750" spc="-5" dirty="0">
                <a:latin typeface="Arial"/>
                <a:cs typeface="Arial"/>
              </a:rPr>
              <a:t>”</a:t>
            </a:r>
            <a:endParaRPr lang="it-IT" sz="1750" spc="-5"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6382385" cy="905510"/>
          </a:xfrm>
          <a:prstGeom prst="rect">
            <a:avLst/>
          </a:prstGeom>
        </p:spPr>
        <p:txBody>
          <a:bodyPr vert="horz" wrap="square" lIns="0" tIns="15240" rIns="0" bIns="0" rtlCol="0">
            <a:spAutoFit/>
          </a:bodyPr>
          <a:lstStyle/>
          <a:p>
            <a:pPr marL="12700">
              <a:lnSpc>
                <a:spcPct val="100000"/>
              </a:lnSpc>
              <a:spcBef>
                <a:spcPts val="120"/>
              </a:spcBef>
            </a:pPr>
            <a:r>
              <a:rPr sz="5750" spc="10" dirty="0"/>
              <a:t>Post </a:t>
            </a:r>
            <a:r>
              <a:rPr sz="5750" spc="5" dirty="0"/>
              <a:t>sale</a:t>
            </a:r>
            <a:r>
              <a:rPr sz="5750" spc="-45" dirty="0"/>
              <a:t> </a:t>
            </a:r>
            <a:r>
              <a:rPr sz="5750" spc="5" dirty="0"/>
              <a:t>confusion</a:t>
            </a:r>
            <a:endParaRPr sz="5750"/>
          </a:p>
        </p:txBody>
      </p:sp>
      <p:sp>
        <p:nvSpPr>
          <p:cNvPr id="5" name="object 5"/>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27</a:t>
            </a:r>
            <a:endParaRPr sz="1950" dirty="0">
              <a:latin typeface="Arial"/>
              <a:cs typeface="Arial"/>
            </a:endParaRPr>
          </a:p>
        </p:txBody>
      </p:sp>
      <p:sp>
        <p:nvSpPr>
          <p:cNvPr id="3" name="object 3"/>
          <p:cNvSpPr txBox="1"/>
          <p:nvPr/>
        </p:nvSpPr>
        <p:spPr>
          <a:xfrm>
            <a:off x="1557932" y="2803968"/>
            <a:ext cx="146685"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4" name="object 4"/>
          <p:cNvSpPr txBox="1"/>
          <p:nvPr/>
        </p:nvSpPr>
        <p:spPr>
          <a:xfrm>
            <a:off x="1997710" y="2730672"/>
            <a:ext cx="12032615" cy="2243455"/>
          </a:xfrm>
          <a:prstGeom prst="rect">
            <a:avLst/>
          </a:prstGeom>
        </p:spPr>
        <p:txBody>
          <a:bodyPr vert="horz" wrap="square" lIns="0" tIns="9525" rIns="0" bIns="0" rtlCol="0">
            <a:spAutoFit/>
          </a:bodyPr>
          <a:lstStyle/>
          <a:p>
            <a:pPr marL="12700" marR="5080" algn="just">
              <a:lnSpc>
                <a:spcPct val="101200"/>
              </a:lnSpc>
              <a:spcBef>
                <a:spcPts val="75"/>
              </a:spcBef>
            </a:pPr>
            <a:r>
              <a:rPr sz="3600" spc="10" dirty="0">
                <a:latin typeface="Arial"/>
                <a:cs typeface="Arial"/>
              </a:rPr>
              <a:t>Poiché la «fede pubblica» </a:t>
            </a:r>
            <a:r>
              <a:rPr sz="3600" spc="15" dirty="0">
                <a:latin typeface="Arial"/>
                <a:cs typeface="Arial"/>
              </a:rPr>
              <a:t>ha come </a:t>
            </a:r>
            <a:r>
              <a:rPr sz="3600" spc="10" dirty="0">
                <a:latin typeface="Arial"/>
                <a:cs typeface="Arial"/>
              </a:rPr>
              <a:t>parametro </a:t>
            </a:r>
            <a:r>
              <a:rPr sz="3600" spc="5" dirty="0">
                <a:latin typeface="Arial"/>
                <a:cs typeface="Arial"/>
              </a:rPr>
              <a:t>l’intera  collettività </a:t>
            </a:r>
            <a:r>
              <a:rPr sz="3600" spc="10" dirty="0">
                <a:latin typeface="Arial"/>
                <a:cs typeface="Arial"/>
              </a:rPr>
              <a:t>dei consumatori, la sua eventuale lesione va  esaminata </a:t>
            </a:r>
            <a:r>
              <a:rPr sz="3600" b="1" spc="10" dirty="0">
                <a:latin typeface="Arial"/>
                <a:cs typeface="Arial"/>
              </a:rPr>
              <a:t>al </a:t>
            </a:r>
            <a:r>
              <a:rPr sz="3600" b="1" spc="15" dirty="0">
                <a:latin typeface="Arial"/>
                <a:cs typeface="Arial"/>
              </a:rPr>
              <a:t>momento </a:t>
            </a:r>
            <a:r>
              <a:rPr sz="3600" b="1" spc="5" dirty="0">
                <a:latin typeface="Arial"/>
                <a:cs typeface="Arial"/>
              </a:rPr>
              <a:t>della </a:t>
            </a:r>
            <a:r>
              <a:rPr sz="3600" b="1" spc="10" dirty="0">
                <a:latin typeface="Arial"/>
                <a:cs typeface="Arial"/>
              </a:rPr>
              <a:t>circolazione del prodotto </a:t>
            </a:r>
            <a:r>
              <a:rPr sz="3600" spc="15" dirty="0">
                <a:latin typeface="Arial"/>
                <a:cs typeface="Arial"/>
              </a:rPr>
              <a:t>e  non </a:t>
            </a:r>
            <a:r>
              <a:rPr sz="3600" spc="10" dirty="0">
                <a:latin typeface="Arial"/>
                <a:cs typeface="Arial"/>
              </a:rPr>
              <a:t>al </a:t>
            </a:r>
            <a:r>
              <a:rPr sz="3600" spc="15" dirty="0">
                <a:latin typeface="Arial"/>
                <a:cs typeface="Arial"/>
              </a:rPr>
              <a:t>momento</a:t>
            </a:r>
            <a:r>
              <a:rPr sz="3600" spc="-15" dirty="0">
                <a:latin typeface="Arial"/>
                <a:cs typeface="Arial"/>
              </a:rPr>
              <a:t> </a:t>
            </a:r>
            <a:r>
              <a:rPr sz="3600" spc="10" dirty="0">
                <a:latin typeface="Arial"/>
                <a:cs typeface="Arial"/>
              </a:rPr>
              <a:t>dell’acquisto.</a:t>
            </a:r>
            <a:endParaRPr sz="3600" dirty="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620885" cy="1765300"/>
          </a:xfrm>
          <a:prstGeom prst="rect">
            <a:avLst/>
          </a:prstGeom>
        </p:spPr>
        <p:txBody>
          <a:bodyPr vert="horz" wrap="square" lIns="0" tIns="13970" rIns="0" bIns="0" rtlCol="0">
            <a:spAutoFit/>
          </a:bodyPr>
          <a:lstStyle/>
          <a:p>
            <a:pPr marL="12700" marR="5080">
              <a:lnSpc>
                <a:spcPct val="100000"/>
              </a:lnSpc>
              <a:spcBef>
                <a:spcPts val="110"/>
              </a:spcBef>
              <a:tabLst>
                <a:tab pos="5436235" algn="l"/>
                <a:tab pos="7104380" algn="l"/>
              </a:tabLst>
            </a:pPr>
            <a:r>
              <a:rPr sz="5700" spc="430" dirty="0"/>
              <a:t>Problematic</a:t>
            </a:r>
            <a:r>
              <a:rPr sz="5700" spc="5" dirty="0"/>
              <a:t>a</a:t>
            </a:r>
            <a:r>
              <a:rPr sz="5700" dirty="0"/>
              <a:t>	</a:t>
            </a:r>
            <a:r>
              <a:rPr sz="5700" spc="430" dirty="0"/>
              <a:t>de</a:t>
            </a:r>
            <a:r>
              <a:rPr sz="5700" dirty="0"/>
              <a:t>i	</a:t>
            </a:r>
            <a:r>
              <a:rPr sz="5700" spc="430" dirty="0"/>
              <a:t>marchi  </a:t>
            </a:r>
            <a:r>
              <a:rPr sz="5700" dirty="0"/>
              <a:t>alterati-imitati</a:t>
            </a:r>
            <a:endParaRPr sz="57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28</a:t>
            </a:r>
            <a:endParaRPr sz="1950" dirty="0">
              <a:latin typeface="Arial"/>
              <a:cs typeface="Arial"/>
            </a:endParaRPr>
          </a:p>
        </p:txBody>
      </p:sp>
      <p:sp>
        <p:nvSpPr>
          <p:cNvPr id="3" name="object 3"/>
          <p:cNvSpPr txBox="1"/>
          <p:nvPr/>
        </p:nvSpPr>
        <p:spPr>
          <a:xfrm>
            <a:off x="1557932" y="2725226"/>
            <a:ext cx="12736830" cy="4537075"/>
          </a:xfrm>
          <a:prstGeom prst="rect">
            <a:avLst/>
          </a:prstGeom>
        </p:spPr>
        <p:txBody>
          <a:bodyPr vert="horz" wrap="square" lIns="0" tIns="34290" rIns="0" bIns="0" rtlCol="0">
            <a:spAutoFit/>
          </a:bodyPr>
          <a:lstStyle/>
          <a:p>
            <a:pPr marL="379095" marR="146685" indent="-366395">
              <a:lnSpc>
                <a:spcPts val="3550"/>
              </a:lnSpc>
              <a:spcBef>
                <a:spcPts val="270"/>
              </a:spcBef>
              <a:buSzPct val="75000"/>
              <a:buChar char="•"/>
              <a:tabLst>
                <a:tab pos="379095" algn="l"/>
                <a:tab pos="379730" algn="l"/>
              </a:tabLst>
            </a:pPr>
            <a:r>
              <a:rPr sz="3000" spc="5" dirty="0">
                <a:latin typeface="Arial"/>
                <a:cs typeface="Arial"/>
              </a:rPr>
              <a:t>Giurisprudenza </a:t>
            </a:r>
            <a:r>
              <a:rPr sz="3000" dirty="0">
                <a:latin typeface="Arial"/>
                <a:cs typeface="Arial"/>
              </a:rPr>
              <a:t>sviluppatasi molto negli ultimi </a:t>
            </a:r>
            <a:r>
              <a:rPr sz="3000" spc="5" dirty="0">
                <a:latin typeface="Arial"/>
                <a:cs typeface="Arial"/>
              </a:rPr>
              <a:t>10 anni con </a:t>
            </a:r>
            <a:r>
              <a:rPr sz="3000" dirty="0">
                <a:latin typeface="Arial"/>
                <a:cs typeface="Arial"/>
              </a:rPr>
              <a:t>riferimento al  </a:t>
            </a:r>
            <a:r>
              <a:rPr sz="3000" spc="5" dirty="0">
                <a:latin typeface="Arial"/>
                <a:cs typeface="Arial"/>
              </a:rPr>
              <a:t>fenomeno </a:t>
            </a:r>
            <a:r>
              <a:rPr sz="3000" dirty="0">
                <a:latin typeface="Arial"/>
                <a:cs typeface="Arial"/>
              </a:rPr>
              <a:t>della </a:t>
            </a:r>
            <a:r>
              <a:rPr sz="3000" spc="5" dirty="0">
                <a:latin typeface="Arial"/>
                <a:cs typeface="Arial"/>
              </a:rPr>
              <a:t>riproduzione per </a:t>
            </a:r>
            <a:r>
              <a:rPr sz="3000" dirty="0">
                <a:latin typeface="Arial"/>
                <a:cs typeface="Arial"/>
              </a:rPr>
              <a:t>«alterazione» dei </a:t>
            </a:r>
            <a:r>
              <a:rPr sz="3000" spc="5" dirty="0">
                <a:latin typeface="Arial"/>
                <a:cs typeface="Arial"/>
              </a:rPr>
              <a:t>marchi </a:t>
            </a:r>
            <a:r>
              <a:rPr sz="3000" dirty="0">
                <a:latin typeface="Arial"/>
                <a:cs typeface="Arial"/>
              </a:rPr>
              <a:t>figurativi delle  </a:t>
            </a:r>
            <a:r>
              <a:rPr sz="3000" i="1" spc="-10" dirty="0">
                <a:latin typeface="Arial"/>
                <a:cs typeface="Arial"/>
              </a:rPr>
              <a:t>griffe</a:t>
            </a:r>
            <a:endParaRPr sz="3000">
              <a:latin typeface="Arial"/>
              <a:cs typeface="Arial"/>
            </a:endParaRPr>
          </a:p>
          <a:p>
            <a:pPr>
              <a:lnSpc>
                <a:spcPct val="100000"/>
              </a:lnSpc>
              <a:spcBef>
                <a:spcPts val="35"/>
              </a:spcBef>
            </a:pPr>
            <a:endParaRPr sz="2900">
              <a:latin typeface="Times New Roman"/>
              <a:cs typeface="Times New Roman"/>
            </a:endParaRPr>
          </a:p>
          <a:p>
            <a:pPr marL="379095" indent="-366395">
              <a:lnSpc>
                <a:spcPct val="100000"/>
              </a:lnSpc>
              <a:buSzPct val="75000"/>
              <a:buChar char="•"/>
              <a:tabLst>
                <a:tab pos="379095" algn="l"/>
                <a:tab pos="379730" algn="l"/>
              </a:tabLst>
            </a:pPr>
            <a:r>
              <a:rPr sz="3000" b="1" dirty="0">
                <a:latin typeface="Arial"/>
                <a:cs typeface="Arial"/>
              </a:rPr>
              <a:t>Irrilevanza del marchio denominativo</a:t>
            </a:r>
            <a:endParaRPr sz="3000">
              <a:latin typeface="Arial"/>
              <a:cs typeface="Arial"/>
            </a:endParaRPr>
          </a:p>
          <a:p>
            <a:pPr>
              <a:lnSpc>
                <a:spcPct val="100000"/>
              </a:lnSpc>
              <a:spcBef>
                <a:spcPts val="40"/>
              </a:spcBef>
              <a:buFont typeface="Arial"/>
              <a:buChar char="•"/>
            </a:pPr>
            <a:endParaRPr sz="3000">
              <a:latin typeface="Times New Roman"/>
              <a:cs typeface="Times New Roman"/>
            </a:endParaRPr>
          </a:p>
          <a:p>
            <a:pPr marL="379095" indent="-366395">
              <a:lnSpc>
                <a:spcPct val="100000"/>
              </a:lnSpc>
              <a:buSzPct val="75000"/>
              <a:buChar char="•"/>
              <a:tabLst>
                <a:tab pos="379095" algn="l"/>
                <a:tab pos="379730" algn="l"/>
              </a:tabLst>
            </a:pPr>
            <a:r>
              <a:rPr sz="3000" b="1" dirty="0">
                <a:latin typeface="Arial"/>
                <a:cs typeface="Arial"/>
              </a:rPr>
              <a:t>Importanza del marchio figurativo</a:t>
            </a:r>
            <a:endParaRPr sz="3000">
              <a:latin typeface="Arial"/>
              <a:cs typeface="Arial"/>
            </a:endParaRPr>
          </a:p>
          <a:p>
            <a:pPr>
              <a:lnSpc>
                <a:spcPct val="100000"/>
              </a:lnSpc>
              <a:spcBef>
                <a:spcPts val="30"/>
              </a:spcBef>
              <a:buFont typeface="Arial"/>
              <a:buChar char="•"/>
            </a:pPr>
            <a:endParaRPr sz="3150">
              <a:latin typeface="Times New Roman"/>
              <a:cs typeface="Times New Roman"/>
            </a:endParaRPr>
          </a:p>
          <a:p>
            <a:pPr marL="379095" marR="5080" indent="-366395">
              <a:lnSpc>
                <a:spcPts val="3550"/>
              </a:lnSpc>
              <a:buSzPct val="75000"/>
              <a:buChar char="•"/>
              <a:tabLst>
                <a:tab pos="379095" algn="l"/>
                <a:tab pos="379730" algn="l"/>
              </a:tabLst>
            </a:pPr>
            <a:r>
              <a:rPr sz="3000" b="1" dirty="0">
                <a:latin typeface="Arial"/>
                <a:cs typeface="Arial"/>
              </a:rPr>
              <a:t>Passaggio dal concetto di riproduzione identica </a:t>
            </a:r>
            <a:r>
              <a:rPr sz="3000" b="1" spc="5" dirty="0">
                <a:latin typeface="Arial"/>
                <a:cs typeface="Arial"/>
              </a:rPr>
              <a:t>o </a:t>
            </a:r>
            <a:r>
              <a:rPr sz="3000" b="1" dirty="0">
                <a:latin typeface="Arial"/>
                <a:cs typeface="Arial"/>
              </a:rPr>
              <a:t>quasi identica del  marchio </a:t>
            </a:r>
            <a:r>
              <a:rPr sz="3000" b="1" spc="5" dirty="0">
                <a:latin typeface="Arial"/>
                <a:cs typeface="Arial"/>
              </a:rPr>
              <a:t>a </a:t>
            </a:r>
            <a:r>
              <a:rPr sz="3000" b="1" dirty="0">
                <a:latin typeface="Arial"/>
                <a:cs typeface="Arial"/>
              </a:rPr>
              <a:t>quello di «imitazione fraudolenta» del</a:t>
            </a:r>
            <a:r>
              <a:rPr sz="3000" b="1" spc="5" dirty="0">
                <a:latin typeface="Arial"/>
                <a:cs typeface="Arial"/>
              </a:rPr>
              <a:t> </a:t>
            </a:r>
            <a:r>
              <a:rPr sz="3000" b="1" dirty="0">
                <a:latin typeface="Arial"/>
                <a:cs typeface="Arial"/>
              </a:rPr>
              <a:t>segno</a:t>
            </a:r>
            <a:endParaRPr sz="30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705603"/>
            <a:ext cx="9548495" cy="1459230"/>
          </a:xfrm>
          <a:prstGeom prst="rect">
            <a:avLst/>
          </a:prstGeom>
        </p:spPr>
        <p:txBody>
          <a:bodyPr vert="horz" wrap="square" lIns="0" tIns="43815" rIns="0" bIns="0" rtlCol="0">
            <a:spAutoFit/>
          </a:bodyPr>
          <a:lstStyle/>
          <a:p>
            <a:pPr marL="12700" marR="5080">
              <a:lnSpc>
                <a:spcPts val="5610"/>
              </a:lnSpc>
              <a:spcBef>
                <a:spcPts val="345"/>
              </a:spcBef>
            </a:pPr>
            <a:r>
              <a:rPr sz="4700" spc="15" dirty="0"/>
              <a:t>Evoluzione </a:t>
            </a:r>
            <a:r>
              <a:rPr sz="4700" spc="10" dirty="0"/>
              <a:t>della </a:t>
            </a:r>
            <a:r>
              <a:rPr sz="4700" spc="5" dirty="0"/>
              <a:t>contraffazione, </a:t>
            </a:r>
            <a:r>
              <a:rPr sz="4700" spc="15" dirty="0"/>
              <a:t>da  </a:t>
            </a:r>
            <a:r>
              <a:rPr sz="4700" spc="10" dirty="0"/>
              <a:t>realtà artigianale </a:t>
            </a:r>
            <a:r>
              <a:rPr sz="4700" spc="15" dirty="0"/>
              <a:t>a </a:t>
            </a:r>
            <a:r>
              <a:rPr sz="4700" spc="10" dirty="0"/>
              <a:t>realtà</a:t>
            </a:r>
            <a:r>
              <a:rPr sz="4700" spc="-15" dirty="0"/>
              <a:t> </a:t>
            </a:r>
            <a:r>
              <a:rPr sz="4700" spc="10" dirty="0"/>
              <a:t>industriale</a:t>
            </a:r>
            <a:endParaRPr sz="4700"/>
          </a:p>
        </p:txBody>
      </p:sp>
      <p:sp>
        <p:nvSpPr>
          <p:cNvPr id="3" name="object 3"/>
          <p:cNvSpPr txBox="1"/>
          <p:nvPr/>
        </p:nvSpPr>
        <p:spPr>
          <a:xfrm>
            <a:off x="1557932" y="2987675"/>
            <a:ext cx="11878945" cy="3469540"/>
          </a:xfrm>
          <a:prstGeom prst="rect">
            <a:avLst/>
          </a:prstGeom>
        </p:spPr>
        <p:txBody>
          <a:bodyPr vert="horz" wrap="square" lIns="0" tIns="17145" rIns="0" bIns="0" rtlCol="0">
            <a:spAutoFit/>
          </a:bodyPr>
          <a:lstStyle/>
          <a:p>
            <a:pPr marL="12700">
              <a:lnSpc>
                <a:spcPct val="100000"/>
              </a:lnSpc>
              <a:spcBef>
                <a:spcPts val="135"/>
              </a:spcBef>
            </a:pPr>
            <a:r>
              <a:rPr sz="2250" spc="10" dirty="0">
                <a:latin typeface="Arial"/>
                <a:cs typeface="Arial"/>
              </a:rPr>
              <a:t>Contraffazione di alta qualità (lavoranti </a:t>
            </a:r>
            <a:r>
              <a:rPr sz="2250" spc="15" dirty="0">
                <a:latin typeface="Arial"/>
                <a:cs typeface="Arial"/>
              </a:rPr>
              <a:t>e sub-lavoranti </a:t>
            </a:r>
            <a:r>
              <a:rPr sz="2250" spc="10" dirty="0">
                <a:latin typeface="Arial"/>
                <a:cs typeface="Arial"/>
              </a:rPr>
              <a:t>infedeli </a:t>
            </a:r>
            <a:r>
              <a:rPr sz="2250" spc="15" dirty="0">
                <a:latin typeface="Arial"/>
                <a:cs typeface="Arial"/>
              </a:rPr>
              <a:t>e problema degli</a:t>
            </a:r>
            <a:r>
              <a:rPr sz="2250" spc="5" dirty="0">
                <a:latin typeface="Arial"/>
                <a:cs typeface="Arial"/>
              </a:rPr>
              <a:t> </a:t>
            </a:r>
            <a:r>
              <a:rPr sz="2250" i="1" spc="15" dirty="0">
                <a:latin typeface="Arial"/>
                <a:cs typeface="Arial"/>
              </a:rPr>
              <a:t>overruns)</a:t>
            </a:r>
            <a:r>
              <a:rPr sz="2250" spc="15" dirty="0">
                <a:latin typeface="Arial"/>
                <a:cs typeface="Arial"/>
              </a:rPr>
              <a:t>.</a:t>
            </a:r>
            <a:endParaRPr sz="2250" dirty="0">
              <a:latin typeface="Arial"/>
              <a:cs typeface="Arial"/>
            </a:endParaRPr>
          </a:p>
          <a:p>
            <a:pPr>
              <a:lnSpc>
                <a:spcPct val="100000"/>
              </a:lnSpc>
            </a:pPr>
            <a:endParaRPr sz="2300" dirty="0">
              <a:latin typeface="Times New Roman"/>
              <a:cs typeface="Times New Roman"/>
            </a:endParaRPr>
          </a:p>
          <a:p>
            <a:pPr>
              <a:lnSpc>
                <a:spcPct val="100000"/>
              </a:lnSpc>
              <a:spcBef>
                <a:spcPts val="5"/>
              </a:spcBef>
            </a:pPr>
            <a:endParaRPr sz="2350" dirty="0">
              <a:latin typeface="Times New Roman"/>
              <a:cs typeface="Times New Roman"/>
            </a:endParaRPr>
          </a:p>
          <a:p>
            <a:pPr marL="2313940" marR="5080" indent="-2301875">
              <a:lnSpc>
                <a:spcPts val="2640"/>
              </a:lnSpc>
            </a:pPr>
            <a:r>
              <a:rPr sz="2250" spc="5" dirty="0">
                <a:latin typeface="Arial"/>
                <a:cs typeface="Arial"/>
              </a:rPr>
              <a:t>I </a:t>
            </a:r>
            <a:r>
              <a:rPr sz="2250" spc="10" dirty="0">
                <a:latin typeface="Arial"/>
                <a:cs typeface="Arial"/>
              </a:rPr>
              <a:t>distretti </a:t>
            </a:r>
            <a:r>
              <a:rPr sz="2250" spc="15" dirty="0">
                <a:latin typeface="Arial"/>
                <a:cs typeface="Arial"/>
              </a:rPr>
              <a:t>della </a:t>
            </a:r>
            <a:r>
              <a:rPr sz="2250" spc="10" dirty="0">
                <a:latin typeface="Arial"/>
                <a:cs typeface="Arial"/>
              </a:rPr>
              <a:t>contraffazione: </a:t>
            </a:r>
            <a:r>
              <a:rPr sz="2250" spc="15" dirty="0">
                <a:latin typeface="Arial"/>
                <a:cs typeface="Arial"/>
              </a:rPr>
              <a:t>Firenze </a:t>
            </a:r>
            <a:r>
              <a:rPr sz="2250" spc="10" dirty="0">
                <a:latin typeface="Arial"/>
                <a:cs typeface="Arial"/>
              </a:rPr>
              <a:t>- pelletteria; </a:t>
            </a:r>
            <a:r>
              <a:rPr sz="2250" spc="20" dirty="0">
                <a:latin typeface="Arial"/>
                <a:cs typeface="Arial"/>
              </a:rPr>
              <a:t>Como </a:t>
            </a:r>
            <a:r>
              <a:rPr sz="2250" spc="15" dirty="0">
                <a:latin typeface="Arial"/>
                <a:cs typeface="Arial"/>
              </a:rPr>
              <a:t>– </a:t>
            </a:r>
            <a:r>
              <a:rPr sz="2250" spc="10" dirty="0">
                <a:latin typeface="Arial"/>
                <a:cs typeface="Arial"/>
              </a:rPr>
              <a:t>seta, tessuti; </a:t>
            </a:r>
            <a:r>
              <a:rPr sz="2250" spc="15" dirty="0">
                <a:latin typeface="Arial"/>
                <a:cs typeface="Arial"/>
              </a:rPr>
              <a:t>Marche – </a:t>
            </a:r>
            <a:r>
              <a:rPr sz="2250" spc="10" dirty="0">
                <a:latin typeface="Arial"/>
                <a:cs typeface="Arial"/>
              </a:rPr>
              <a:t>calzature;  </a:t>
            </a:r>
            <a:r>
              <a:rPr sz="2250" spc="15" dirty="0">
                <a:latin typeface="Arial"/>
                <a:cs typeface="Arial"/>
              </a:rPr>
              <a:t>Napoli </a:t>
            </a:r>
            <a:r>
              <a:rPr sz="2250" spc="10" dirty="0">
                <a:latin typeface="Arial"/>
                <a:cs typeface="Arial"/>
              </a:rPr>
              <a:t>- </a:t>
            </a:r>
            <a:r>
              <a:rPr sz="2250" spc="15" dirty="0">
                <a:latin typeface="Arial"/>
                <a:cs typeface="Arial"/>
              </a:rPr>
              <a:t>abbigliamento, </a:t>
            </a:r>
            <a:r>
              <a:rPr sz="2250" spc="10" dirty="0">
                <a:latin typeface="Arial"/>
                <a:cs typeface="Arial"/>
              </a:rPr>
              <a:t>orologi,</a:t>
            </a:r>
            <a:r>
              <a:rPr sz="2250" spc="-25" dirty="0">
                <a:latin typeface="Arial"/>
                <a:cs typeface="Arial"/>
              </a:rPr>
              <a:t> </a:t>
            </a:r>
            <a:r>
              <a:rPr sz="2250" spc="15" dirty="0">
                <a:latin typeface="Arial"/>
                <a:cs typeface="Arial"/>
              </a:rPr>
              <a:t>profumi</a:t>
            </a:r>
            <a:endParaRPr sz="2250" dirty="0">
              <a:latin typeface="Arial"/>
              <a:cs typeface="Arial"/>
            </a:endParaRPr>
          </a:p>
          <a:p>
            <a:pPr>
              <a:lnSpc>
                <a:spcPct val="100000"/>
              </a:lnSpc>
            </a:pPr>
            <a:endParaRPr sz="2300" dirty="0">
              <a:latin typeface="Times New Roman"/>
              <a:cs typeface="Times New Roman"/>
            </a:endParaRPr>
          </a:p>
          <a:p>
            <a:pPr>
              <a:lnSpc>
                <a:spcPct val="100000"/>
              </a:lnSpc>
              <a:spcBef>
                <a:spcPts val="15"/>
              </a:spcBef>
            </a:pPr>
            <a:endParaRPr sz="2150" dirty="0">
              <a:latin typeface="Times New Roman"/>
              <a:cs typeface="Times New Roman"/>
            </a:endParaRPr>
          </a:p>
          <a:p>
            <a:pPr marL="12700">
              <a:lnSpc>
                <a:spcPct val="100000"/>
              </a:lnSpc>
              <a:spcBef>
                <a:spcPts val="5"/>
              </a:spcBef>
            </a:pPr>
            <a:r>
              <a:rPr sz="2250" spc="10" dirty="0">
                <a:latin typeface="Arial"/>
                <a:cs typeface="Arial"/>
              </a:rPr>
              <a:t>Contraffazione </a:t>
            </a:r>
            <a:r>
              <a:rPr sz="2250" spc="15" dirty="0">
                <a:latin typeface="Arial"/>
                <a:cs typeface="Arial"/>
              </a:rPr>
              <a:t>bassa</a:t>
            </a:r>
            <a:r>
              <a:rPr sz="2250" dirty="0">
                <a:latin typeface="Arial"/>
                <a:cs typeface="Arial"/>
              </a:rPr>
              <a:t> </a:t>
            </a:r>
            <a:r>
              <a:rPr sz="2250" spc="10" dirty="0" err="1">
                <a:latin typeface="Arial"/>
                <a:cs typeface="Arial"/>
              </a:rPr>
              <a:t>qualità</a:t>
            </a:r>
            <a:r>
              <a:rPr sz="2250" spc="10" dirty="0">
                <a:latin typeface="Arial"/>
                <a:cs typeface="Arial"/>
              </a:rPr>
              <a:t>.</a:t>
            </a:r>
            <a:r>
              <a:rPr lang="it-IT" sz="2250" dirty="0">
                <a:latin typeface="Arial"/>
                <a:cs typeface="Arial"/>
              </a:rPr>
              <a:t> </a:t>
            </a:r>
            <a:r>
              <a:rPr sz="2250" spc="20" dirty="0" err="1">
                <a:latin typeface="Arial"/>
                <a:cs typeface="Arial"/>
              </a:rPr>
              <a:t>Fenomeno</a:t>
            </a:r>
            <a:r>
              <a:rPr sz="2250" spc="20" dirty="0">
                <a:latin typeface="Arial"/>
                <a:cs typeface="Arial"/>
              </a:rPr>
              <a:t> </a:t>
            </a:r>
            <a:r>
              <a:rPr sz="2250" spc="15" dirty="0">
                <a:latin typeface="Arial"/>
                <a:cs typeface="Arial"/>
              </a:rPr>
              <a:t>cinese: da </a:t>
            </a:r>
            <a:r>
              <a:rPr sz="2250" spc="10" dirty="0">
                <a:latin typeface="Arial"/>
                <a:cs typeface="Arial"/>
              </a:rPr>
              <a:t>produttori </a:t>
            </a:r>
            <a:r>
              <a:rPr sz="2250" spc="15" dirty="0">
                <a:latin typeface="Arial"/>
                <a:cs typeface="Arial"/>
              </a:rPr>
              <a:t>a </a:t>
            </a:r>
            <a:r>
              <a:rPr sz="2250" spc="10" dirty="0" err="1">
                <a:latin typeface="Arial"/>
                <a:cs typeface="Arial"/>
              </a:rPr>
              <a:t>importatori</a:t>
            </a:r>
            <a:endParaRPr lang="it-IT" sz="2250" spc="10" dirty="0">
              <a:latin typeface="Arial"/>
              <a:cs typeface="Arial"/>
            </a:endParaRPr>
          </a:p>
          <a:p>
            <a:pPr marL="12700">
              <a:lnSpc>
                <a:spcPct val="100000"/>
              </a:lnSpc>
              <a:spcBef>
                <a:spcPts val="5"/>
              </a:spcBef>
            </a:pPr>
            <a:endParaRPr lang="it-IT" sz="2250" spc="10" dirty="0">
              <a:latin typeface="Arial"/>
              <a:cs typeface="Arial"/>
            </a:endParaRPr>
          </a:p>
          <a:p>
            <a:pPr marL="12700">
              <a:lnSpc>
                <a:spcPct val="100000"/>
              </a:lnSpc>
              <a:spcBef>
                <a:spcPts val="5"/>
              </a:spcBef>
            </a:pPr>
            <a:r>
              <a:rPr sz="2250" spc="20" dirty="0">
                <a:latin typeface="Arial"/>
                <a:cs typeface="Arial"/>
              </a:rPr>
              <a:t>E-commerce</a:t>
            </a:r>
            <a:endParaRPr sz="2250" dirty="0">
              <a:latin typeface="Arial"/>
              <a:cs typeface="Arial"/>
            </a:endParaRPr>
          </a:p>
        </p:txBody>
      </p:sp>
      <p:sp>
        <p:nvSpPr>
          <p:cNvPr id="5" name="Segnaposto numero diapositiva 4">
            <a:extLst>
              <a:ext uri="{FF2B5EF4-FFF2-40B4-BE49-F238E27FC236}">
                <a16:creationId xmlns:a16="http://schemas.microsoft.com/office/drawing/2014/main" id="{A8C529B9-8051-624C-AD26-1A39D97AE5CA}"/>
              </a:ext>
            </a:extLst>
          </p:cNvPr>
          <p:cNvSpPr>
            <a:spLocks noGrp="1"/>
          </p:cNvSpPr>
          <p:nvPr>
            <p:ph type="sldNum" sz="quarter" idx="7"/>
          </p:nvPr>
        </p:nvSpPr>
        <p:spPr/>
        <p:txBody>
          <a:bodyPr/>
          <a:lstStyle/>
          <a:p>
            <a:pPr marL="25400">
              <a:lnSpc>
                <a:spcPts val="2014"/>
              </a:lnSpc>
            </a:pPr>
            <a:fld id="{81D60167-4931-47E6-BA6A-407CBD079E47}" type="slidenum">
              <a:rPr lang="it-IT" spc="15" smtClean="0"/>
              <a:t>2</a:t>
            </a:fld>
            <a:endParaRPr lang="it-IT" spc="1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819735"/>
            <a:ext cx="9568180" cy="1334770"/>
          </a:xfrm>
          <a:prstGeom prst="rect">
            <a:avLst/>
          </a:prstGeom>
        </p:spPr>
        <p:txBody>
          <a:bodyPr vert="horz" wrap="square" lIns="0" tIns="43180" rIns="0" bIns="0" rtlCol="0">
            <a:spAutoFit/>
          </a:bodyPr>
          <a:lstStyle/>
          <a:p>
            <a:pPr marL="12700" marR="5080">
              <a:lnSpc>
                <a:spcPts val="5110"/>
              </a:lnSpc>
              <a:spcBef>
                <a:spcPts val="340"/>
              </a:spcBef>
            </a:pPr>
            <a:r>
              <a:rPr sz="4300" spc="10" dirty="0"/>
              <a:t>Concetto di alterazione in dottrina </a:t>
            </a:r>
            <a:r>
              <a:rPr sz="4300" spc="15" dirty="0"/>
              <a:t>e </a:t>
            </a:r>
            <a:r>
              <a:rPr sz="4300" spc="10" dirty="0"/>
              <a:t>nei  lavori preparatori del codice</a:t>
            </a:r>
            <a:r>
              <a:rPr sz="4300" spc="-15" dirty="0"/>
              <a:t> </a:t>
            </a:r>
            <a:r>
              <a:rPr sz="4300" spc="10" dirty="0"/>
              <a:t>penale</a:t>
            </a:r>
            <a:endParaRPr sz="43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29</a:t>
            </a:r>
            <a:endParaRPr sz="1950" dirty="0">
              <a:latin typeface="Arial"/>
              <a:cs typeface="Arial"/>
            </a:endParaRPr>
          </a:p>
        </p:txBody>
      </p:sp>
      <p:sp>
        <p:nvSpPr>
          <p:cNvPr id="3" name="object 3"/>
          <p:cNvSpPr txBox="1"/>
          <p:nvPr/>
        </p:nvSpPr>
        <p:spPr>
          <a:xfrm>
            <a:off x="1557932" y="2726483"/>
            <a:ext cx="13039725" cy="4252595"/>
          </a:xfrm>
          <a:prstGeom prst="rect">
            <a:avLst/>
          </a:prstGeom>
        </p:spPr>
        <p:txBody>
          <a:bodyPr vert="horz" wrap="square" lIns="0" tIns="28575" rIns="0" bIns="0" rtlCol="0">
            <a:spAutoFit/>
          </a:bodyPr>
          <a:lstStyle/>
          <a:p>
            <a:pPr marL="12700" marR="5080" algn="just">
              <a:lnSpc>
                <a:spcPts val="2560"/>
              </a:lnSpc>
              <a:spcBef>
                <a:spcPts val="225"/>
              </a:spcBef>
            </a:pPr>
            <a:r>
              <a:rPr sz="2150" spc="10" dirty="0">
                <a:latin typeface="Arial"/>
                <a:cs typeface="Arial"/>
              </a:rPr>
              <a:t>Roncaglia, </a:t>
            </a:r>
            <a:r>
              <a:rPr sz="2150" i="1" spc="10" dirty="0">
                <a:latin typeface="Arial"/>
                <a:cs typeface="Arial"/>
              </a:rPr>
              <a:t>Capacità </a:t>
            </a:r>
            <a:r>
              <a:rPr sz="2150" i="1" spc="5" dirty="0">
                <a:latin typeface="Arial"/>
                <a:cs typeface="Arial"/>
              </a:rPr>
              <a:t>distintiva </a:t>
            </a:r>
            <a:r>
              <a:rPr sz="2150" i="1" spc="10" dirty="0">
                <a:latin typeface="Arial"/>
                <a:cs typeface="Arial"/>
              </a:rPr>
              <a:t>e confondibilità ai </a:t>
            </a:r>
            <a:r>
              <a:rPr sz="2150" i="1" spc="5" dirty="0">
                <a:latin typeface="Arial"/>
                <a:cs typeface="Arial"/>
              </a:rPr>
              <a:t>fini </a:t>
            </a:r>
            <a:r>
              <a:rPr sz="2150" i="1" spc="10" dirty="0">
                <a:latin typeface="Arial"/>
                <a:cs typeface="Arial"/>
              </a:rPr>
              <a:t>della </a:t>
            </a:r>
            <a:r>
              <a:rPr sz="2150" i="1" spc="5" dirty="0">
                <a:latin typeface="Arial"/>
                <a:cs typeface="Arial"/>
              </a:rPr>
              <a:t>tutela </a:t>
            </a:r>
            <a:r>
              <a:rPr sz="2150" i="1" spc="10" dirty="0">
                <a:latin typeface="Arial"/>
                <a:cs typeface="Arial"/>
              </a:rPr>
              <a:t>penale</a:t>
            </a:r>
            <a:r>
              <a:rPr sz="2150" spc="10" dirty="0">
                <a:latin typeface="Arial"/>
                <a:cs typeface="Arial"/>
              </a:rPr>
              <a:t>, </a:t>
            </a:r>
            <a:r>
              <a:rPr sz="2150" spc="5" dirty="0">
                <a:latin typeface="Arial"/>
                <a:cs typeface="Arial"/>
              </a:rPr>
              <a:t>in </a:t>
            </a:r>
            <a:r>
              <a:rPr sz="2150" i="1" dirty="0">
                <a:latin typeface="Arial"/>
                <a:cs typeface="Arial"/>
              </a:rPr>
              <a:t>Il </a:t>
            </a:r>
            <a:r>
              <a:rPr sz="2150" i="1" spc="5" dirty="0">
                <a:latin typeface="Arial"/>
                <a:cs typeface="Arial"/>
              </a:rPr>
              <a:t>diritto industriale</a:t>
            </a:r>
            <a:r>
              <a:rPr sz="2150" spc="5" dirty="0">
                <a:latin typeface="Arial"/>
                <a:cs typeface="Arial"/>
              </a:rPr>
              <a:t>, n. 1, 2007:  </a:t>
            </a:r>
            <a:r>
              <a:rPr sz="2150" spc="10" dirty="0">
                <a:latin typeface="Arial"/>
                <a:cs typeface="Arial"/>
              </a:rPr>
              <a:t>“</a:t>
            </a:r>
            <a:r>
              <a:rPr sz="2150" i="1" spc="10" dirty="0">
                <a:latin typeface="Arial"/>
                <a:cs typeface="Arial"/>
              </a:rPr>
              <a:t>La condotta di alterazione di un segno </a:t>
            </a:r>
            <a:r>
              <a:rPr sz="2150" i="1" spc="5" dirty="0">
                <a:latin typeface="Arial"/>
                <a:cs typeface="Arial"/>
              </a:rPr>
              <a:t>distintivo altrui </a:t>
            </a:r>
            <a:r>
              <a:rPr sz="2150" i="1" spc="10" dirty="0">
                <a:latin typeface="Arial"/>
                <a:cs typeface="Arial"/>
              </a:rPr>
              <a:t>comparve per la prima </a:t>
            </a:r>
            <a:r>
              <a:rPr sz="2150" i="1" spc="5" dirty="0">
                <a:latin typeface="Arial"/>
                <a:cs typeface="Arial"/>
              </a:rPr>
              <a:t>volta, </a:t>
            </a:r>
            <a:r>
              <a:rPr sz="2150" i="1" spc="10" dirty="0">
                <a:latin typeface="Arial"/>
                <a:cs typeface="Arial"/>
              </a:rPr>
              <a:t>accanto alla condotta </a:t>
            </a:r>
            <a:r>
              <a:rPr sz="2150" i="1" spc="615" dirty="0">
                <a:latin typeface="Arial"/>
                <a:cs typeface="Arial"/>
              </a:rPr>
              <a:t> </a:t>
            </a:r>
            <a:r>
              <a:rPr sz="2150" i="1" spc="10" dirty="0">
                <a:latin typeface="Arial"/>
                <a:cs typeface="Arial"/>
              </a:rPr>
              <a:t>di </a:t>
            </a:r>
            <a:r>
              <a:rPr sz="2150" i="1" spc="5" dirty="0">
                <a:latin typeface="Arial"/>
                <a:cs typeface="Arial"/>
              </a:rPr>
              <a:t>contraffazione, nell’art. </a:t>
            </a:r>
            <a:r>
              <a:rPr sz="2150" i="1" spc="10" dirty="0">
                <a:latin typeface="Arial"/>
                <a:cs typeface="Arial"/>
              </a:rPr>
              <a:t>296 del codice Zanardelli del 1889. </a:t>
            </a:r>
            <a:r>
              <a:rPr sz="2150" i="1" spc="5" dirty="0">
                <a:latin typeface="Arial"/>
                <a:cs typeface="Arial"/>
              </a:rPr>
              <a:t>In tale </a:t>
            </a:r>
            <a:r>
              <a:rPr sz="2150" i="1" spc="15" dirty="0">
                <a:latin typeface="Arial"/>
                <a:cs typeface="Arial"/>
              </a:rPr>
              <a:t>norma </a:t>
            </a:r>
            <a:r>
              <a:rPr sz="2150" i="1" spc="10" dirty="0">
                <a:latin typeface="Arial"/>
                <a:cs typeface="Arial"/>
              </a:rPr>
              <a:t>non veniva più </a:t>
            </a:r>
            <a:r>
              <a:rPr sz="2150" i="1" spc="5" dirty="0">
                <a:latin typeface="Arial"/>
                <a:cs typeface="Arial"/>
              </a:rPr>
              <a:t>fatta </a:t>
            </a:r>
            <a:r>
              <a:rPr sz="2150" i="1" spc="10" dirty="0">
                <a:latin typeface="Arial"/>
                <a:cs typeface="Arial"/>
              </a:rPr>
              <a:t>menzione </a:t>
            </a:r>
            <a:r>
              <a:rPr sz="2150" i="1" spc="615" dirty="0">
                <a:latin typeface="Arial"/>
                <a:cs typeface="Arial"/>
              </a:rPr>
              <a:t> </a:t>
            </a:r>
            <a:r>
              <a:rPr sz="2150" i="1" spc="10" dirty="0">
                <a:latin typeface="Arial"/>
                <a:cs typeface="Arial"/>
              </a:rPr>
              <a:t>della condotta dell’imitazione, considerata invece punibile </a:t>
            </a:r>
            <a:r>
              <a:rPr sz="2150" i="1" spc="5" dirty="0">
                <a:latin typeface="Arial"/>
                <a:cs typeface="Arial"/>
              </a:rPr>
              <a:t>dall’art. </a:t>
            </a:r>
            <a:r>
              <a:rPr sz="2150" i="1" spc="10" dirty="0">
                <a:latin typeface="Arial"/>
                <a:cs typeface="Arial"/>
              </a:rPr>
              <a:t>12 n. 4 della </a:t>
            </a:r>
            <a:r>
              <a:rPr sz="2150" i="1" spc="5" dirty="0">
                <a:latin typeface="Arial"/>
                <a:cs typeface="Arial"/>
              </a:rPr>
              <a:t>l. </a:t>
            </a:r>
            <a:r>
              <a:rPr sz="2150" i="1" spc="10" dirty="0">
                <a:latin typeface="Arial"/>
                <a:cs typeface="Arial"/>
              </a:rPr>
              <a:t>4577/1868. </a:t>
            </a:r>
            <a:r>
              <a:rPr sz="2150" b="1" i="1" spc="10" dirty="0">
                <a:latin typeface="Arial"/>
                <a:cs typeface="Arial"/>
              </a:rPr>
              <a:t>Detta  esclusione venne </a:t>
            </a:r>
            <a:r>
              <a:rPr sz="2150" b="1" i="1" spc="5" dirty="0">
                <a:latin typeface="Arial"/>
                <a:cs typeface="Arial"/>
              </a:rPr>
              <a:t>giustificata in </a:t>
            </a:r>
            <a:r>
              <a:rPr sz="2150" b="1" i="1" spc="10" dirty="0">
                <a:latin typeface="Arial"/>
                <a:cs typeface="Arial"/>
              </a:rPr>
              <a:t>base al </a:t>
            </a:r>
            <a:r>
              <a:rPr sz="2150" b="1" i="1" spc="5" dirty="0">
                <a:latin typeface="Arial"/>
                <a:cs typeface="Arial"/>
              </a:rPr>
              <a:t>rilievo </a:t>
            </a:r>
            <a:r>
              <a:rPr sz="2150" b="1" i="1" spc="10" dirty="0">
                <a:latin typeface="Arial"/>
                <a:cs typeface="Arial"/>
              </a:rPr>
              <a:t>che </a:t>
            </a:r>
            <a:r>
              <a:rPr sz="2150" b="1" i="1" dirty="0">
                <a:latin typeface="Arial"/>
                <a:cs typeface="Arial"/>
              </a:rPr>
              <a:t>il </a:t>
            </a:r>
            <a:r>
              <a:rPr sz="2150" b="1" i="1" spc="10" dirty="0">
                <a:latin typeface="Arial"/>
                <a:cs typeface="Arial"/>
              </a:rPr>
              <a:t>concetto </a:t>
            </a:r>
            <a:r>
              <a:rPr sz="2150" b="1" i="1" spc="5" dirty="0">
                <a:latin typeface="Arial"/>
                <a:cs typeface="Arial"/>
              </a:rPr>
              <a:t>di </a:t>
            </a:r>
            <a:r>
              <a:rPr sz="2150" b="1" i="1" spc="10" dirty="0">
                <a:latin typeface="Arial"/>
                <a:cs typeface="Arial"/>
              </a:rPr>
              <a:t>imitazione era </a:t>
            </a:r>
            <a:r>
              <a:rPr sz="2150" b="1" i="1" spc="5" dirty="0">
                <a:latin typeface="Arial"/>
                <a:cs typeface="Arial"/>
              </a:rPr>
              <a:t>in </a:t>
            </a:r>
            <a:r>
              <a:rPr sz="2150" b="1" i="1" spc="10" dirty="0">
                <a:latin typeface="Arial"/>
                <a:cs typeface="Arial"/>
              </a:rPr>
              <a:t>ogni </a:t>
            </a:r>
            <a:r>
              <a:rPr sz="2150" b="1" i="1" spc="15" dirty="0">
                <a:latin typeface="Arial"/>
                <a:cs typeface="Arial"/>
              </a:rPr>
              <a:t>caso  </a:t>
            </a:r>
            <a:r>
              <a:rPr sz="2150" b="1" i="1" spc="10" dirty="0">
                <a:latin typeface="Arial"/>
                <a:cs typeface="Arial"/>
              </a:rPr>
              <a:t>ricompreso </a:t>
            </a:r>
            <a:r>
              <a:rPr sz="2150" b="1" i="1" spc="5" dirty="0">
                <a:latin typeface="Arial"/>
                <a:cs typeface="Arial"/>
              </a:rPr>
              <a:t>in quelli di </a:t>
            </a:r>
            <a:r>
              <a:rPr sz="2150" b="1" i="1" spc="10" dirty="0">
                <a:latin typeface="Arial"/>
                <a:cs typeface="Arial"/>
              </a:rPr>
              <a:t>contraffazione </a:t>
            </a:r>
            <a:r>
              <a:rPr sz="2150" b="1" i="1" spc="15" dirty="0">
                <a:latin typeface="Arial"/>
                <a:cs typeface="Arial"/>
              </a:rPr>
              <a:t>ed </a:t>
            </a:r>
            <a:r>
              <a:rPr sz="2150" b="1" i="1" spc="10" dirty="0">
                <a:latin typeface="Arial"/>
                <a:cs typeface="Arial"/>
              </a:rPr>
              <a:t>alterazione. </a:t>
            </a:r>
            <a:r>
              <a:rPr sz="2150" b="1" i="1" spc="5" dirty="0">
                <a:latin typeface="Arial"/>
                <a:cs typeface="Arial"/>
              </a:rPr>
              <a:t>I </a:t>
            </a:r>
            <a:r>
              <a:rPr sz="2150" b="1" i="1" spc="10" dirty="0">
                <a:latin typeface="Arial"/>
                <a:cs typeface="Arial"/>
              </a:rPr>
              <a:t>termini contraffazione </a:t>
            </a:r>
            <a:r>
              <a:rPr sz="2150" b="1" i="1" spc="15" dirty="0">
                <a:latin typeface="Arial"/>
                <a:cs typeface="Arial"/>
              </a:rPr>
              <a:t>ed </a:t>
            </a:r>
            <a:r>
              <a:rPr sz="2150" b="1" i="1" spc="10" dirty="0">
                <a:latin typeface="Arial"/>
                <a:cs typeface="Arial"/>
              </a:rPr>
              <a:t>alterazione </a:t>
            </a:r>
            <a:r>
              <a:rPr sz="2150" b="1" i="1" spc="615" dirty="0">
                <a:latin typeface="Arial"/>
                <a:cs typeface="Arial"/>
              </a:rPr>
              <a:t> </a:t>
            </a:r>
            <a:r>
              <a:rPr sz="2150" b="1" i="1" spc="10" dirty="0">
                <a:latin typeface="Arial"/>
                <a:cs typeface="Arial"/>
              </a:rPr>
              <a:t>vennero poi ripresi nel vigente codice penale, sempre sul presupposto, espressamente enunciato </a:t>
            </a:r>
            <a:r>
              <a:rPr sz="2150" b="1" i="1" spc="615" dirty="0">
                <a:latin typeface="Arial"/>
                <a:cs typeface="Arial"/>
              </a:rPr>
              <a:t> </a:t>
            </a:r>
            <a:r>
              <a:rPr sz="2150" b="1" i="1" spc="10" dirty="0">
                <a:latin typeface="Arial"/>
                <a:cs typeface="Arial"/>
              </a:rPr>
              <a:t>nei lavori preparatori, che </a:t>
            </a:r>
            <a:r>
              <a:rPr sz="2150" b="1" i="1" spc="5" dirty="0">
                <a:latin typeface="Arial"/>
                <a:cs typeface="Arial"/>
              </a:rPr>
              <a:t>l’imitazione </a:t>
            </a:r>
            <a:r>
              <a:rPr sz="2150" b="1" i="1" spc="10" dirty="0">
                <a:latin typeface="Arial"/>
                <a:cs typeface="Arial"/>
              </a:rPr>
              <a:t>dovesse considerarsi compresa </a:t>
            </a:r>
            <a:r>
              <a:rPr sz="2150" b="1" i="1" spc="5" dirty="0">
                <a:latin typeface="Arial"/>
                <a:cs typeface="Arial"/>
              </a:rPr>
              <a:t>all’interno delle </a:t>
            </a:r>
            <a:r>
              <a:rPr sz="2150" b="1" i="1" spc="10" dirty="0">
                <a:latin typeface="Arial"/>
                <a:cs typeface="Arial"/>
              </a:rPr>
              <a:t>condotte </a:t>
            </a:r>
            <a:r>
              <a:rPr sz="2150" b="1" i="1" spc="5" dirty="0">
                <a:latin typeface="Arial"/>
                <a:cs typeface="Arial"/>
              </a:rPr>
              <a:t>di  </a:t>
            </a:r>
            <a:r>
              <a:rPr sz="2150" b="1" i="1" spc="10" dirty="0">
                <a:latin typeface="Arial"/>
                <a:cs typeface="Arial"/>
              </a:rPr>
              <a:t>contraffazione e </a:t>
            </a:r>
            <a:r>
              <a:rPr sz="2150" b="1" i="1" spc="5" dirty="0">
                <a:latin typeface="Arial"/>
                <a:cs typeface="Arial"/>
              </a:rPr>
              <a:t>di </a:t>
            </a:r>
            <a:r>
              <a:rPr sz="2150" b="1" i="1" spc="10" dirty="0">
                <a:latin typeface="Arial"/>
                <a:cs typeface="Arial"/>
              </a:rPr>
              <a:t>alterazione. E’ dunque sicuramente da escludersi che </a:t>
            </a:r>
            <a:r>
              <a:rPr sz="2150" b="1" i="1" spc="5" dirty="0">
                <a:latin typeface="Arial"/>
                <a:cs typeface="Arial"/>
              </a:rPr>
              <a:t>la </a:t>
            </a:r>
            <a:r>
              <a:rPr sz="2150" b="1" i="1" spc="10" dirty="0">
                <a:latin typeface="Arial"/>
                <a:cs typeface="Arial"/>
              </a:rPr>
              <a:t>volontà del </a:t>
            </a:r>
            <a:r>
              <a:rPr sz="2150" b="1" i="1" spc="5" dirty="0">
                <a:latin typeface="Arial"/>
                <a:cs typeface="Arial"/>
              </a:rPr>
              <a:t>legislatore  </a:t>
            </a:r>
            <a:r>
              <a:rPr sz="2150" b="1" i="1" spc="10" dirty="0">
                <a:latin typeface="Arial"/>
                <a:cs typeface="Arial"/>
              </a:rPr>
              <a:t>sia </a:t>
            </a:r>
            <a:r>
              <a:rPr sz="2150" b="1" i="1" spc="15" dirty="0">
                <a:latin typeface="Arial"/>
                <a:cs typeface="Arial"/>
              </a:rPr>
              <a:t>mai </a:t>
            </a:r>
            <a:r>
              <a:rPr sz="2150" b="1" i="1" spc="10" dirty="0">
                <a:latin typeface="Arial"/>
                <a:cs typeface="Arial"/>
              </a:rPr>
              <a:t>stata </a:t>
            </a:r>
            <a:r>
              <a:rPr sz="2150" b="1" i="1" spc="5" dirty="0">
                <a:latin typeface="Arial"/>
                <a:cs typeface="Arial"/>
              </a:rPr>
              <a:t>quella di </a:t>
            </a:r>
            <a:r>
              <a:rPr sz="2150" b="1" i="1" spc="10" dirty="0">
                <a:latin typeface="Arial"/>
                <a:cs typeface="Arial"/>
              </a:rPr>
              <a:t>richiedere, per </a:t>
            </a:r>
            <a:r>
              <a:rPr sz="2150" b="1" i="1" spc="5" dirty="0">
                <a:latin typeface="Arial"/>
                <a:cs typeface="Arial"/>
              </a:rPr>
              <a:t>l’integrazione </a:t>
            </a:r>
            <a:r>
              <a:rPr sz="2150" b="1" i="1" spc="10" dirty="0">
                <a:latin typeface="Arial"/>
                <a:cs typeface="Arial"/>
              </a:rPr>
              <a:t>dei reati </a:t>
            </a:r>
            <a:r>
              <a:rPr sz="2150" b="1" i="1" spc="5" dirty="0">
                <a:latin typeface="Arial"/>
                <a:cs typeface="Arial"/>
              </a:rPr>
              <a:t>di </a:t>
            </a:r>
            <a:r>
              <a:rPr sz="2150" b="1" i="1" spc="10" dirty="0">
                <a:latin typeface="Arial"/>
                <a:cs typeface="Arial"/>
              </a:rPr>
              <a:t>cui </a:t>
            </a:r>
            <a:r>
              <a:rPr sz="2150" b="1" i="1" spc="5" dirty="0">
                <a:latin typeface="Arial"/>
                <a:cs typeface="Arial"/>
              </a:rPr>
              <a:t>agli </a:t>
            </a:r>
            <a:r>
              <a:rPr sz="2150" b="1" i="1" spc="10" dirty="0">
                <a:latin typeface="Arial"/>
                <a:cs typeface="Arial"/>
              </a:rPr>
              <a:t>artt. 473 e 474 </a:t>
            </a:r>
            <a:r>
              <a:rPr sz="2150" b="1" i="1" spc="5" dirty="0">
                <a:latin typeface="Arial"/>
                <a:cs typeface="Arial"/>
              </a:rPr>
              <a:t>c.p., </a:t>
            </a:r>
            <a:r>
              <a:rPr sz="2150" b="1" i="1" spc="10" dirty="0">
                <a:latin typeface="Arial"/>
                <a:cs typeface="Arial"/>
              </a:rPr>
              <a:t>una  riproduzione del segno </a:t>
            </a:r>
            <a:r>
              <a:rPr sz="2150" b="1" i="1" spc="5" dirty="0">
                <a:latin typeface="Arial"/>
                <a:cs typeface="Arial"/>
              </a:rPr>
              <a:t>originale </a:t>
            </a:r>
            <a:r>
              <a:rPr sz="2150" b="1" i="1" spc="10" dirty="0">
                <a:latin typeface="Arial"/>
                <a:cs typeface="Arial"/>
              </a:rPr>
              <a:t>identica </a:t>
            </a:r>
            <a:r>
              <a:rPr sz="2150" b="1" i="1" spc="15" dirty="0">
                <a:latin typeface="Arial"/>
                <a:cs typeface="Arial"/>
              </a:rPr>
              <a:t>o </a:t>
            </a:r>
            <a:r>
              <a:rPr sz="2150" b="1" i="1" spc="10" dirty="0">
                <a:latin typeface="Arial"/>
                <a:cs typeface="Arial"/>
              </a:rPr>
              <a:t>virtualmente tale e </a:t>
            </a:r>
            <a:r>
              <a:rPr sz="2150" b="1" i="1" spc="5" dirty="0">
                <a:latin typeface="Arial"/>
                <a:cs typeface="Arial"/>
              </a:rPr>
              <a:t>di </a:t>
            </a:r>
            <a:r>
              <a:rPr sz="2150" b="1" i="1" spc="10" dirty="0">
                <a:latin typeface="Arial"/>
                <a:cs typeface="Arial"/>
              </a:rPr>
              <a:t>non ritenere invece sufficiente  anche una sua imitazione </a:t>
            </a:r>
            <a:r>
              <a:rPr sz="2150" b="1" i="1" spc="15" dirty="0">
                <a:latin typeface="Arial"/>
                <a:cs typeface="Arial"/>
              </a:rPr>
              <a:t>meno </a:t>
            </a:r>
            <a:r>
              <a:rPr sz="2150" b="1" i="1" spc="10" dirty="0">
                <a:latin typeface="Arial"/>
                <a:cs typeface="Arial"/>
              </a:rPr>
              <a:t>spiccata, da accertarsi </a:t>
            </a:r>
            <a:r>
              <a:rPr sz="2150" b="1" i="1" spc="5" dirty="0">
                <a:latin typeface="Arial"/>
                <a:cs typeface="Arial"/>
              </a:rPr>
              <a:t>in </a:t>
            </a:r>
            <a:r>
              <a:rPr sz="2150" b="1" i="1" spc="10" dirty="0">
                <a:latin typeface="Arial"/>
                <a:cs typeface="Arial"/>
              </a:rPr>
              <a:t>base </a:t>
            </a:r>
            <a:r>
              <a:rPr sz="2150" b="1" i="1" spc="15" dirty="0">
                <a:latin typeface="Arial"/>
                <a:cs typeface="Arial"/>
              </a:rPr>
              <a:t>ad </a:t>
            </a:r>
            <a:r>
              <a:rPr sz="2150" b="1" i="1" spc="10" dirty="0">
                <a:latin typeface="Arial"/>
                <a:cs typeface="Arial"/>
              </a:rPr>
              <a:t>un confronto sintetico piuttosto  che rigorosamente </a:t>
            </a:r>
            <a:r>
              <a:rPr sz="2150" b="1" i="1" spc="5" dirty="0">
                <a:latin typeface="Arial"/>
                <a:cs typeface="Arial"/>
              </a:rPr>
              <a:t>analitico, </a:t>
            </a:r>
            <a:r>
              <a:rPr sz="2150" b="1" i="1" spc="10" dirty="0">
                <a:latin typeface="Arial"/>
                <a:cs typeface="Arial"/>
              </a:rPr>
              <a:t>che </a:t>
            </a:r>
            <a:r>
              <a:rPr sz="2150" b="1" i="1" spc="5" dirty="0">
                <a:latin typeface="Arial"/>
                <a:cs typeface="Arial"/>
              </a:rPr>
              <a:t>dia </a:t>
            </a:r>
            <a:r>
              <a:rPr sz="2150" b="1" i="1" spc="10" dirty="0">
                <a:latin typeface="Arial"/>
                <a:cs typeface="Arial"/>
              </a:rPr>
              <a:t>comunque luogo a</a:t>
            </a:r>
            <a:r>
              <a:rPr sz="2150" b="1" i="1" spc="-10" dirty="0">
                <a:latin typeface="Arial"/>
                <a:cs typeface="Arial"/>
              </a:rPr>
              <a:t> </a:t>
            </a:r>
            <a:r>
              <a:rPr sz="2150" b="1" i="1" spc="5" dirty="0">
                <a:latin typeface="Arial"/>
                <a:cs typeface="Arial"/>
              </a:rPr>
              <a:t>confondibilità</a:t>
            </a:r>
            <a:r>
              <a:rPr sz="2150" spc="5" dirty="0">
                <a:latin typeface="Arial"/>
                <a:cs typeface="Arial"/>
              </a:rPr>
              <a:t>”.</a:t>
            </a:r>
            <a:endParaRPr sz="215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3693160" cy="905510"/>
          </a:xfrm>
          <a:prstGeom prst="rect">
            <a:avLst/>
          </a:prstGeom>
        </p:spPr>
        <p:txBody>
          <a:bodyPr vert="horz" wrap="square" lIns="0" tIns="15240" rIns="0" bIns="0" rtlCol="0">
            <a:spAutoFit/>
          </a:bodyPr>
          <a:lstStyle/>
          <a:p>
            <a:pPr marL="12700">
              <a:lnSpc>
                <a:spcPct val="100000"/>
              </a:lnSpc>
              <a:spcBef>
                <a:spcPts val="120"/>
              </a:spcBef>
            </a:pPr>
            <a:r>
              <a:rPr sz="5750" spc="5" dirty="0"/>
              <a:t>Alterazione</a:t>
            </a:r>
            <a:endParaRPr sz="575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30</a:t>
            </a:r>
            <a:endParaRPr sz="1950" dirty="0">
              <a:latin typeface="Arial"/>
              <a:cs typeface="Arial"/>
            </a:endParaRPr>
          </a:p>
        </p:txBody>
      </p:sp>
      <p:sp>
        <p:nvSpPr>
          <p:cNvPr id="3" name="object 3"/>
          <p:cNvSpPr txBox="1"/>
          <p:nvPr/>
        </p:nvSpPr>
        <p:spPr>
          <a:xfrm>
            <a:off x="1557932" y="2732765"/>
            <a:ext cx="13040360" cy="6234848"/>
          </a:xfrm>
          <a:prstGeom prst="rect">
            <a:avLst/>
          </a:prstGeom>
        </p:spPr>
        <p:txBody>
          <a:bodyPr vert="horz" wrap="square" lIns="0" tIns="16510" rIns="0" bIns="0" rtlCol="0">
            <a:spAutoFit/>
          </a:bodyPr>
          <a:lstStyle/>
          <a:p>
            <a:pPr lvl="0"/>
            <a:r>
              <a:rPr lang="it-IT" b="1" dirty="0">
                <a:latin typeface="Arial" panose="020B0604020202020204" pitchFamily="34" charset="0"/>
                <a:cs typeface="Arial" panose="020B0604020202020204" pitchFamily="34" charset="0"/>
              </a:rPr>
              <a:t>Corte di Cassazione</a:t>
            </a:r>
            <a:r>
              <a:rPr lang="it-IT" dirty="0">
                <a:latin typeface="Arial" panose="020B0604020202020204" pitchFamily="34" charset="0"/>
                <a:cs typeface="Arial" panose="020B0604020202020204" pitchFamily="34" charset="0"/>
              </a:rPr>
              <a:t>, Sez. V, sentenza n. 494/2017 del 20 febbraio 2017,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23678/2016 R.G.</a:t>
            </a:r>
          </a:p>
          <a:p>
            <a:pPr algn="just"/>
            <a:r>
              <a:rPr lang="it-IT"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Come da tempo affermato dalla giurisprudenza di legittimità, la fattispecie di cui all’art. 474 c.p. </a:t>
            </a:r>
            <a:r>
              <a:rPr lang="it-IT" dirty="0">
                <a:latin typeface="Arial" panose="020B0604020202020204" pitchFamily="34" charset="0"/>
                <a:cs typeface="Arial" panose="020B0604020202020204" pitchFamily="34" charset="0"/>
              </a:rPr>
              <a:t>[…] </a:t>
            </a:r>
            <a:r>
              <a:rPr lang="it-IT" i="1" dirty="0">
                <a:latin typeface="Arial" panose="020B0604020202020204" pitchFamily="34" charset="0"/>
                <a:cs typeface="Arial" panose="020B0604020202020204" pitchFamily="34" charset="0"/>
              </a:rPr>
              <a:t>che ha per oggetto la tutela della fede pubblica, punisce la riproduzione integrale, emblematica e letterale del segno distintivo o del marchio (contraffazione) ovvero la riproduzione parziale di essi, realizzata in modo tale da potersi confondere col marchio o col segno distintivo protetto (alterazione).</a:t>
            </a:r>
            <a:r>
              <a:rPr lang="it-IT" dirty="0">
                <a:latin typeface="Arial" panose="020B0604020202020204" pitchFamily="34" charset="0"/>
                <a:cs typeface="Arial" panose="020B0604020202020204" pitchFamily="34" charset="0"/>
              </a:rPr>
              <a:t>”</a:t>
            </a:r>
            <a:endParaRPr lang="it-IT" b="1" spc="15" dirty="0">
              <a:latin typeface="Arial" panose="020B0604020202020204" pitchFamily="34" charset="0"/>
              <a:cs typeface="Arial" panose="020B0604020202020204" pitchFamily="34" charset="0"/>
            </a:endParaRPr>
          </a:p>
          <a:p>
            <a:pPr marL="12700">
              <a:lnSpc>
                <a:spcPct val="100000"/>
              </a:lnSpc>
              <a:spcBef>
                <a:spcPts val="130"/>
              </a:spcBef>
            </a:pPr>
            <a:endParaRPr lang="it-IT" b="1" spc="15" dirty="0">
              <a:latin typeface="Arial" panose="020B0604020202020204" pitchFamily="34" charset="0"/>
              <a:cs typeface="Arial" panose="020B0604020202020204" pitchFamily="34" charset="0"/>
            </a:endParaRPr>
          </a:p>
          <a:p>
            <a:pPr marL="12700">
              <a:lnSpc>
                <a:spcPct val="100000"/>
              </a:lnSpc>
              <a:spcBef>
                <a:spcPts val="5"/>
              </a:spcBef>
            </a:pPr>
            <a:r>
              <a:rPr lang="it-IT" b="1" spc="15" dirty="0">
                <a:latin typeface="Arial" panose="020B0604020202020204" pitchFamily="34" charset="0"/>
                <a:cs typeface="Arial" panose="020B0604020202020204" pitchFamily="34" charset="0"/>
              </a:rPr>
              <a:t>Corte </a:t>
            </a:r>
            <a:r>
              <a:rPr lang="it-IT" b="1" spc="10" dirty="0">
                <a:latin typeface="Arial" panose="020B0604020202020204" pitchFamily="34" charset="0"/>
                <a:cs typeface="Arial" panose="020B0604020202020204" pitchFamily="34" charset="0"/>
              </a:rPr>
              <a:t>di </a:t>
            </a:r>
            <a:r>
              <a:rPr lang="it-IT" b="1" spc="15" dirty="0">
                <a:latin typeface="Arial" panose="020B0604020202020204" pitchFamily="34" charset="0"/>
                <a:cs typeface="Arial" panose="020B0604020202020204" pitchFamily="34" charset="0"/>
              </a:rPr>
              <a:t>Cassazione</a:t>
            </a:r>
            <a:r>
              <a:rPr lang="it-IT" spc="15" dirty="0">
                <a:latin typeface="Arial" panose="020B0604020202020204" pitchFamily="34" charset="0"/>
                <a:cs typeface="Arial" panose="020B0604020202020204" pitchFamily="34" charset="0"/>
              </a:rPr>
              <a:t>, Sez. </a:t>
            </a:r>
            <a:r>
              <a:rPr lang="it-IT" spc="-60" dirty="0">
                <a:latin typeface="Arial" panose="020B0604020202020204" pitchFamily="34" charset="0"/>
                <a:cs typeface="Arial" panose="020B0604020202020204" pitchFamily="34" charset="0"/>
              </a:rPr>
              <a:t>V, </a:t>
            </a:r>
            <a:r>
              <a:rPr lang="it-IT" spc="15" dirty="0">
                <a:latin typeface="Arial" panose="020B0604020202020204" pitchFamily="34" charset="0"/>
                <a:cs typeface="Arial" panose="020B0604020202020204" pitchFamily="34" charset="0"/>
              </a:rPr>
              <a:t>sentenza </a:t>
            </a:r>
            <a:r>
              <a:rPr lang="it-IT" spc="10" dirty="0">
                <a:latin typeface="Arial" panose="020B0604020202020204" pitchFamily="34" charset="0"/>
                <a:cs typeface="Arial" panose="020B0604020202020204" pitchFamily="34" charset="0"/>
              </a:rPr>
              <a:t>n. </a:t>
            </a:r>
            <a:r>
              <a:rPr lang="it-IT" spc="-5" dirty="0">
                <a:latin typeface="Arial" panose="020B0604020202020204" pitchFamily="34" charset="0"/>
                <a:cs typeface="Arial" panose="020B0604020202020204" pitchFamily="34" charset="0"/>
              </a:rPr>
              <a:t>11240, </a:t>
            </a:r>
            <a:r>
              <a:rPr lang="it-IT" spc="15" dirty="0">
                <a:latin typeface="Arial" panose="020B0604020202020204" pitchFamily="34" charset="0"/>
                <a:cs typeface="Arial" panose="020B0604020202020204" pitchFamily="34" charset="0"/>
              </a:rPr>
              <a:t>14 </a:t>
            </a:r>
            <a:r>
              <a:rPr lang="it-IT" spc="10" dirty="0">
                <a:latin typeface="Arial" panose="020B0604020202020204" pitchFamily="34" charset="0"/>
                <a:cs typeface="Arial" panose="020B0604020202020204" pitchFamily="34" charset="0"/>
              </a:rPr>
              <a:t>febbraio</a:t>
            </a:r>
            <a:r>
              <a:rPr lang="it-IT" spc="15" dirty="0">
                <a:latin typeface="Arial" panose="020B0604020202020204" pitchFamily="34" charset="0"/>
                <a:cs typeface="Arial" panose="020B0604020202020204" pitchFamily="34" charset="0"/>
              </a:rPr>
              <a:t> 2008</a:t>
            </a:r>
            <a:endParaRPr lang="it-IT" dirty="0">
              <a:latin typeface="Arial" panose="020B0604020202020204" pitchFamily="34" charset="0"/>
              <a:cs typeface="Arial" panose="020B0604020202020204" pitchFamily="34" charset="0"/>
            </a:endParaRPr>
          </a:p>
          <a:p>
            <a:pPr marL="12700" marR="5080" algn="just">
              <a:lnSpc>
                <a:spcPct val="103099"/>
              </a:lnSpc>
            </a:pPr>
            <a:r>
              <a:rPr lang="it-IT" i="1" spc="15" dirty="0">
                <a:latin typeface="Arial" panose="020B0604020202020204" pitchFamily="34" charset="0"/>
                <a:cs typeface="Arial" panose="020B0604020202020204" pitchFamily="34" charset="0"/>
              </a:rPr>
              <a:t>“…va </a:t>
            </a:r>
            <a:r>
              <a:rPr lang="it-IT" i="1" spc="10" dirty="0">
                <a:latin typeface="Arial" panose="020B0604020202020204" pitchFamily="34" charset="0"/>
                <a:cs typeface="Arial" panose="020B0604020202020204" pitchFamily="34" charset="0"/>
              </a:rPr>
              <a:t>puntualizzato </a:t>
            </a:r>
            <a:r>
              <a:rPr lang="it-IT" i="1" spc="15" dirty="0">
                <a:latin typeface="Arial" panose="020B0604020202020204" pitchFamily="34" charset="0"/>
                <a:cs typeface="Arial" panose="020B0604020202020204" pitchFamily="34" charset="0"/>
              </a:rPr>
              <a:t>che </a:t>
            </a:r>
            <a:r>
              <a:rPr lang="it-IT" i="1" spc="10" dirty="0">
                <a:latin typeface="Arial" panose="020B0604020202020204" pitchFamily="34" charset="0"/>
                <a:cs typeface="Arial" panose="020B0604020202020204" pitchFamily="34" charset="0"/>
              </a:rPr>
              <a:t>si </a:t>
            </a:r>
            <a:r>
              <a:rPr lang="it-IT" i="1" spc="15" dirty="0">
                <a:latin typeface="Arial" panose="020B0604020202020204" pitchFamily="34" charset="0"/>
                <a:cs typeface="Arial" panose="020B0604020202020204" pitchFamily="34" charset="0"/>
              </a:rPr>
              <a:t>ha </a:t>
            </a:r>
            <a:r>
              <a:rPr lang="it-IT" i="1" spc="10" dirty="0">
                <a:latin typeface="Arial" panose="020B0604020202020204" pitchFamily="34" charset="0"/>
                <a:cs typeface="Arial" panose="020B0604020202020204" pitchFamily="34" charset="0"/>
              </a:rPr>
              <a:t>contraffazione in </a:t>
            </a:r>
            <a:r>
              <a:rPr lang="it-IT" i="1" spc="15" dirty="0">
                <a:latin typeface="Arial" panose="020B0604020202020204" pitchFamily="34" charset="0"/>
                <a:cs typeface="Arial" panose="020B0604020202020204" pitchFamily="34" charset="0"/>
              </a:rPr>
              <a:t>senso </a:t>
            </a:r>
            <a:r>
              <a:rPr lang="it-IT" i="1" spc="10" dirty="0">
                <a:latin typeface="Arial" panose="020B0604020202020204" pitchFamily="34" charset="0"/>
                <a:cs typeface="Arial" panose="020B0604020202020204" pitchFamily="34" charset="0"/>
              </a:rPr>
              <a:t>stretto </a:t>
            </a:r>
            <a:r>
              <a:rPr lang="it-IT" i="1" spc="15" dirty="0">
                <a:latin typeface="Arial" panose="020B0604020202020204" pitchFamily="34" charset="0"/>
                <a:cs typeface="Arial" panose="020B0604020202020204" pitchFamily="34" charset="0"/>
              </a:rPr>
              <a:t>quando </a:t>
            </a:r>
            <a:r>
              <a:rPr lang="it-IT" i="1" spc="10" dirty="0">
                <a:latin typeface="Arial" panose="020B0604020202020204" pitchFamily="34" charset="0"/>
                <a:cs typeface="Arial" panose="020B0604020202020204" pitchFamily="34" charset="0"/>
              </a:rPr>
              <a:t>vi </a:t>
            </a:r>
            <a:r>
              <a:rPr lang="it-IT" i="1" spc="15" dirty="0">
                <a:latin typeface="Arial" panose="020B0604020202020204" pitchFamily="34" charset="0"/>
                <a:cs typeface="Arial" panose="020B0604020202020204" pitchFamily="34" charset="0"/>
              </a:rPr>
              <a:t>è </a:t>
            </a:r>
            <a:r>
              <a:rPr lang="it-IT" i="1" spc="10" dirty="0">
                <a:latin typeface="Arial" panose="020B0604020202020204" pitchFamily="34" charset="0"/>
                <a:cs typeface="Arial" panose="020B0604020202020204" pitchFamily="34" charset="0"/>
              </a:rPr>
              <a:t>riproduzione integrale, in </a:t>
            </a:r>
            <a:r>
              <a:rPr lang="it-IT" i="1" spc="5" dirty="0">
                <a:latin typeface="Arial" panose="020B0604020202020204" pitchFamily="34" charset="0"/>
                <a:cs typeface="Arial" panose="020B0604020202020204" pitchFamily="34" charset="0"/>
              </a:rPr>
              <a:t>tutta </a:t>
            </a:r>
            <a:r>
              <a:rPr lang="it-IT" i="1" spc="10" dirty="0">
                <a:latin typeface="Arial" panose="020B0604020202020204" pitchFamily="34" charset="0"/>
                <a:cs typeface="Arial" panose="020B0604020202020204" pitchFamily="34" charset="0"/>
              </a:rPr>
              <a:t>la </a:t>
            </a:r>
            <a:r>
              <a:rPr lang="it-IT" i="1" spc="15" dirty="0">
                <a:latin typeface="Arial" panose="020B0604020202020204" pitchFamily="34" charset="0"/>
                <a:cs typeface="Arial" panose="020B0604020202020204" pitchFamily="34" charset="0"/>
              </a:rPr>
              <a:t>sua configurazione emblematica e  denominativa, </a:t>
            </a:r>
            <a:r>
              <a:rPr lang="it-IT" i="1" spc="10" dirty="0">
                <a:latin typeface="Arial" panose="020B0604020202020204" pitchFamily="34" charset="0"/>
                <a:cs typeface="Arial" panose="020B0604020202020204" pitchFamily="34" charset="0"/>
              </a:rPr>
              <a:t>di </a:t>
            </a:r>
            <a:r>
              <a:rPr lang="it-IT" i="1" spc="15" dirty="0">
                <a:latin typeface="Arial" panose="020B0604020202020204" pitchFamily="34" charset="0"/>
                <a:cs typeface="Arial" panose="020B0604020202020204" pitchFamily="34" charset="0"/>
              </a:rPr>
              <a:t>un </a:t>
            </a:r>
            <a:r>
              <a:rPr lang="it-IT" i="1" spc="10" dirty="0">
                <a:latin typeface="Arial" panose="020B0604020202020204" pitchFamily="34" charset="0"/>
                <a:cs typeface="Arial" panose="020B0604020202020204" pitchFamily="34" charset="0"/>
              </a:rPr>
              <a:t>marchio</a:t>
            </a:r>
            <a:r>
              <a:rPr lang="it-IT" b="1" i="1" u="sng" spc="10" dirty="0">
                <a:uFill>
                  <a:solidFill>
                    <a:srgbClr val="000000"/>
                  </a:solidFill>
                </a:uFill>
                <a:latin typeface="Arial" panose="020B0604020202020204" pitchFamily="34" charset="0"/>
                <a:cs typeface="Arial" panose="020B0604020202020204" pitchFamily="34" charset="0"/>
              </a:rPr>
              <a:t>, </a:t>
            </a:r>
            <a:r>
              <a:rPr lang="it-IT" b="1" i="1" u="sng" spc="15" dirty="0">
                <a:uFill>
                  <a:solidFill>
                    <a:srgbClr val="000000"/>
                  </a:solidFill>
                </a:uFill>
                <a:latin typeface="Arial" panose="020B0604020202020204" pitchFamily="34" charset="0"/>
                <a:cs typeface="Arial" panose="020B0604020202020204" pitchFamily="34" charset="0"/>
              </a:rPr>
              <a:t>mentre </a:t>
            </a:r>
            <a:r>
              <a:rPr lang="it-IT" b="1" i="1" u="sng" spc="10" dirty="0">
                <a:uFill>
                  <a:solidFill>
                    <a:srgbClr val="000000"/>
                  </a:solidFill>
                </a:uFill>
                <a:latin typeface="Arial" panose="020B0604020202020204" pitchFamily="34" charset="0"/>
                <a:cs typeface="Arial" panose="020B0604020202020204" pitchFamily="34" charset="0"/>
              </a:rPr>
              <a:t>si realizza alterazione </a:t>
            </a:r>
            <a:r>
              <a:rPr lang="it-IT" b="1" i="1" u="sng" spc="15" dirty="0">
                <a:uFill>
                  <a:solidFill>
                    <a:srgbClr val="000000"/>
                  </a:solidFill>
                </a:uFill>
                <a:latin typeface="Arial" panose="020B0604020202020204" pitchFamily="34" charset="0"/>
                <a:cs typeface="Arial" panose="020B0604020202020204" pitchFamily="34" charset="0"/>
              </a:rPr>
              <a:t>quando </a:t>
            </a:r>
            <a:r>
              <a:rPr lang="it-IT" b="1" i="1" u="sng" spc="10" dirty="0">
                <a:uFill>
                  <a:solidFill>
                    <a:srgbClr val="000000"/>
                  </a:solidFill>
                </a:uFill>
                <a:latin typeface="Arial" panose="020B0604020202020204" pitchFamily="34" charset="0"/>
                <a:cs typeface="Arial" panose="020B0604020202020204" pitchFamily="34" charset="0"/>
              </a:rPr>
              <a:t>vi </a:t>
            </a:r>
            <a:r>
              <a:rPr lang="it-IT" b="1" i="1" u="sng" spc="15" dirty="0">
                <a:uFill>
                  <a:solidFill>
                    <a:srgbClr val="000000"/>
                  </a:solidFill>
                </a:uFill>
                <a:latin typeface="Arial" panose="020B0604020202020204" pitchFamily="34" charset="0"/>
                <a:cs typeface="Arial" panose="020B0604020202020204" pitchFamily="34" charset="0"/>
              </a:rPr>
              <a:t>è </a:t>
            </a:r>
            <a:r>
              <a:rPr lang="it-IT" b="1" i="1" u="sng" spc="10" dirty="0">
                <a:uFill>
                  <a:solidFill>
                    <a:srgbClr val="000000"/>
                  </a:solidFill>
                </a:uFill>
                <a:latin typeface="Arial" panose="020B0604020202020204" pitchFamily="34" charset="0"/>
                <a:cs typeface="Arial" panose="020B0604020202020204" pitchFamily="34" charset="0"/>
              </a:rPr>
              <a:t>imitazione fraudolenta</a:t>
            </a:r>
            <a:r>
              <a:rPr lang="it-IT" b="1" i="1" spc="10" dirty="0">
                <a:latin typeface="Arial" panose="020B0604020202020204" pitchFamily="34" charset="0"/>
                <a:cs typeface="Arial" panose="020B0604020202020204" pitchFamily="34" charset="0"/>
              </a:rPr>
              <a:t> </a:t>
            </a:r>
            <a:r>
              <a:rPr lang="it-IT" i="1" spc="15" dirty="0">
                <a:latin typeface="Arial" panose="020B0604020202020204" pitchFamily="34" charset="0"/>
                <a:cs typeface="Arial" panose="020B0604020202020204" pitchFamily="34" charset="0"/>
              </a:rPr>
              <a:t>o </a:t>
            </a:r>
            <a:r>
              <a:rPr lang="it-IT" i="1" spc="10" dirty="0">
                <a:latin typeface="Arial" panose="020B0604020202020204" pitchFamily="34" charset="0"/>
                <a:cs typeface="Arial" panose="020B0604020202020204" pitchFamily="34" charset="0"/>
              </a:rPr>
              <a:t>falsificazione parziale, </a:t>
            </a:r>
            <a:r>
              <a:rPr lang="it-IT" i="1" spc="20" dirty="0">
                <a:latin typeface="Arial" panose="020B0604020202020204" pitchFamily="34" charset="0"/>
                <a:cs typeface="Arial" panose="020B0604020202020204" pitchFamily="34" charset="0"/>
              </a:rPr>
              <a:t>ma </a:t>
            </a:r>
            <a:r>
              <a:rPr lang="it-IT" i="1" spc="10" dirty="0">
                <a:latin typeface="Arial" panose="020B0604020202020204" pitchFamily="34" charset="0"/>
                <a:cs typeface="Arial" panose="020B0604020202020204" pitchFamily="34" charset="0"/>
              </a:rPr>
              <a:t>tale </a:t>
            </a:r>
            <a:r>
              <a:rPr lang="it-IT" i="1" spc="15" dirty="0">
                <a:latin typeface="Arial" panose="020B0604020202020204" pitchFamily="34" charset="0"/>
                <a:cs typeface="Arial" panose="020B0604020202020204" pitchFamily="34" charset="0"/>
              </a:rPr>
              <a:t>da creare  confusione con </a:t>
            </a:r>
            <a:r>
              <a:rPr lang="it-IT" i="1" spc="5" dirty="0">
                <a:latin typeface="Arial" panose="020B0604020202020204" pitchFamily="34" charset="0"/>
                <a:cs typeface="Arial" panose="020B0604020202020204" pitchFamily="34" charset="0"/>
              </a:rPr>
              <a:t>il </a:t>
            </a:r>
            <a:r>
              <a:rPr lang="it-IT" i="1" spc="15" dirty="0">
                <a:latin typeface="Arial" panose="020B0604020202020204" pitchFamily="34" charset="0"/>
                <a:cs typeface="Arial" panose="020B0604020202020204" pitchFamily="34" charset="0"/>
              </a:rPr>
              <a:t>segno </a:t>
            </a:r>
            <a:r>
              <a:rPr lang="it-IT" i="1" spc="10" dirty="0">
                <a:latin typeface="Arial" panose="020B0604020202020204" pitchFamily="34" charset="0"/>
                <a:cs typeface="Arial" panose="020B0604020202020204" pitchFamily="34" charset="0"/>
              </a:rPr>
              <a:t>distintivo originario: al fine di individuare </a:t>
            </a:r>
            <a:r>
              <a:rPr lang="it-IT" i="1" spc="15" dirty="0">
                <a:latin typeface="Arial" panose="020B0604020202020204" pitchFamily="34" charset="0"/>
                <a:cs typeface="Arial" panose="020B0604020202020204" pitchFamily="34" charset="0"/>
              </a:rPr>
              <a:t>una </a:t>
            </a:r>
            <a:r>
              <a:rPr lang="it-IT" i="1" spc="5" dirty="0">
                <a:latin typeface="Arial" panose="020B0604020202020204" pitchFamily="34" charset="0"/>
                <a:cs typeface="Arial" panose="020B0604020202020204" pitchFamily="34" charset="0"/>
              </a:rPr>
              <a:t>siffatta </a:t>
            </a:r>
            <a:r>
              <a:rPr lang="it-IT" i="1" spc="10" dirty="0">
                <a:latin typeface="Arial" panose="020B0604020202020204" pitchFamily="34" charset="0"/>
                <a:cs typeface="Arial" panose="020B0604020202020204" pitchFamily="34" charset="0"/>
              </a:rPr>
              <a:t>situazione </a:t>
            </a:r>
            <a:r>
              <a:rPr lang="it-IT" i="1" spc="15" dirty="0">
                <a:latin typeface="Arial" panose="020B0604020202020204" pitchFamily="34" charset="0"/>
                <a:cs typeface="Arial" panose="020B0604020202020204" pitchFamily="34" charset="0"/>
              </a:rPr>
              <a:t>è </a:t>
            </a:r>
            <a:r>
              <a:rPr lang="it-IT" i="1" spc="10" dirty="0">
                <a:latin typeface="Arial" panose="020B0604020202020204" pitchFamily="34" charset="0"/>
                <a:cs typeface="Arial" panose="020B0604020202020204" pitchFamily="34" charset="0"/>
              </a:rPr>
              <a:t>sufficiente, </a:t>
            </a:r>
            <a:r>
              <a:rPr lang="it-IT" i="1" spc="20" dirty="0">
                <a:latin typeface="Arial" panose="020B0604020202020204" pitchFamily="34" charset="0"/>
                <a:cs typeface="Arial" panose="020B0604020202020204" pitchFamily="34" charset="0"/>
              </a:rPr>
              <a:t>ma </a:t>
            </a:r>
            <a:r>
              <a:rPr lang="it-IT" i="1" spc="10" dirty="0">
                <a:latin typeface="Arial" panose="020B0604020202020204" pitchFamily="34" charset="0"/>
                <a:cs typeface="Arial" panose="020B0604020202020204" pitchFamily="34" charset="0"/>
              </a:rPr>
              <a:t>imprescindibile </a:t>
            </a:r>
            <a:r>
              <a:rPr lang="it-IT" i="1" spc="15" dirty="0">
                <a:latin typeface="Arial" panose="020B0604020202020204" pitchFamily="34" charset="0"/>
                <a:cs typeface="Arial" panose="020B0604020202020204" pitchFamily="34" charset="0"/>
              </a:rPr>
              <a:t>un </a:t>
            </a:r>
            <a:r>
              <a:rPr lang="it-IT" i="1" spc="5" dirty="0">
                <a:latin typeface="Arial" panose="020B0604020202020204" pitchFamily="34" charset="0"/>
                <a:cs typeface="Arial" panose="020B0604020202020204" pitchFamily="34" charset="0"/>
              </a:rPr>
              <a:t>raffronto </a:t>
            </a:r>
            <a:r>
              <a:rPr lang="it-IT" i="1" spc="10" dirty="0">
                <a:latin typeface="Arial" panose="020B0604020202020204" pitchFamily="34" charset="0"/>
                <a:cs typeface="Arial" panose="020B0604020202020204" pitchFamily="34" charset="0"/>
              </a:rPr>
              <a:t>tra </a:t>
            </a:r>
            <a:r>
              <a:rPr lang="it-IT" i="1" spc="5" dirty="0">
                <a:latin typeface="Arial" panose="020B0604020202020204" pitchFamily="34" charset="0"/>
                <a:cs typeface="Arial" panose="020B0604020202020204" pitchFamily="34" charset="0"/>
              </a:rPr>
              <a:t>i  </a:t>
            </a:r>
            <a:r>
              <a:rPr lang="it-IT" i="1" spc="15" dirty="0">
                <a:latin typeface="Arial" panose="020B0604020202020204" pitchFamily="34" charset="0"/>
                <a:cs typeface="Arial" panose="020B0604020202020204" pitchFamily="34" charset="0"/>
              </a:rPr>
              <a:t>segni </a:t>
            </a:r>
            <a:r>
              <a:rPr lang="it-IT" i="1" spc="10" dirty="0">
                <a:latin typeface="Arial" panose="020B0604020202020204" pitchFamily="34" charset="0"/>
                <a:cs typeface="Arial" panose="020B0604020202020204" pitchFamily="34" charset="0"/>
              </a:rPr>
              <a:t>in </a:t>
            </a:r>
            <a:r>
              <a:rPr lang="it-IT" i="1" spc="15" dirty="0">
                <a:latin typeface="Arial" panose="020B0604020202020204" pitchFamily="34" charset="0"/>
                <a:cs typeface="Arial" panose="020B0604020202020204" pitchFamily="34" charset="0"/>
              </a:rPr>
              <a:t>sé </a:t>
            </a:r>
            <a:r>
              <a:rPr lang="it-IT" i="1" spc="10" dirty="0">
                <a:latin typeface="Arial" panose="020B0604020202020204" pitchFamily="34" charset="0"/>
                <a:cs typeface="Arial" panose="020B0604020202020204" pitchFamily="34" charset="0"/>
              </a:rPr>
              <a:t>considerati, posto </a:t>
            </a:r>
            <a:r>
              <a:rPr lang="it-IT" i="1" spc="15" dirty="0">
                <a:latin typeface="Arial" panose="020B0604020202020204" pitchFamily="34" charset="0"/>
                <a:cs typeface="Arial" panose="020B0604020202020204" pitchFamily="34" charset="0"/>
              </a:rPr>
              <a:t>che </a:t>
            </a:r>
            <a:r>
              <a:rPr lang="it-IT" i="1" spc="10" dirty="0">
                <a:latin typeface="Arial" panose="020B0604020202020204" pitchFamily="34" charset="0"/>
                <a:cs typeface="Arial" panose="020B0604020202020204" pitchFamily="34" charset="0"/>
              </a:rPr>
              <a:t>nell’ambito del reato di cui </a:t>
            </a:r>
            <a:r>
              <a:rPr lang="it-IT" i="1" spc="15" dirty="0">
                <a:latin typeface="Arial" panose="020B0604020202020204" pitchFamily="34" charset="0"/>
                <a:cs typeface="Arial" panose="020B0604020202020204" pitchFamily="34" charset="0"/>
              </a:rPr>
              <a:t>sopra </a:t>
            </a:r>
            <a:r>
              <a:rPr lang="it-IT" i="1" spc="10" dirty="0">
                <a:latin typeface="Arial" panose="020B0604020202020204" pitchFamily="34" charset="0"/>
                <a:cs typeface="Arial" panose="020B0604020202020204" pitchFamily="34" charset="0"/>
              </a:rPr>
              <a:t>ciò </a:t>
            </a:r>
            <a:r>
              <a:rPr lang="it-IT" i="1" spc="15" dirty="0">
                <a:latin typeface="Arial" panose="020B0604020202020204" pitchFamily="34" charset="0"/>
                <a:cs typeface="Arial" panose="020B0604020202020204" pitchFamily="34" charset="0"/>
              </a:rPr>
              <a:t>che </a:t>
            </a:r>
            <a:r>
              <a:rPr lang="it-IT" i="1" spc="10" dirty="0">
                <a:latin typeface="Arial" panose="020B0604020202020204" pitchFamily="34" charset="0"/>
                <a:cs typeface="Arial" panose="020B0604020202020204" pitchFamily="34" charset="0"/>
              </a:rPr>
              <a:t>incide </a:t>
            </a:r>
            <a:r>
              <a:rPr lang="it-IT" i="1" spc="15" dirty="0">
                <a:latin typeface="Arial" panose="020B0604020202020204" pitchFamily="34" charset="0"/>
                <a:cs typeface="Arial" panose="020B0604020202020204" pitchFamily="34" charset="0"/>
              </a:rPr>
              <a:t>è </a:t>
            </a:r>
            <a:r>
              <a:rPr lang="it-IT" i="1" spc="10" dirty="0">
                <a:latin typeface="Arial" panose="020B0604020202020204" pitchFamily="34" charset="0"/>
                <a:cs typeface="Arial" panose="020B0604020202020204" pitchFamily="34" charset="0"/>
              </a:rPr>
              <a:t>la possibilità di </a:t>
            </a:r>
            <a:r>
              <a:rPr lang="it-IT" i="1" spc="15" dirty="0">
                <a:latin typeface="Arial" panose="020B0604020202020204" pitchFamily="34" charset="0"/>
                <a:cs typeface="Arial" panose="020B0604020202020204" pitchFamily="34" charset="0"/>
              </a:rPr>
              <a:t>confusione </a:t>
            </a:r>
            <a:r>
              <a:rPr lang="it-IT" i="1" spc="10" dirty="0">
                <a:latin typeface="Arial" panose="020B0604020202020204" pitchFamily="34" charset="0"/>
                <a:cs typeface="Arial" panose="020B0604020202020204" pitchFamily="34" charset="0"/>
              </a:rPr>
              <a:t>del </a:t>
            </a:r>
            <a:r>
              <a:rPr lang="it-IT" i="1" spc="15" dirty="0">
                <a:latin typeface="Arial" panose="020B0604020202020204" pitchFamily="34" charset="0"/>
                <a:cs typeface="Arial" panose="020B0604020202020204" pitchFamily="34" charset="0"/>
              </a:rPr>
              <a:t>marchio e non </a:t>
            </a:r>
            <a:r>
              <a:rPr lang="it-IT" i="1" spc="10" dirty="0">
                <a:latin typeface="Arial" panose="020B0604020202020204" pitchFamily="34" charset="0"/>
                <a:cs typeface="Arial" panose="020B0604020202020204" pitchFamily="34" charset="0"/>
              </a:rPr>
              <a:t>del  prodotto”</a:t>
            </a:r>
            <a:r>
              <a:rPr lang="it-IT" spc="10" dirty="0">
                <a:latin typeface="Arial" panose="020B0604020202020204" pitchFamily="34" charset="0"/>
                <a:cs typeface="Arial" panose="020B0604020202020204" pitchFamily="34" charset="0"/>
              </a:rPr>
              <a:t>.</a:t>
            </a:r>
            <a:endParaRPr lang="it-IT" b="1" spc="15" dirty="0">
              <a:latin typeface="Arial" panose="020B0604020202020204" pitchFamily="34" charset="0"/>
              <a:cs typeface="Arial" panose="020B0604020202020204" pitchFamily="34" charset="0"/>
            </a:endParaRPr>
          </a:p>
          <a:p>
            <a:pPr marL="12700">
              <a:lnSpc>
                <a:spcPct val="100000"/>
              </a:lnSpc>
              <a:spcBef>
                <a:spcPts val="130"/>
              </a:spcBef>
            </a:pPr>
            <a:endParaRPr lang="it-IT" b="1" spc="15" dirty="0">
              <a:latin typeface="Arial" panose="020B0604020202020204" pitchFamily="34" charset="0"/>
              <a:cs typeface="Arial" panose="020B0604020202020204" pitchFamily="34" charset="0"/>
            </a:endParaRPr>
          </a:p>
          <a:p>
            <a:pPr marL="12700">
              <a:lnSpc>
                <a:spcPct val="100000"/>
              </a:lnSpc>
              <a:spcBef>
                <a:spcPts val="130"/>
              </a:spcBef>
            </a:pPr>
            <a:r>
              <a:rPr b="1" spc="15" dirty="0">
                <a:latin typeface="Arial" panose="020B0604020202020204" pitchFamily="34" charset="0"/>
                <a:cs typeface="Arial" panose="020B0604020202020204" pitchFamily="34" charset="0"/>
              </a:rPr>
              <a:t>Corte </a:t>
            </a:r>
            <a:r>
              <a:rPr b="1" spc="10" dirty="0">
                <a:latin typeface="Arial" panose="020B0604020202020204" pitchFamily="34" charset="0"/>
                <a:cs typeface="Arial" panose="020B0604020202020204" pitchFamily="34" charset="0"/>
              </a:rPr>
              <a:t>di </a:t>
            </a:r>
            <a:r>
              <a:rPr b="1" spc="15" dirty="0">
                <a:latin typeface="Arial" panose="020B0604020202020204" pitchFamily="34" charset="0"/>
                <a:cs typeface="Arial" panose="020B0604020202020204" pitchFamily="34" charset="0"/>
              </a:rPr>
              <a:t>Cassazione</a:t>
            </a:r>
            <a:r>
              <a:rPr spc="15" dirty="0">
                <a:latin typeface="Arial" panose="020B0604020202020204" pitchFamily="34" charset="0"/>
                <a:cs typeface="Arial" panose="020B0604020202020204" pitchFamily="34" charset="0"/>
              </a:rPr>
              <a:t>, sentenza </a:t>
            </a:r>
            <a:r>
              <a:rPr spc="10" dirty="0">
                <a:latin typeface="Arial" panose="020B0604020202020204" pitchFamily="34" charset="0"/>
                <a:cs typeface="Arial" panose="020B0604020202020204" pitchFamily="34" charset="0"/>
              </a:rPr>
              <a:t>n. </a:t>
            </a:r>
            <a:r>
              <a:rPr spc="15" dirty="0">
                <a:latin typeface="Arial" panose="020B0604020202020204" pitchFamily="34" charset="0"/>
                <a:cs typeface="Arial" panose="020B0604020202020204" pitchFamily="34" charset="0"/>
              </a:rPr>
              <a:t>3162 </a:t>
            </a:r>
            <a:r>
              <a:rPr spc="10" dirty="0">
                <a:latin typeface="Arial" panose="020B0604020202020204" pitchFamily="34" charset="0"/>
                <a:cs typeface="Arial" panose="020B0604020202020204" pitchFamily="34" charset="0"/>
              </a:rPr>
              <a:t>del </a:t>
            </a:r>
            <a:r>
              <a:rPr spc="15" dirty="0">
                <a:latin typeface="Arial" panose="020B0604020202020204" pitchFamily="34" charset="0"/>
                <a:cs typeface="Arial" panose="020B0604020202020204" pitchFamily="34" charset="0"/>
              </a:rPr>
              <a:t>13 dicembre 2007 </a:t>
            </a:r>
            <a:r>
              <a:rPr spc="1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21 gennaio</a:t>
            </a:r>
            <a:r>
              <a:rPr spc="-9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2008</a:t>
            </a:r>
            <a:endParaRPr dirty="0">
              <a:latin typeface="Arial" panose="020B0604020202020204" pitchFamily="34" charset="0"/>
              <a:cs typeface="Arial" panose="020B0604020202020204" pitchFamily="34" charset="0"/>
            </a:endParaRPr>
          </a:p>
          <a:p>
            <a:pPr marL="12700" marR="5080" algn="just">
              <a:lnSpc>
                <a:spcPct val="103099"/>
              </a:lnSpc>
            </a:pPr>
            <a:r>
              <a:rPr spc="10" dirty="0">
                <a:latin typeface="Arial" panose="020B0604020202020204" pitchFamily="34" charset="0"/>
                <a:cs typeface="Arial" panose="020B0604020202020204" pitchFamily="34" charset="0"/>
              </a:rPr>
              <a:t>“</a:t>
            </a:r>
            <a:r>
              <a:rPr i="1" spc="10" dirty="0">
                <a:latin typeface="Arial" panose="020B0604020202020204" pitchFamily="34" charset="0"/>
                <a:cs typeface="Arial" panose="020B0604020202020204" pitchFamily="34" charset="0"/>
              </a:rPr>
              <a:t>la materia </a:t>
            </a:r>
            <a:r>
              <a:rPr i="1" spc="15" dirty="0">
                <a:latin typeface="Arial" panose="020B0604020202020204" pitchFamily="34" charset="0"/>
                <a:cs typeface="Arial" panose="020B0604020202020204" pitchFamily="34" charset="0"/>
              </a:rPr>
              <a:t>è </a:t>
            </a:r>
            <a:r>
              <a:rPr i="1" spc="10" dirty="0">
                <a:latin typeface="Arial" panose="020B0604020202020204" pitchFamily="34" charset="0"/>
                <a:cs typeface="Arial" panose="020B0604020202020204" pitchFamily="34" charset="0"/>
              </a:rPr>
              <a:t>presidiata dal principio in </a:t>
            </a:r>
            <a:r>
              <a:rPr i="1" spc="15" dirty="0">
                <a:latin typeface="Arial" panose="020B0604020202020204" pitchFamily="34" charset="0"/>
                <a:cs typeface="Arial" panose="020B0604020202020204" pitchFamily="34" charset="0"/>
              </a:rPr>
              <a:t>base </a:t>
            </a:r>
            <a:r>
              <a:rPr i="1" spc="10" dirty="0">
                <a:latin typeface="Arial" panose="020B0604020202020204" pitchFamily="34" charset="0"/>
                <a:cs typeface="Arial" panose="020B0604020202020204" pitchFamily="34" charset="0"/>
              </a:rPr>
              <a:t>al </a:t>
            </a:r>
            <a:r>
              <a:rPr i="1" spc="15" dirty="0">
                <a:latin typeface="Arial" panose="020B0604020202020204" pitchFamily="34" charset="0"/>
                <a:cs typeface="Arial" panose="020B0604020202020204" pitchFamily="34" charset="0"/>
              </a:rPr>
              <a:t>quale </a:t>
            </a:r>
            <a:r>
              <a:rPr i="1" spc="10" dirty="0">
                <a:latin typeface="Arial" panose="020B0604020202020204" pitchFamily="34" charset="0"/>
                <a:cs typeface="Arial" panose="020B0604020202020204" pitchFamily="34" charset="0"/>
              </a:rPr>
              <a:t>la </a:t>
            </a:r>
            <a:r>
              <a:rPr i="1" spc="15" dirty="0">
                <a:latin typeface="Arial" panose="020B0604020202020204" pitchFamily="34" charset="0"/>
                <a:cs typeface="Arial" panose="020B0604020202020204" pitchFamily="34" charset="0"/>
              </a:rPr>
              <a:t>norma </a:t>
            </a:r>
            <a:r>
              <a:rPr i="1" spc="10" dirty="0">
                <a:latin typeface="Arial" panose="020B0604020202020204" pitchFamily="34" charset="0"/>
                <a:cs typeface="Arial" panose="020B0604020202020204" pitchFamily="34" charset="0"/>
              </a:rPr>
              <a:t>incriminatrice qui </a:t>
            </a:r>
            <a:r>
              <a:rPr i="1" spc="15" dirty="0">
                <a:latin typeface="Arial" panose="020B0604020202020204" pitchFamily="34" charset="0"/>
                <a:cs typeface="Arial" panose="020B0604020202020204" pitchFamily="34" charset="0"/>
              </a:rPr>
              <a:t>evocata </a:t>
            </a:r>
            <a:r>
              <a:rPr spc="-5" dirty="0">
                <a:latin typeface="Arial" panose="020B0604020202020204" pitchFamily="34" charset="0"/>
                <a:cs typeface="Arial" panose="020B0604020202020204" pitchFamily="34" charset="0"/>
              </a:rPr>
              <a:t>(n.d.r.: </a:t>
            </a:r>
            <a:r>
              <a:rPr spc="5" dirty="0">
                <a:latin typeface="Arial" panose="020B0604020202020204" pitchFamily="34" charset="0"/>
                <a:cs typeface="Arial" panose="020B0604020202020204" pitchFamily="34" charset="0"/>
              </a:rPr>
              <a:t>l’art. </a:t>
            </a:r>
            <a:r>
              <a:rPr spc="15" dirty="0">
                <a:latin typeface="Arial" panose="020B0604020202020204" pitchFamily="34" charset="0"/>
                <a:cs typeface="Arial" panose="020B0604020202020204" pitchFamily="34" charset="0"/>
              </a:rPr>
              <a:t>474 </a:t>
            </a:r>
            <a:r>
              <a:rPr spc="10" dirty="0">
                <a:latin typeface="Arial" panose="020B0604020202020204" pitchFamily="34" charset="0"/>
                <a:cs typeface="Arial" panose="020B0604020202020204" pitchFamily="34" charset="0"/>
              </a:rPr>
              <a:t>c.p.) </a:t>
            </a:r>
            <a:r>
              <a:rPr i="1" spc="15" dirty="0">
                <a:latin typeface="Arial" panose="020B0604020202020204" pitchFamily="34" charset="0"/>
                <a:cs typeface="Arial" panose="020B0604020202020204" pitchFamily="34" charset="0"/>
              </a:rPr>
              <a:t>esige </a:t>
            </a:r>
            <a:r>
              <a:rPr i="1" spc="10" dirty="0">
                <a:latin typeface="Arial" panose="020B0604020202020204" pitchFamily="34" charset="0"/>
                <a:cs typeface="Arial" panose="020B0604020202020204" pitchFamily="34" charset="0"/>
              </a:rPr>
              <a:t>alternativamente </a:t>
            </a:r>
            <a:r>
              <a:rPr i="1" spc="15" dirty="0">
                <a:latin typeface="Arial" panose="020B0604020202020204" pitchFamily="34" charset="0"/>
                <a:cs typeface="Arial" panose="020B0604020202020204" pitchFamily="34" charset="0"/>
              </a:rPr>
              <a:t>o </a:t>
            </a:r>
            <a:r>
              <a:rPr i="1" spc="10" dirty="0">
                <a:latin typeface="Arial" panose="020B0604020202020204" pitchFamily="34" charset="0"/>
                <a:cs typeface="Arial" panose="020B0604020202020204" pitchFamily="34" charset="0"/>
              </a:rPr>
              <a:t>la  contraffazione, </a:t>
            </a:r>
            <a:r>
              <a:rPr i="1" spc="15" dirty="0">
                <a:latin typeface="Arial" panose="020B0604020202020204" pitchFamily="34" charset="0"/>
                <a:cs typeface="Arial" panose="020B0604020202020204" pitchFamily="34" charset="0"/>
              </a:rPr>
              <a:t>che </a:t>
            </a:r>
            <a:r>
              <a:rPr i="1" spc="10" dirty="0">
                <a:latin typeface="Arial" panose="020B0604020202020204" pitchFamily="34" charset="0"/>
                <a:cs typeface="Arial" panose="020B0604020202020204" pitchFamily="34" charset="0"/>
              </a:rPr>
              <a:t>consiste nella riproduzione integrale, in </a:t>
            </a:r>
            <a:r>
              <a:rPr i="1" spc="5" dirty="0">
                <a:latin typeface="Arial" panose="020B0604020202020204" pitchFamily="34" charset="0"/>
                <a:cs typeface="Arial" panose="020B0604020202020204" pitchFamily="34" charset="0"/>
              </a:rPr>
              <a:t>tutta </a:t>
            </a:r>
            <a:r>
              <a:rPr i="1" spc="10" dirty="0">
                <a:latin typeface="Arial" panose="020B0604020202020204" pitchFamily="34" charset="0"/>
                <a:cs typeface="Arial" panose="020B0604020202020204" pitchFamily="34" charset="0"/>
              </a:rPr>
              <a:t>la </a:t>
            </a:r>
            <a:r>
              <a:rPr i="1" spc="15" dirty="0">
                <a:latin typeface="Arial" panose="020B0604020202020204" pitchFamily="34" charset="0"/>
                <a:cs typeface="Arial" panose="020B0604020202020204" pitchFamily="34" charset="0"/>
              </a:rPr>
              <a:t>sua configurazione emblematica e denominativa, </a:t>
            </a:r>
            <a:r>
              <a:rPr i="1" spc="10" dirty="0">
                <a:latin typeface="Arial" panose="020B0604020202020204" pitchFamily="34" charset="0"/>
                <a:cs typeface="Arial" panose="020B0604020202020204" pitchFamily="34" charset="0"/>
              </a:rPr>
              <a:t>di </a:t>
            </a:r>
            <a:r>
              <a:rPr i="1" spc="15" dirty="0">
                <a:latin typeface="Arial" panose="020B0604020202020204" pitchFamily="34" charset="0"/>
                <a:cs typeface="Arial" panose="020B0604020202020204" pitchFamily="34" charset="0"/>
              </a:rPr>
              <a:t>un marchio o </a:t>
            </a:r>
            <a:r>
              <a:rPr i="1" spc="10" dirty="0">
                <a:latin typeface="Arial" panose="020B0604020202020204" pitchFamily="34" charset="0"/>
                <a:cs typeface="Arial" panose="020B0604020202020204" pitchFamily="34" charset="0"/>
              </a:rPr>
              <a:t>di </a:t>
            </a:r>
            <a:r>
              <a:rPr i="1" spc="15" dirty="0">
                <a:latin typeface="Arial" panose="020B0604020202020204" pitchFamily="34" charset="0"/>
                <a:cs typeface="Arial" panose="020B0604020202020204" pitchFamily="34" charset="0"/>
              </a:rPr>
              <a:t>un  segno </a:t>
            </a:r>
            <a:r>
              <a:rPr i="1" spc="10" dirty="0">
                <a:latin typeface="Arial" panose="020B0604020202020204" pitchFamily="34" charset="0"/>
                <a:cs typeface="Arial" panose="020B0604020202020204" pitchFamily="34" charset="0"/>
              </a:rPr>
              <a:t>distintivo, </a:t>
            </a:r>
            <a:r>
              <a:rPr i="1" spc="15" dirty="0">
                <a:latin typeface="Arial" panose="020B0604020202020204" pitchFamily="34" charset="0"/>
                <a:cs typeface="Arial" panose="020B0604020202020204" pitchFamily="34" charset="0"/>
              </a:rPr>
              <a:t>o anche </a:t>
            </a:r>
            <a:r>
              <a:rPr b="1" i="1" u="sng" spc="10" dirty="0">
                <a:uFill>
                  <a:solidFill>
                    <a:srgbClr val="000000"/>
                  </a:solidFill>
                </a:uFill>
                <a:latin typeface="Arial" panose="020B0604020202020204" pitchFamily="34" charset="0"/>
                <a:cs typeface="Arial" panose="020B0604020202020204" pitchFamily="34" charset="0"/>
              </a:rPr>
              <a:t>la alterazione </a:t>
            </a:r>
            <a:r>
              <a:rPr b="1" i="1" u="sng" spc="15" dirty="0">
                <a:uFill>
                  <a:solidFill>
                    <a:srgbClr val="000000"/>
                  </a:solidFill>
                </a:uFill>
                <a:latin typeface="Arial" panose="020B0604020202020204" pitchFamily="34" charset="0"/>
                <a:cs typeface="Arial" panose="020B0604020202020204" pitchFamily="34" charset="0"/>
              </a:rPr>
              <a:t>che </a:t>
            </a:r>
            <a:r>
              <a:rPr b="1" i="1" u="sng" spc="10" dirty="0">
                <a:uFill>
                  <a:solidFill>
                    <a:srgbClr val="000000"/>
                  </a:solidFill>
                </a:uFill>
                <a:latin typeface="Arial" panose="020B0604020202020204" pitchFamily="34" charset="0"/>
                <a:cs typeface="Arial" panose="020B0604020202020204" pitchFamily="34" charset="0"/>
              </a:rPr>
              <a:t>ricorre </a:t>
            </a:r>
            <a:r>
              <a:rPr b="1" i="1" u="sng" spc="15" dirty="0">
                <a:uFill>
                  <a:solidFill>
                    <a:srgbClr val="000000"/>
                  </a:solidFill>
                </a:uFill>
                <a:latin typeface="Arial" panose="020B0604020202020204" pitchFamily="34" charset="0"/>
                <a:cs typeface="Arial" panose="020B0604020202020204" pitchFamily="34" charset="0"/>
              </a:rPr>
              <a:t>quando </a:t>
            </a:r>
            <a:r>
              <a:rPr b="1" i="1" u="sng" spc="10" dirty="0">
                <a:uFill>
                  <a:solidFill>
                    <a:srgbClr val="000000"/>
                  </a:solidFill>
                </a:uFill>
                <a:latin typeface="Arial" panose="020B0604020202020204" pitchFamily="34" charset="0"/>
                <a:cs typeface="Arial" panose="020B0604020202020204" pitchFamily="34" charset="0"/>
              </a:rPr>
              <a:t>la riproduzione </a:t>
            </a:r>
            <a:r>
              <a:rPr b="1" i="1" u="sng" spc="15" dirty="0">
                <a:uFill>
                  <a:solidFill>
                    <a:srgbClr val="000000"/>
                  </a:solidFill>
                </a:uFill>
                <a:latin typeface="Arial" panose="020B0604020202020204" pitchFamily="34" charset="0"/>
                <a:cs typeface="Arial" panose="020B0604020202020204" pitchFamily="34" charset="0"/>
              </a:rPr>
              <a:t>è </a:t>
            </a:r>
            <a:r>
              <a:rPr b="1" i="1" u="sng" spc="10" dirty="0">
                <a:uFill>
                  <a:solidFill>
                    <a:srgbClr val="000000"/>
                  </a:solidFill>
                </a:uFill>
                <a:latin typeface="Arial" panose="020B0604020202020204" pitchFamily="34" charset="0"/>
                <a:cs typeface="Arial" panose="020B0604020202020204" pitchFamily="34" charset="0"/>
              </a:rPr>
              <a:t>parziale, </a:t>
            </a:r>
            <a:r>
              <a:rPr b="1" i="1" u="sng" spc="20" dirty="0">
                <a:uFill>
                  <a:solidFill>
                    <a:srgbClr val="000000"/>
                  </a:solidFill>
                </a:uFill>
                <a:latin typeface="Arial" panose="020B0604020202020204" pitchFamily="34" charset="0"/>
                <a:cs typeface="Arial" panose="020B0604020202020204" pitchFamily="34" charset="0"/>
              </a:rPr>
              <a:t>ma </a:t>
            </a:r>
            <a:r>
              <a:rPr b="1" i="1" u="sng" spc="10" dirty="0">
                <a:uFill>
                  <a:solidFill>
                    <a:srgbClr val="000000"/>
                  </a:solidFill>
                </a:uFill>
                <a:latin typeface="Arial" panose="020B0604020202020204" pitchFamily="34" charset="0"/>
                <a:cs typeface="Arial" panose="020B0604020202020204" pitchFamily="34" charset="0"/>
              </a:rPr>
              <a:t>tale </a:t>
            </a:r>
            <a:r>
              <a:rPr b="1" i="1" u="sng" spc="15" dirty="0">
                <a:uFill>
                  <a:solidFill>
                    <a:srgbClr val="000000"/>
                  </a:solidFill>
                </a:uFill>
                <a:latin typeface="Arial" panose="020B0604020202020204" pitchFamily="34" charset="0"/>
                <a:cs typeface="Arial" panose="020B0604020202020204" pitchFamily="34" charset="0"/>
              </a:rPr>
              <a:t>da </a:t>
            </a:r>
            <a:r>
              <a:rPr b="1" i="1" u="sng" spc="10" dirty="0">
                <a:uFill>
                  <a:solidFill>
                    <a:srgbClr val="000000"/>
                  </a:solidFill>
                </a:uFill>
                <a:latin typeface="Arial" panose="020B0604020202020204" pitchFamily="34" charset="0"/>
                <a:cs typeface="Arial" panose="020B0604020202020204" pitchFamily="34" charset="0"/>
              </a:rPr>
              <a:t>potersi </a:t>
            </a:r>
            <a:r>
              <a:rPr b="1" i="1" u="sng" spc="15" dirty="0">
                <a:uFill>
                  <a:solidFill>
                    <a:srgbClr val="000000"/>
                  </a:solidFill>
                </a:uFill>
                <a:latin typeface="Arial" panose="020B0604020202020204" pitchFamily="34" charset="0"/>
                <a:cs typeface="Arial" panose="020B0604020202020204" pitchFamily="34" charset="0"/>
              </a:rPr>
              <a:t>confondere </a:t>
            </a:r>
            <a:r>
              <a:rPr b="1" i="1" u="sng" spc="10" dirty="0">
                <a:uFill>
                  <a:solidFill>
                    <a:srgbClr val="000000"/>
                  </a:solidFill>
                </a:uFill>
                <a:latin typeface="Arial" panose="020B0604020202020204" pitchFamily="34" charset="0"/>
                <a:cs typeface="Arial" panose="020B0604020202020204" pitchFamily="34" charset="0"/>
              </a:rPr>
              <a:t>col </a:t>
            </a:r>
            <a:r>
              <a:rPr b="1" i="1" u="sng" spc="15" dirty="0">
                <a:uFill>
                  <a:solidFill>
                    <a:srgbClr val="000000"/>
                  </a:solidFill>
                </a:uFill>
                <a:latin typeface="Arial" panose="020B0604020202020204" pitchFamily="34" charset="0"/>
                <a:cs typeface="Arial" panose="020B0604020202020204" pitchFamily="34" charset="0"/>
              </a:rPr>
              <a:t>marchio </a:t>
            </a:r>
            <a:r>
              <a:rPr b="1" i="1" spc="15" dirty="0">
                <a:latin typeface="Arial" panose="020B0604020202020204" pitchFamily="34" charset="0"/>
                <a:cs typeface="Arial" panose="020B0604020202020204" pitchFamily="34" charset="0"/>
              </a:rPr>
              <a:t> </a:t>
            </a:r>
            <a:r>
              <a:rPr b="1" i="1" u="sng" spc="10" dirty="0">
                <a:uFill>
                  <a:solidFill>
                    <a:srgbClr val="000000"/>
                  </a:solidFill>
                </a:uFill>
                <a:latin typeface="Arial" panose="020B0604020202020204" pitchFamily="34" charset="0"/>
                <a:cs typeface="Arial" panose="020B0604020202020204" pitchFamily="34" charset="0"/>
              </a:rPr>
              <a:t>originario </a:t>
            </a:r>
            <a:r>
              <a:rPr b="1" i="1" u="sng" spc="15" dirty="0">
                <a:uFill>
                  <a:solidFill>
                    <a:srgbClr val="000000"/>
                  </a:solidFill>
                </a:uFill>
                <a:latin typeface="Arial" panose="020B0604020202020204" pitchFamily="34" charset="0"/>
                <a:cs typeface="Arial" panose="020B0604020202020204" pitchFamily="34" charset="0"/>
              </a:rPr>
              <a:t>o </a:t>
            </a:r>
            <a:r>
              <a:rPr b="1" i="1" u="sng" spc="10" dirty="0">
                <a:uFill>
                  <a:solidFill>
                    <a:srgbClr val="000000"/>
                  </a:solidFill>
                </a:uFill>
                <a:latin typeface="Arial" panose="020B0604020202020204" pitchFamily="34" charset="0"/>
                <a:cs typeface="Arial" panose="020B0604020202020204" pitchFamily="34" charset="0"/>
              </a:rPr>
              <a:t>col </a:t>
            </a:r>
            <a:r>
              <a:rPr b="1" i="1" u="sng" spc="15" dirty="0">
                <a:uFill>
                  <a:solidFill>
                    <a:srgbClr val="000000"/>
                  </a:solidFill>
                </a:uFill>
                <a:latin typeface="Arial" panose="020B0604020202020204" pitchFamily="34" charset="0"/>
                <a:cs typeface="Arial" panose="020B0604020202020204" pitchFamily="34" charset="0"/>
              </a:rPr>
              <a:t>segno</a:t>
            </a:r>
            <a:r>
              <a:rPr b="1" i="1" u="sng" spc="-20" dirty="0">
                <a:uFill>
                  <a:solidFill>
                    <a:srgbClr val="000000"/>
                  </a:solidFill>
                </a:uFill>
                <a:latin typeface="Arial" panose="020B0604020202020204" pitchFamily="34" charset="0"/>
                <a:cs typeface="Arial" panose="020B0604020202020204" pitchFamily="34" charset="0"/>
              </a:rPr>
              <a:t> </a:t>
            </a:r>
            <a:r>
              <a:rPr b="1" i="1" u="sng" spc="10" dirty="0" err="1">
                <a:uFill>
                  <a:solidFill>
                    <a:srgbClr val="000000"/>
                  </a:solidFill>
                </a:uFill>
                <a:latin typeface="Arial" panose="020B0604020202020204" pitchFamily="34" charset="0"/>
                <a:cs typeface="Arial" panose="020B0604020202020204" pitchFamily="34" charset="0"/>
              </a:rPr>
              <a:t>distintivo</a:t>
            </a:r>
            <a:r>
              <a:rPr spc="1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nSpc>
                <a:spcPct val="100000"/>
              </a:lnSpc>
              <a:spcBef>
                <a:spcPts val="50"/>
              </a:spcBef>
            </a:pPr>
            <a:endParaRPr dirty="0">
              <a:latin typeface="Arial" panose="020B0604020202020204" pitchFamily="34" charset="0"/>
              <a:cs typeface="Arial" panose="020B0604020202020204" pitchFamily="34" charset="0"/>
            </a:endParaRPr>
          </a:p>
          <a:p>
            <a:pPr marL="12700">
              <a:lnSpc>
                <a:spcPct val="100000"/>
              </a:lnSpc>
            </a:pPr>
            <a:r>
              <a:rPr b="1" spc="15" dirty="0">
                <a:latin typeface="Arial" panose="020B0604020202020204" pitchFamily="34" charset="0"/>
                <a:cs typeface="Arial" panose="020B0604020202020204" pitchFamily="34" charset="0"/>
              </a:rPr>
              <a:t>Corte </a:t>
            </a:r>
            <a:r>
              <a:rPr b="1" spc="10" dirty="0">
                <a:latin typeface="Arial" panose="020B0604020202020204" pitchFamily="34" charset="0"/>
                <a:cs typeface="Arial" panose="020B0604020202020204" pitchFamily="34" charset="0"/>
              </a:rPr>
              <a:t>di </a:t>
            </a:r>
            <a:r>
              <a:rPr b="1" spc="15" dirty="0">
                <a:latin typeface="Arial" panose="020B0604020202020204" pitchFamily="34" charset="0"/>
                <a:cs typeface="Arial" panose="020B0604020202020204" pitchFamily="34" charset="0"/>
              </a:rPr>
              <a:t>Cassazione </a:t>
            </a:r>
            <a:r>
              <a:rPr spc="10" dirty="0">
                <a:latin typeface="Arial" panose="020B0604020202020204" pitchFamily="34" charset="0"/>
                <a:cs typeface="Arial" panose="020B0604020202020204" pitchFamily="34" charset="0"/>
              </a:rPr>
              <a:t>del </a:t>
            </a:r>
            <a:r>
              <a:rPr spc="15" dirty="0">
                <a:latin typeface="Arial" panose="020B0604020202020204" pitchFamily="34" charset="0"/>
                <a:cs typeface="Arial" panose="020B0604020202020204" pitchFamily="34" charset="0"/>
              </a:rPr>
              <a:t>12 maggio 1995 </a:t>
            </a:r>
            <a:r>
              <a:rPr spc="10" dirty="0">
                <a:latin typeface="Arial" panose="020B0604020202020204" pitchFamily="34" charset="0"/>
                <a:cs typeface="Arial" panose="020B0604020202020204" pitchFamily="34" charset="0"/>
              </a:rPr>
              <a:t>(in </a:t>
            </a:r>
            <a:r>
              <a:rPr i="1" spc="-10" dirty="0">
                <a:latin typeface="Arial" panose="020B0604020202020204" pitchFamily="34" charset="0"/>
                <a:cs typeface="Arial" panose="020B0604020202020204" pitchFamily="34" charset="0"/>
              </a:rPr>
              <a:t>Dir. </a:t>
            </a:r>
            <a:r>
              <a:rPr i="1" spc="10" dirty="0">
                <a:latin typeface="Arial" panose="020B0604020202020204" pitchFamily="34" charset="0"/>
                <a:cs typeface="Arial" panose="020B0604020202020204" pitchFamily="34" charset="0"/>
              </a:rPr>
              <a:t>ind.</a:t>
            </a:r>
            <a:r>
              <a:rPr spc="10" dirty="0">
                <a:latin typeface="Arial" panose="020B0604020202020204" pitchFamily="34" charset="0"/>
                <a:cs typeface="Arial" panose="020B0604020202020204" pitchFamily="34" charset="0"/>
              </a:rPr>
              <a:t>, 1996, p.</a:t>
            </a:r>
            <a:r>
              <a:rPr spc="-5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101)</a:t>
            </a:r>
            <a:endParaRPr dirty="0">
              <a:latin typeface="Arial" panose="020B0604020202020204" pitchFamily="34" charset="0"/>
              <a:cs typeface="Arial" panose="020B0604020202020204" pitchFamily="34" charset="0"/>
            </a:endParaRPr>
          </a:p>
          <a:p>
            <a:pPr marL="12700" marR="5715" algn="just">
              <a:lnSpc>
                <a:spcPct val="103099"/>
              </a:lnSpc>
            </a:pPr>
            <a:r>
              <a:rPr spc="10" dirty="0">
                <a:latin typeface="Arial" panose="020B0604020202020204" pitchFamily="34" charset="0"/>
                <a:cs typeface="Arial" panose="020B0604020202020204" pitchFamily="34" charset="0"/>
              </a:rPr>
              <a:t>“</a:t>
            </a:r>
            <a:r>
              <a:rPr i="1" spc="10" dirty="0">
                <a:latin typeface="Arial" panose="020B0604020202020204" pitchFamily="34" charset="0"/>
                <a:cs typeface="Arial" panose="020B0604020202020204" pitchFamily="34" charset="0"/>
              </a:rPr>
              <a:t>Integra gli estremi della fattispecie </a:t>
            </a:r>
            <a:r>
              <a:rPr i="1" spc="15" dirty="0">
                <a:latin typeface="Arial" panose="020B0604020202020204" pitchFamily="34" charset="0"/>
                <a:cs typeface="Arial" panose="020B0604020202020204" pitchFamily="34" charset="0"/>
              </a:rPr>
              <a:t>criminosa </a:t>
            </a:r>
            <a:r>
              <a:rPr i="1" spc="10" dirty="0">
                <a:latin typeface="Arial" panose="020B0604020202020204" pitchFamily="34" charset="0"/>
                <a:cs typeface="Arial" panose="020B0604020202020204" pitchFamily="34" charset="0"/>
              </a:rPr>
              <a:t>descritta dall’art. </a:t>
            </a:r>
            <a:r>
              <a:rPr i="1" spc="15" dirty="0">
                <a:latin typeface="Arial" panose="020B0604020202020204" pitchFamily="34" charset="0"/>
                <a:cs typeface="Arial" panose="020B0604020202020204" pitchFamily="34" charset="0"/>
              </a:rPr>
              <a:t>474 </a:t>
            </a:r>
            <a:r>
              <a:rPr i="1" spc="10" dirty="0">
                <a:latin typeface="Arial" panose="020B0604020202020204" pitchFamily="34" charset="0"/>
                <a:cs typeface="Arial" panose="020B0604020202020204" pitchFamily="34" charset="0"/>
              </a:rPr>
              <a:t>c.p. </a:t>
            </a:r>
            <a:r>
              <a:rPr i="1" u="sng" spc="10" dirty="0">
                <a:uFill>
                  <a:solidFill>
                    <a:srgbClr val="000000"/>
                  </a:solidFill>
                </a:uFill>
                <a:latin typeface="Arial" panose="020B0604020202020204" pitchFamily="34" charset="0"/>
                <a:cs typeface="Arial" panose="020B0604020202020204" pitchFamily="34" charset="0"/>
              </a:rPr>
              <a:t>la riproduzione del </a:t>
            </a:r>
            <a:r>
              <a:rPr i="1" u="sng" spc="15" dirty="0">
                <a:uFill>
                  <a:solidFill>
                    <a:srgbClr val="000000"/>
                  </a:solidFill>
                </a:uFill>
                <a:latin typeface="Arial" panose="020B0604020202020204" pitchFamily="34" charset="0"/>
                <a:cs typeface="Arial" panose="020B0604020202020204" pitchFamily="34" charset="0"/>
              </a:rPr>
              <a:t>marchio </a:t>
            </a:r>
            <a:r>
              <a:rPr i="1" u="sng" spc="10" dirty="0">
                <a:uFill>
                  <a:solidFill>
                    <a:srgbClr val="000000"/>
                  </a:solidFill>
                </a:uFill>
                <a:latin typeface="Arial" panose="020B0604020202020204" pitchFamily="34" charset="0"/>
                <a:cs typeface="Arial" panose="020B0604020202020204" pitchFamily="34" charset="0"/>
              </a:rPr>
              <a:t>altrui </a:t>
            </a:r>
            <a:r>
              <a:rPr i="1" u="sng" spc="30" dirty="0">
                <a:uFill>
                  <a:solidFill>
                    <a:srgbClr val="000000"/>
                  </a:solidFill>
                </a:uFill>
                <a:latin typeface="Arial" panose="020B0604020202020204" pitchFamily="34" charset="0"/>
                <a:cs typeface="Arial" panose="020B0604020202020204" pitchFamily="34" charset="0"/>
              </a:rPr>
              <a:t>… </a:t>
            </a:r>
            <a:r>
              <a:rPr i="1" u="sng" spc="15" dirty="0">
                <a:uFill>
                  <a:solidFill>
                    <a:srgbClr val="000000"/>
                  </a:solidFill>
                </a:uFill>
                <a:latin typeface="Arial" panose="020B0604020202020204" pitchFamily="34" charset="0"/>
                <a:cs typeface="Arial" panose="020B0604020202020204" pitchFamily="34" charset="0"/>
              </a:rPr>
              <a:t>ancorché </a:t>
            </a:r>
            <a:r>
              <a:rPr i="1" u="sng" spc="10" dirty="0">
                <a:uFill>
                  <a:solidFill>
                    <a:srgbClr val="000000"/>
                  </a:solidFill>
                </a:uFill>
                <a:latin typeface="Arial" panose="020B0604020202020204" pitchFamily="34" charset="0"/>
                <a:cs typeface="Arial" panose="020B0604020202020204" pitchFamily="34" charset="0"/>
              </a:rPr>
              <a:t>parziale </a:t>
            </a:r>
            <a:r>
              <a:rPr i="1" u="sng" spc="20" dirty="0">
                <a:uFill>
                  <a:solidFill>
                    <a:srgbClr val="000000"/>
                  </a:solidFill>
                </a:uFill>
                <a:latin typeface="Arial" panose="020B0604020202020204" pitchFamily="34" charset="0"/>
                <a:cs typeface="Arial" panose="020B0604020202020204" pitchFamily="34" charset="0"/>
              </a:rPr>
              <a:t>ma </a:t>
            </a:r>
            <a:r>
              <a:rPr i="1" u="sng" spc="10" dirty="0">
                <a:uFill>
                  <a:solidFill>
                    <a:srgbClr val="000000"/>
                  </a:solidFill>
                </a:uFill>
                <a:latin typeface="Arial" panose="020B0604020202020204" pitchFamily="34" charset="0"/>
                <a:cs typeface="Arial" panose="020B0604020202020204" pitchFamily="34" charset="0"/>
              </a:rPr>
              <a:t>realizzata </a:t>
            </a:r>
            <a:r>
              <a:rPr i="1" spc="10" dirty="0">
                <a:latin typeface="Arial" panose="020B0604020202020204" pitchFamily="34" charset="0"/>
                <a:cs typeface="Arial" panose="020B0604020202020204" pitchFamily="34" charset="0"/>
              </a:rPr>
              <a:t> </a:t>
            </a:r>
            <a:r>
              <a:rPr i="1" u="sng" spc="10" dirty="0">
                <a:uFill>
                  <a:solidFill>
                    <a:srgbClr val="000000"/>
                  </a:solidFill>
                </a:uFill>
                <a:latin typeface="Arial" panose="020B0604020202020204" pitchFamily="34" charset="0"/>
                <a:cs typeface="Arial" panose="020B0604020202020204" pitchFamily="34" charset="0"/>
              </a:rPr>
              <a:t>in </a:t>
            </a:r>
            <a:r>
              <a:rPr i="1" u="sng" spc="20" dirty="0">
                <a:uFill>
                  <a:solidFill>
                    <a:srgbClr val="000000"/>
                  </a:solidFill>
                </a:uFill>
                <a:latin typeface="Arial" panose="020B0604020202020204" pitchFamily="34" charset="0"/>
                <a:cs typeface="Arial" panose="020B0604020202020204" pitchFamily="34" charset="0"/>
              </a:rPr>
              <a:t>modo </a:t>
            </a:r>
            <a:r>
              <a:rPr i="1" u="sng" spc="10" dirty="0">
                <a:uFill>
                  <a:solidFill>
                    <a:srgbClr val="000000"/>
                  </a:solidFill>
                </a:uFill>
                <a:latin typeface="Arial" panose="020B0604020202020204" pitchFamily="34" charset="0"/>
                <a:cs typeface="Arial" panose="020B0604020202020204" pitchFamily="34" charset="0"/>
              </a:rPr>
              <a:t>tale </a:t>
            </a:r>
            <a:r>
              <a:rPr i="1" u="sng" spc="15" dirty="0">
                <a:uFill>
                  <a:solidFill>
                    <a:srgbClr val="000000"/>
                  </a:solidFill>
                </a:uFill>
                <a:latin typeface="Arial" panose="020B0604020202020204" pitchFamily="34" charset="0"/>
                <a:cs typeface="Arial" panose="020B0604020202020204" pitchFamily="34" charset="0"/>
              </a:rPr>
              <a:t>da </a:t>
            </a:r>
            <a:r>
              <a:rPr i="1" u="sng" spc="10" dirty="0">
                <a:uFill>
                  <a:solidFill>
                    <a:srgbClr val="000000"/>
                  </a:solidFill>
                </a:uFill>
                <a:latin typeface="Arial" panose="020B0604020202020204" pitchFamily="34" charset="0"/>
                <a:cs typeface="Arial" panose="020B0604020202020204" pitchFamily="34" charset="0"/>
              </a:rPr>
              <a:t>fare </a:t>
            </a:r>
            <a:r>
              <a:rPr i="1" u="sng" spc="15" dirty="0">
                <a:uFill>
                  <a:solidFill>
                    <a:srgbClr val="000000"/>
                  </a:solidFill>
                </a:uFill>
                <a:latin typeface="Arial" panose="020B0604020202020204" pitchFamily="34" charset="0"/>
                <a:cs typeface="Arial" panose="020B0604020202020204" pitchFamily="34" charset="0"/>
              </a:rPr>
              <a:t>luogo </a:t>
            </a:r>
            <a:r>
              <a:rPr i="1" u="sng" spc="10" dirty="0">
                <a:uFill>
                  <a:solidFill>
                    <a:srgbClr val="000000"/>
                  </a:solidFill>
                </a:uFill>
                <a:latin typeface="Arial" panose="020B0604020202020204" pitchFamily="34" charset="0"/>
                <a:cs typeface="Arial" panose="020B0604020202020204" pitchFamily="34" charset="0"/>
              </a:rPr>
              <a:t>alla confondibilità </a:t>
            </a:r>
            <a:r>
              <a:rPr i="1" u="sng" spc="15" dirty="0">
                <a:uFill>
                  <a:solidFill>
                    <a:srgbClr val="000000"/>
                  </a:solidFill>
                </a:uFill>
                <a:latin typeface="Arial" panose="020B0604020202020204" pitchFamily="34" charset="0"/>
                <a:cs typeface="Arial" panose="020B0604020202020204" pitchFamily="34" charset="0"/>
              </a:rPr>
              <a:t>con </a:t>
            </a:r>
            <a:r>
              <a:rPr i="1" u="sng" spc="5" dirty="0">
                <a:uFill>
                  <a:solidFill>
                    <a:srgbClr val="000000"/>
                  </a:solidFill>
                </a:uFill>
                <a:latin typeface="Arial" panose="020B0604020202020204" pitchFamily="34" charset="0"/>
                <a:cs typeface="Arial" panose="020B0604020202020204" pitchFamily="34" charset="0"/>
              </a:rPr>
              <a:t>il </a:t>
            </a:r>
            <a:r>
              <a:rPr i="1" u="sng" spc="15" dirty="0">
                <a:uFill>
                  <a:solidFill>
                    <a:srgbClr val="000000"/>
                  </a:solidFill>
                </a:uFill>
                <a:latin typeface="Arial" panose="020B0604020202020204" pitchFamily="34" charset="0"/>
                <a:cs typeface="Arial" panose="020B0604020202020204" pitchFamily="34" charset="0"/>
              </a:rPr>
              <a:t>marchio</a:t>
            </a:r>
            <a:r>
              <a:rPr i="1" spc="15" dirty="0">
                <a:latin typeface="Arial" panose="020B0604020202020204" pitchFamily="34" charset="0"/>
                <a:cs typeface="Arial" panose="020B0604020202020204" pitchFamily="34" charset="0"/>
              </a:rPr>
              <a:t> o con </a:t>
            </a:r>
            <a:r>
              <a:rPr i="1" spc="5" dirty="0">
                <a:latin typeface="Arial" panose="020B0604020202020204" pitchFamily="34" charset="0"/>
                <a:cs typeface="Arial" panose="020B0604020202020204" pitchFamily="34" charset="0"/>
              </a:rPr>
              <a:t>il </a:t>
            </a:r>
            <a:r>
              <a:rPr i="1" spc="15" dirty="0">
                <a:latin typeface="Arial" panose="020B0604020202020204" pitchFamily="34" charset="0"/>
                <a:cs typeface="Arial" panose="020B0604020202020204" pitchFamily="34" charset="0"/>
              </a:rPr>
              <a:t>segno </a:t>
            </a:r>
            <a:r>
              <a:rPr i="1" spc="10" dirty="0">
                <a:latin typeface="Arial" panose="020B0604020202020204" pitchFamily="34" charset="0"/>
                <a:cs typeface="Arial" panose="020B0604020202020204" pitchFamily="34" charset="0"/>
              </a:rPr>
              <a:t>distintivo</a:t>
            </a:r>
            <a:r>
              <a:rPr i="1" spc="-95" dirty="0">
                <a:latin typeface="Arial" panose="020B0604020202020204" pitchFamily="34" charset="0"/>
                <a:cs typeface="Arial" panose="020B0604020202020204" pitchFamily="34" charset="0"/>
              </a:rPr>
              <a:t> </a:t>
            </a:r>
            <a:r>
              <a:rPr i="1" spc="10" dirty="0" err="1">
                <a:latin typeface="Arial" panose="020B0604020202020204" pitchFamily="34" charset="0"/>
                <a:cs typeface="Arial" panose="020B0604020202020204" pitchFamily="34" charset="0"/>
              </a:rPr>
              <a:t>protetto</a:t>
            </a:r>
            <a:r>
              <a:rPr spc="1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63718"/>
            <a:ext cx="9568180" cy="1651635"/>
          </a:xfrm>
          <a:prstGeom prst="rect">
            <a:avLst/>
          </a:prstGeom>
        </p:spPr>
        <p:txBody>
          <a:bodyPr vert="horz" wrap="square" lIns="0" tIns="5080" rIns="0" bIns="0" rtlCol="0">
            <a:spAutoFit/>
          </a:bodyPr>
          <a:lstStyle/>
          <a:p>
            <a:pPr marL="12700" marR="5080">
              <a:lnSpc>
                <a:spcPct val="101099"/>
              </a:lnSpc>
              <a:spcBef>
                <a:spcPts val="40"/>
              </a:spcBef>
              <a:tabLst>
                <a:tab pos="2163445" algn="l"/>
                <a:tab pos="3002915" algn="l"/>
                <a:tab pos="5154295" algn="l"/>
                <a:tab pos="6031230" algn="l"/>
              </a:tabLst>
            </a:pPr>
            <a:r>
              <a:rPr sz="5300" spc="5" dirty="0"/>
              <a:t>Come	</a:t>
            </a:r>
            <a:r>
              <a:rPr sz="5300" dirty="0"/>
              <a:t>si	valu</a:t>
            </a:r>
            <a:r>
              <a:rPr sz="5300" spc="-5" dirty="0"/>
              <a:t>t</a:t>
            </a:r>
            <a:r>
              <a:rPr sz="5300" spc="5" dirty="0"/>
              <a:t>a</a:t>
            </a:r>
            <a:r>
              <a:rPr sz="5300" dirty="0"/>
              <a:t>	la	sussis</a:t>
            </a:r>
            <a:r>
              <a:rPr sz="5300" spc="-5" dirty="0"/>
              <a:t>t</a:t>
            </a:r>
            <a:r>
              <a:rPr sz="5300" dirty="0"/>
              <a:t>enza  della confondibilità tra i</a:t>
            </a:r>
            <a:r>
              <a:rPr sz="5300" spc="5" dirty="0"/>
              <a:t> </a:t>
            </a:r>
            <a:r>
              <a:rPr sz="5300" dirty="0"/>
              <a:t>marchi?</a:t>
            </a:r>
            <a:endParaRPr sz="53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31</a:t>
            </a:r>
            <a:endParaRPr sz="1950" dirty="0">
              <a:latin typeface="Arial"/>
              <a:cs typeface="Arial"/>
            </a:endParaRPr>
          </a:p>
        </p:txBody>
      </p:sp>
      <p:sp>
        <p:nvSpPr>
          <p:cNvPr id="3" name="object 3"/>
          <p:cNvSpPr txBox="1"/>
          <p:nvPr/>
        </p:nvSpPr>
        <p:spPr>
          <a:xfrm>
            <a:off x="1557932" y="2730672"/>
            <a:ext cx="12968605" cy="4463415"/>
          </a:xfrm>
          <a:prstGeom prst="rect">
            <a:avLst/>
          </a:prstGeom>
        </p:spPr>
        <p:txBody>
          <a:bodyPr vert="horz" wrap="square" lIns="0" tIns="9525" rIns="0" bIns="0" rtlCol="0">
            <a:spAutoFit/>
          </a:bodyPr>
          <a:lstStyle/>
          <a:p>
            <a:pPr marL="221615" marR="802640" indent="-208915">
              <a:lnSpc>
                <a:spcPct val="101200"/>
              </a:lnSpc>
              <a:spcBef>
                <a:spcPts val="75"/>
              </a:spcBef>
              <a:buSzPct val="75000"/>
              <a:buChar char="•"/>
              <a:tabLst>
                <a:tab pos="222250" algn="l"/>
              </a:tabLst>
            </a:pPr>
            <a:r>
              <a:rPr sz="3600" spc="10" dirty="0">
                <a:latin typeface="Arial"/>
                <a:cs typeface="Arial"/>
              </a:rPr>
              <a:t>Ci </a:t>
            </a:r>
            <a:r>
              <a:rPr sz="3600" spc="15" dirty="0">
                <a:latin typeface="Arial"/>
                <a:cs typeface="Arial"/>
              </a:rPr>
              <a:t>sono una </a:t>
            </a:r>
            <a:r>
              <a:rPr sz="3600" spc="10" dirty="0">
                <a:latin typeface="Arial"/>
                <a:cs typeface="Arial"/>
              </a:rPr>
              <a:t>serie di principi elaborati dalla</a:t>
            </a:r>
            <a:r>
              <a:rPr sz="3600" spc="-55" dirty="0">
                <a:latin typeface="Arial"/>
                <a:cs typeface="Arial"/>
              </a:rPr>
              <a:t> </a:t>
            </a:r>
            <a:r>
              <a:rPr sz="3600" spc="10" dirty="0">
                <a:latin typeface="Arial"/>
                <a:cs typeface="Arial"/>
              </a:rPr>
              <a:t>giurisprudenza,  </a:t>
            </a:r>
            <a:r>
              <a:rPr sz="3600" spc="15" dirty="0">
                <a:latin typeface="Arial"/>
                <a:cs typeface="Arial"/>
              </a:rPr>
              <a:t>anche </a:t>
            </a:r>
            <a:r>
              <a:rPr sz="3600" spc="10" dirty="0">
                <a:latin typeface="Arial"/>
                <a:cs typeface="Arial"/>
              </a:rPr>
              <a:t>della</a:t>
            </a:r>
            <a:r>
              <a:rPr sz="3600" spc="-10" dirty="0">
                <a:latin typeface="Arial"/>
                <a:cs typeface="Arial"/>
              </a:rPr>
              <a:t> </a:t>
            </a:r>
            <a:r>
              <a:rPr sz="3600" spc="10" dirty="0">
                <a:latin typeface="Arial"/>
                <a:cs typeface="Arial"/>
              </a:rPr>
              <a:t>Cassazione</a:t>
            </a:r>
            <a:endParaRPr sz="3600">
              <a:latin typeface="Arial"/>
              <a:cs typeface="Arial"/>
            </a:endParaRPr>
          </a:p>
          <a:p>
            <a:pPr>
              <a:lnSpc>
                <a:spcPct val="100000"/>
              </a:lnSpc>
              <a:spcBef>
                <a:spcPts val="55"/>
              </a:spcBef>
              <a:buFont typeface="Arial"/>
              <a:buChar char="•"/>
            </a:pPr>
            <a:endParaRPr sz="3750">
              <a:latin typeface="Times New Roman"/>
              <a:cs typeface="Times New Roman"/>
            </a:endParaRPr>
          </a:p>
          <a:p>
            <a:pPr marL="221615" marR="5080" indent="-208915">
              <a:lnSpc>
                <a:spcPct val="101200"/>
              </a:lnSpc>
              <a:buSzPct val="75000"/>
              <a:buChar char="•"/>
              <a:tabLst>
                <a:tab pos="222250" algn="l"/>
              </a:tabLst>
            </a:pPr>
            <a:r>
              <a:rPr sz="3600" spc="5" dirty="0">
                <a:latin typeface="Arial"/>
                <a:cs typeface="Arial"/>
              </a:rPr>
              <a:t>In </a:t>
            </a:r>
            <a:r>
              <a:rPr sz="3600" spc="10" dirty="0">
                <a:latin typeface="Arial"/>
                <a:cs typeface="Arial"/>
              </a:rPr>
              <a:t>generale: </a:t>
            </a:r>
            <a:r>
              <a:rPr sz="3600" spc="15" dirty="0">
                <a:latin typeface="Arial"/>
                <a:cs typeface="Arial"/>
              </a:rPr>
              <a:t>NON </a:t>
            </a:r>
            <a:r>
              <a:rPr sz="3600" spc="10" dirty="0">
                <a:latin typeface="Arial"/>
                <a:cs typeface="Arial"/>
              </a:rPr>
              <a:t>SI </a:t>
            </a:r>
            <a:r>
              <a:rPr sz="3600" spc="15" dirty="0">
                <a:latin typeface="Arial"/>
                <a:cs typeface="Arial"/>
              </a:rPr>
              <a:t>DEVE PORRE </a:t>
            </a:r>
            <a:r>
              <a:rPr sz="3600" spc="5" dirty="0">
                <a:latin typeface="Arial"/>
                <a:cs typeface="Arial"/>
              </a:rPr>
              <a:t>IL </a:t>
            </a:r>
            <a:r>
              <a:rPr sz="3600" spc="15" dirty="0">
                <a:latin typeface="Arial"/>
                <a:cs typeface="Arial"/>
              </a:rPr>
              <a:t>MARCHIO</a:t>
            </a:r>
            <a:r>
              <a:rPr sz="3600" spc="-120" dirty="0">
                <a:latin typeface="Arial"/>
                <a:cs typeface="Arial"/>
              </a:rPr>
              <a:t> </a:t>
            </a:r>
            <a:r>
              <a:rPr sz="3600" spc="10" dirty="0">
                <a:latin typeface="Arial"/>
                <a:cs typeface="Arial"/>
              </a:rPr>
              <a:t>ORIGINALE  ACCANTO </a:t>
            </a:r>
            <a:r>
              <a:rPr sz="3600" spc="15" dirty="0">
                <a:latin typeface="Arial"/>
                <a:cs typeface="Arial"/>
              </a:rPr>
              <a:t>A QUELLO </a:t>
            </a:r>
            <a:r>
              <a:rPr sz="3600" spc="-30" dirty="0">
                <a:latin typeface="Arial"/>
                <a:cs typeface="Arial"/>
              </a:rPr>
              <a:t>CONTRAFFATTO </a:t>
            </a:r>
            <a:r>
              <a:rPr sz="3600" spc="15" dirty="0">
                <a:latin typeface="Arial"/>
                <a:cs typeface="Arial"/>
              </a:rPr>
              <a:t>E COMPIERE </a:t>
            </a:r>
            <a:r>
              <a:rPr sz="3600" spc="20" dirty="0">
                <a:latin typeface="Arial"/>
                <a:cs typeface="Arial"/>
              </a:rPr>
              <a:t>UN  </a:t>
            </a:r>
            <a:r>
              <a:rPr sz="3600" spc="15" dirty="0">
                <a:latin typeface="Arial"/>
                <a:cs typeface="Arial"/>
              </a:rPr>
              <a:t>ESAME</a:t>
            </a:r>
            <a:r>
              <a:rPr sz="3600" dirty="0">
                <a:latin typeface="Arial"/>
                <a:cs typeface="Arial"/>
              </a:rPr>
              <a:t> </a:t>
            </a:r>
            <a:r>
              <a:rPr sz="3600" spc="-40" dirty="0">
                <a:latin typeface="Arial"/>
                <a:cs typeface="Arial"/>
              </a:rPr>
              <a:t>DETTAGLIATO:</a:t>
            </a:r>
            <a:endParaRPr sz="3600">
              <a:latin typeface="Arial"/>
              <a:cs typeface="Arial"/>
            </a:endParaRPr>
          </a:p>
          <a:p>
            <a:pPr>
              <a:lnSpc>
                <a:spcPct val="100000"/>
              </a:lnSpc>
              <a:spcBef>
                <a:spcPts val="50"/>
              </a:spcBef>
              <a:buFont typeface="Arial"/>
              <a:buChar char="•"/>
            </a:pPr>
            <a:endParaRPr sz="3800">
              <a:latin typeface="Times New Roman"/>
              <a:cs typeface="Times New Roman"/>
            </a:endParaRPr>
          </a:p>
          <a:p>
            <a:pPr marL="221615" indent="-208915">
              <a:lnSpc>
                <a:spcPct val="100000"/>
              </a:lnSpc>
              <a:buSzPct val="75000"/>
              <a:buChar char="•"/>
              <a:tabLst>
                <a:tab pos="222250" algn="l"/>
              </a:tabLst>
            </a:pPr>
            <a:r>
              <a:rPr sz="3600" spc="-15" dirty="0">
                <a:latin typeface="Arial"/>
                <a:cs typeface="Arial"/>
              </a:rPr>
              <a:t>ALTRIMENTI </a:t>
            </a:r>
            <a:r>
              <a:rPr sz="3600" spc="15" dirty="0">
                <a:latin typeface="Arial"/>
                <a:cs typeface="Arial"/>
              </a:rPr>
              <a:t>NON </a:t>
            </a:r>
            <a:r>
              <a:rPr sz="3600" spc="10" dirty="0">
                <a:latin typeface="Arial"/>
                <a:cs typeface="Arial"/>
              </a:rPr>
              <a:t>CI </a:t>
            </a:r>
            <a:r>
              <a:rPr sz="3600" spc="15" dirty="0">
                <a:latin typeface="Arial"/>
                <a:cs typeface="Arial"/>
              </a:rPr>
              <a:t>SAREBBE MAI CONFUSIONE</a:t>
            </a:r>
            <a:r>
              <a:rPr sz="3600" spc="-10" dirty="0">
                <a:latin typeface="Arial"/>
                <a:cs typeface="Arial"/>
              </a:rPr>
              <a:t> </a:t>
            </a:r>
            <a:r>
              <a:rPr sz="3600" dirty="0">
                <a:latin typeface="Arial"/>
                <a:cs typeface="Arial"/>
              </a:rPr>
              <a:t>!!!!</a:t>
            </a:r>
            <a:endParaRPr sz="36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568815" cy="1765300"/>
          </a:xfrm>
          <a:prstGeom prst="rect">
            <a:avLst/>
          </a:prstGeom>
        </p:spPr>
        <p:txBody>
          <a:bodyPr vert="horz" wrap="square" lIns="0" tIns="13970" rIns="0" bIns="0" rtlCol="0">
            <a:spAutoFit/>
          </a:bodyPr>
          <a:lstStyle/>
          <a:p>
            <a:pPr marL="12700" marR="5080">
              <a:lnSpc>
                <a:spcPct val="100000"/>
              </a:lnSpc>
              <a:spcBef>
                <a:spcPts val="110"/>
              </a:spcBef>
              <a:tabLst>
                <a:tab pos="3404870" algn="l"/>
                <a:tab pos="4966970" algn="l"/>
                <a:tab pos="8780780" algn="l"/>
              </a:tabLst>
            </a:pPr>
            <a:r>
              <a:rPr sz="5700" spc="5" dirty="0"/>
              <a:t>C o</a:t>
            </a:r>
            <a:r>
              <a:rPr sz="5700" spc="125" dirty="0"/>
              <a:t> </a:t>
            </a:r>
            <a:r>
              <a:rPr sz="5700" spc="10" dirty="0"/>
              <a:t>m</a:t>
            </a:r>
            <a:r>
              <a:rPr sz="5700" spc="70" dirty="0"/>
              <a:t> </a:t>
            </a:r>
            <a:r>
              <a:rPr sz="5700" spc="5" dirty="0"/>
              <a:t>e	s</a:t>
            </a:r>
            <a:r>
              <a:rPr sz="5700" spc="65" dirty="0"/>
              <a:t> </a:t>
            </a:r>
            <a:r>
              <a:rPr sz="5700" dirty="0"/>
              <a:t>i	</a:t>
            </a:r>
            <a:r>
              <a:rPr sz="5700" spc="5" dirty="0"/>
              <a:t>v a </a:t>
            </a:r>
            <a:r>
              <a:rPr sz="5700" dirty="0"/>
              <a:t>l </a:t>
            </a:r>
            <a:r>
              <a:rPr sz="5700" spc="5" dirty="0"/>
              <a:t>u</a:t>
            </a:r>
            <a:r>
              <a:rPr sz="5700" spc="260" dirty="0"/>
              <a:t> </a:t>
            </a:r>
            <a:r>
              <a:rPr sz="5700" dirty="0"/>
              <a:t>t</a:t>
            </a:r>
            <a:r>
              <a:rPr sz="5700" spc="70" dirty="0"/>
              <a:t> </a:t>
            </a:r>
            <a:r>
              <a:rPr sz="5700" spc="5" dirty="0"/>
              <a:t>a	</a:t>
            </a:r>
            <a:r>
              <a:rPr sz="5700" dirty="0"/>
              <a:t>l</a:t>
            </a:r>
            <a:r>
              <a:rPr sz="5700" spc="-30" dirty="0"/>
              <a:t> </a:t>
            </a:r>
            <a:r>
              <a:rPr sz="5700" spc="5" dirty="0"/>
              <a:t>a  confondibilità </a:t>
            </a:r>
            <a:r>
              <a:rPr sz="5700" dirty="0"/>
              <a:t>tra i</a:t>
            </a:r>
            <a:r>
              <a:rPr sz="5700" spc="-30" dirty="0"/>
              <a:t> </a:t>
            </a:r>
            <a:r>
              <a:rPr sz="5700" spc="5" dirty="0"/>
              <a:t>marchi</a:t>
            </a:r>
            <a:endParaRPr sz="5700" dirty="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32</a:t>
            </a:r>
            <a:endParaRPr sz="1950" dirty="0">
              <a:latin typeface="Arial"/>
              <a:cs typeface="Arial"/>
            </a:endParaRPr>
          </a:p>
        </p:txBody>
      </p:sp>
      <p:sp>
        <p:nvSpPr>
          <p:cNvPr id="3" name="object 3"/>
          <p:cNvSpPr txBox="1"/>
          <p:nvPr/>
        </p:nvSpPr>
        <p:spPr>
          <a:xfrm>
            <a:off x="1557932" y="2730672"/>
            <a:ext cx="12625705" cy="2798445"/>
          </a:xfrm>
          <a:prstGeom prst="rect">
            <a:avLst/>
          </a:prstGeom>
        </p:spPr>
        <p:txBody>
          <a:bodyPr vert="horz" wrap="square" lIns="0" tIns="15875" rIns="0" bIns="0" rtlCol="0">
            <a:spAutoFit/>
          </a:bodyPr>
          <a:lstStyle/>
          <a:p>
            <a:pPr marL="301625" indent="-288925">
              <a:lnSpc>
                <a:spcPct val="100000"/>
              </a:lnSpc>
              <a:spcBef>
                <a:spcPts val="125"/>
              </a:spcBef>
              <a:buChar char="•"/>
              <a:tabLst>
                <a:tab pos="302260" algn="l"/>
              </a:tabLst>
            </a:pPr>
            <a:r>
              <a:rPr sz="3600" spc="15" dirty="0">
                <a:latin typeface="Arial"/>
                <a:cs typeface="Arial"/>
              </a:rPr>
              <a:t>Esame </a:t>
            </a:r>
            <a:r>
              <a:rPr sz="3600" spc="10" dirty="0">
                <a:latin typeface="Arial"/>
                <a:cs typeface="Arial"/>
              </a:rPr>
              <a:t>sintetico</a:t>
            </a:r>
            <a:r>
              <a:rPr sz="3600" spc="-10" dirty="0">
                <a:latin typeface="Arial"/>
                <a:cs typeface="Arial"/>
              </a:rPr>
              <a:t> </a:t>
            </a:r>
            <a:r>
              <a:rPr sz="3600" spc="10" dirty="0">
                <a:latin typeface="Arial"/>
                <a:cs typeface="Arial"/>
              </a:rPr>
              <a:t>(imitazione)</a:t>
            </a:r>
            <a:endParaRPr sz="3600">
              <a:latin typeface="Arial"/>
              <a:cs typeface="Arial"/>
            </a:endParaRPr>
          </a:p>
          <a:p>
            <a:pPr>
              <a:lnSpc>
                <a:spcPct val="100000"/>
              </a:lnSpc>
              <a:spcBef>
                <a:spcPts val="50"/>
              </a:spcBef>
              <a:buFont typeface="Arial"/>
              <a:buChar char="•"/>
            </a:pPr>
            <a:endParaRPr sz="3800">
              <a:latin typeface="Times New Roman"/>
              <a:cs typeface="Times New Roman"/>
            </a:endParaRPr>
          </a:p>
          <a:p>
            <a:pPr marL="293370" indent="-280670">
              <a:lnSpc>
                <a:spcPct val="100000"/>
              </a:lnSpc>
              <a:buChar char="•"/>
              <a:tabLst>
                <a:tab pos="294005" algn="l"/>
              </a:tabLst>
            </a:pPr>
            <a:r>
              <a:rPr sz="3600" spc="-55" dirty="0">
                <a:latin typeface="Arial"/>
                <a:cs typeface="Arial"/>
              </a:rPr>
              <a:t>Teoria </a:t>
            </a:r>
            <a:r>
              <a:rPr sz="3600" spc="10" dirty="0">
                <a:latin typeface="Arial"/>
                <a:cs typeface="Arial"/>
              </a:rPr>
              <a:t>del ricordo </a:t>
            </a:r>
            <a:r>
              <a:rPr sz="3600" spc="15" dirty="0">
                <a:latin typeface="Arial"/>
                <a:cs typeface="Arial"/>
              </a:rPr>
              <a:t>(esame </a:t>
            </a:r>
            <a:r>
              <a:rPr sz="3600" spc="10" dirty="0">
                <a:latin typeface="Arial"/>
                <a:cs typeface="Arial"/>
              </a:rPr>
              <a:t>in</a:t>
            </a:r>
            <a:r>
              <a:rPr sz="3600" spc="40" dirty="0">
                <a:latin typeface="Arial"/>
                <a:cs typeface="Arial"/>
              </a:rPr>
              <a:t> </a:t>
            </a:r>
            <a:r>
              <a:rPr sz="3600" spc="5" dirty="0">
                <a:latin typeface="Arial"/>
                <a:cs typeface="Arial"/>
              </a:rPr>
              <a:t>astratto)</a:t>
            </a:r>
            <a:endParaRPr sz="3600">
              <a:latin typeface="Arial"/>
              <a:cs typeface="Arial"/>
            </a:endParaRPr>
          </a:p>
          <a:p>
            <a:pPr>
              <a:lnSpc>
                <a:spcPct val="100000"/>
              </a:lnSpc>
              <a:spcBef>
                <a:spcPts val="50"/>
              </a:spcBef>
              <a:buFont typeface="Arial"/>
              <a:buChar char="•"/>
            </a:pPr>
            <a:endParaRPr sz="3800">
              <a:latin typeface="Times New Roman"/>
              <a:cs typeface="Times New Roman"/>
            </a:endParaRPr>
          </a:p>
          <a:p>
            <a:pPr marL="293370" indent="-280670">
              <a:lnSpc>
                <a:spcPct val="100000"/>
              </a:lnSpc>
              <a:buChar char="•"/>
              <a:tabLst>
                <a:tab pos="294005" algn="l"/>
              </a:tabLst>
            </a:pPr>
            <a:r>
              <a:rPr sz="3600" spc="-55" dirty="0">
                <a:latin typeface="Arial"/>
                <a:cs typeface="Arial"/>
              </a:rPr>
              <a:t>Teoria </a:t>
            </a:r>
            <a:r>
              <a:rPr sz="3600" spc="10" dirty="0">
                <a:latin typeface="Arial"/>
                <a:cs typeface="Arial"/>
              </a:rPr>
              <a:t>della distanza (legata al concetto </a:t>
            </a:r>
            <a:r>
              <a:rPr sz="3600" i="1" spc="10" dirty="0">
                <a:latin typeface="Arial"/>
                <a:cs typeface="Arial"/>
              </a:rPr>
              <a:t>post sale</a:t>
            </a:r>
            <a:r>
              <a:rPr sz="3600" i="1" spc="25" dirty="0">
                <a:latin typeface="Arial"/>
                <a:cs typeface="Arial"/>
              </a:rPr>
              <a:t> </a:t>
            </a:r>
            <a:r>
              <a:rPr sz="3600" i="1" spc="10" dirty="0">
                <a:latin typeface="Arial"/>
                <a:cs typeface="Arial"/>
              </a:rPr>
              <a:t>confusion</a:t>
            </a:r>
            <a:r>
              <a:rPr sz="3600" spc="10" dirty="0">
                <a:latin typeface="Arial"/>
                <a:cs typeface="Arial"/>
              </a:rPr>
              <a:t>)</a:t>
            </a:r>
            <a:endParaRPr sz="36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568815" cy="1765300"/>
          </a:xfrm>
          <a:prstGeom prst="rect">
            <a:avLst/>
          </a:prstGeom>
        </p:spPr>
        <p:txBody>
          <a:bodyPr vert="horz" wrap="square" lIns="0" tIns="13970" rIns="0" bIns="0" rtlCol="0">
            <a:spAutoFit/>
          </a:bodyPr>
          <a:lstStyle/>
          <a:p>
            <a:pPr marL="12700" marR="5080">
              <a:lnSpc>
                <a:spcPct val="100000"/>
              </a:lnSpc>
              <a:spcBef>
                <a:spcPts val="110"/>
              </a:spcBef>
            </a:pPr>
            <a:r>
              <a:rPr lang="it-IT" sz="5700" spc="5" dirty="0"/>
              <a:t>1) </a:t>
            </a:r>
            <a:r>
              <a:rPr sz="5700" spc="5" dirty="0" err="1"/>
              <a:t>Esame</a:t>
            </a:r>
            <a:r>
              <a:rPr sz="5700" spc="5" dirty="0"/>
              <a:t> </a:t>
            </a:r>
            <a:r>
              <a:rPr sz="5700" dirty="0"/>
              <a:t>sintetico tra i </a:t>
            </a:r>
            <a:r>
              <a:rPr sz="5700" spc="5" dirty="0"/>
              <a:t>marchi e  non</a:t>
            </a:r>
            <a:r>
              <a:rPr sz="5700" spc="-5" dirty="0"/>
              <a:t> </a:t>
            </a:r>
            <a:r>
              <a:rPr sz="5700" spc="5" dirty="0"/>
              <a:t>analitico</a:t>
            </a:r>
            <a:endParaRPr sz="5700" dirty="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33</a:t>
            </a:r>
            <a:endParaRPr sz="1950" dirty="0">
              <a:latin typeface="Arial"/>
              <a:cs typeface="Arial"/>
            </a:endParaRPr>
          </a:p>
        </p:txBody>
      </p:sp>
      <p:sp>
        <p:nvSpPr>
          <p:cNvPr id="3" name="object 3"/>
          <p:cNvSpPr txBox="1"/>
          <p:nvPr/>
        </p:nvSpPr>
        <p:spPr>
          <a:xfrm>
            <a:off x="1557932" y="2991187"/>
            <a:ext cx="13039725" cy="5289910"/>
          </a:xfrm>
          <a:prstGeom prst="rect">
            <a:avLst/>
          </a:prstGeom>
        </p:spPr>
        <p:txBody>
          <a:bodyPr vert="horz" wrap="square" lIns="0" tIns="11430" rIns="0" bIns="0" rtlCol="0">
            <a:spAutoFit/>
          </a:bodyPr>
          <a:lstStyle/>
          <a:p>
            <a:pPr marL="12700" algn="just">
              <a:lnSpc>
                <a:spcPts val="2080"/>
              </a:lnSpc>
            </a:pPr>
            <a:r>
              <a:rPr lang="it-IT" sz="1600" b="1" spc="-10" dirty="0" err="1">
                <a:latin typeface="Arial" panose="020B0604020202020204" pitchFamily="34" charset="0"/>
                <a:cs typeface="Arial" panose="020B0604020202020204" pitchFamily="34" charset="0"/>
              </a:rPr>
              <a:t>Cass</a:t>
            </a:r>
            <a:r>
              <a:rPr lang="it-IT" sz="1600" spc="-10" dirty="0">
                <a:latin typeface="Arial" panose="020B0604020202020204" pitchFamily="34" charset="0"/>
                <a:cs typeface="Arial" panose="020B0604020202020204" pitchFamily="34" charset="0"/>
              </a:rPr>
              <a:t>., </a:t>
            </a:r>
            <a:r>
              <a:rPr lang="it-IT" sz="1600" spc="-5" dirty="0">
                <a:latin typeface="Arial" panose="020B0604020202020204" pitchFamily="34" charset="0"/>
                <a:cs typeface="Arial" panose="020B0604020202020204" pitchFamily="34" charset="0"/>
              </a:rPr>
              <a:t>sentenza n. 13819 del 12 febbraio - 2 aprile 2008</a:t>
            </a:r>
            <a:endParaRPr lang="it-IT" sz="1600" dirty="0">
              <a:latin typeface="Arial" panose="020B0604020202020204" pitchFamily="34" charset="0"/>
              <a:cs typeface="Arial" panose="020B0604020202020204" pitchFamily="34" charset="0"/>
            </a:endParaRPr>
          </a:p>
          <a:p>
            <a:pPr marL="12700" marR="5080" algn="just">
              <a:lnSpc>
                <a:spcPts val="2060"/>
              </a:lnSpc>
              <a:spcBef>
                <a:spcPts val="85"/>
              </a:spcBef>
            </a:pPr>
            <a:r>
              <a:rPr lang="it-IT" sz="1600" spc="-35" dirty="0">
                <a:latin typeface="Arial" panose="020B0604020202020204" pitchFamily="34" charset="0"/>
                <a:cs typeface="Arial" panose="020B0604020202020204" pitchFamily="34" charset="0"/>
              </a:rPr>
              <a:t>“</a:t>
            </a:r>
            <a:r>
              <a:rPr lang="it-IT" sz="1600" b="1" i="1" spc="-35" dirty="0">
                <a:latin typeface="Arial" panose="020B0604020202020204" pitchFamily="34" charset="0"/>
                <a:cs typeface="Arial" panose="020B0604020202020204" pitchFamily="34" charset="0"/>
              </a:rPr>
              <a:t>Tale </a:t>
            </a:r>
            <a:r>
              <a:rPr lang="it-IT" sz="1600" b="1" i="1" spc="-10" dirty="0" err="1">
                <a:latin typeface="Arial" panose="020B0604020202020204" pitchFamily="34" charset="0"/>
                <a:cs typeface="Arial" panose="020B0604020202020204" pitchFamily="34" charset="0"/>
              </a:rPr>
              <a:t>confondibilità</a:t>
            </a:r>
            <a:r>
              <a:rPr lang="it-IT" sz="1600" b="1" i="1" spc="-10" dirty="0">
                <a:latin typeface="Arial" panose="020B0604020202020204" pitchFamily="34" charset="0"/>
                <a:cs typeface="Arial" panose="020B0604020202020204" pitchFamily="34" charset="0"/>
              </a:rPr>
              <a:t> </a:t>
            </a:r>
            <a:r>
              <a:rPr lang="it-IT" sz="1600" b="1" i="1" spc="-5" dirty="0">
                <a:latin typeface="Arial" panose="020B0604020202020204" pitchFamily="34" charset="0"/>
                <a:cs typeface="Arial" panose="020B0604020202020204" pitchFamily="34" charset="0"/>
              </a:rPr>
              <a:t>tra </a:t>
            </a:r>
            <a:r>
              <a:rPr lang="it-IT" sz="1600" b="1" i="1" spc="-10" dirty="0">
                <a:latin typeface="Arial" panose="020B0604020202020204" pitchFamily="34" charset="0"/>
                <a:cs typeface="Arial" panose="020B0604020202020204" pitchFamily="34" charset="0"/>
              </a:rPr>
              <a:t>segno </a:t>
            </a:r>
            <a:r>
              <a:rPr lang="it-IT" sz="1600" b="1" i="1" spc="-5" dirty="0">
                <a:latin typeface="Arial" panose="020B0604020202020204" pitchFamily="34" charset="0"/>
                <a:cs typeface="Arial" panose="020B0604020202020204" pitchFamily="34" charset="0"/>
              </a:rPr>
              <a:t>contraffatto e </a:t>
            </a:r>
            <a:r>
              <a:rPr lang="it-IT" sz="1600" b="1" i="1" spc="-10" dirty="0">
                <a:latin typeface="Arial" panose="020B0604020202020204" pitchFamily="34" charset="0"/>
                <a:cs typeface="Arial" panose="020B0604020202020204" pitchFamily="34" charset="0"/>
              </a:rPr>
              <a:t>segno genuino deve </a:t>
            </a:r>
            <a:r>
              <a:rPr lang="it-IT" sz="1600" b="1" i="1" spc="-5" dirty="0">
                <a:latin typeface="Arial" panose="020B0604020202020204" pitchFamily="34" charset="0"/>
                <a:cs typeface="Arial" panose="020B0604020202020204" pitchFamily="34" charset="0"/>
              </a:rPr>
              <a:t>essere </a:t>
            </a:r>
            <a:r>
              <a:rPr lang="it-IT" sz="1600" b="1" i="1" spc="-10" dirty="0">
                <a:latin typeface="Arial" panose="020B0604020202020204" pitchFamily="34" charset="0"/>
                <a:cs typeface="Arial" panose="020B0604020202020204" pitchFamily="34" charset="0"/>
              </a:rPr>
              <a:t>valutata sulla base di un esame complessivo</a:t>
            </a:r>
            <a:r>
              <a:rPr lang="it-IT" sz="1600" i="1" spc="-10" dirty="0">
                <a:latin typeface="Arial" panose="020B0604020202020204" pitchFamily="34" charset="0"/>
                <a:cs typeface="Arial" panose="020B0604020202020204" pitchFamily="34" charset="0"/>
              </a:rPr>
              <a:t>, </a:t>
            </a:r>
            <a:r>
              <a:rPr lang="it-IT" sz="1600" i="1" spc="-5" dirty="0">
                <a:latin typeface="Arial" panose="020B0604020202020204" pitchFamily="34" charset="0"/>
                <a:cs typeface="Arial" panose="020B0604020202020204" pitchFamily="34" charset="0"/>
              </a:rPr>
              <a:t>che  può tenere </a:t>
            </a:r>
            <a:r>
              <a:rPr lang="it-IT" sz="1600" i="1" spc="-10" dirty="0">
                <a:latin typeface="Arial" panose="020B0604020202020204" pitchFamily="34" charset="0"/>
                <a:cs typeface="Arial" panose="020B0604020202020204" pitchFamily="34" charset="0"/>
              </a:rPr>
              <a:t>conto </a:t>
            </a:r>
            <a:r>
              <a:rPr lang="it-IT" sz="1600" i="1" spc="-5" dirty="0">
                <a:latin typeface="Arial" panose="020B0604020202020204" pitchFamily="34" charset="0"/>
                <a:cs typeface="Arial" panose="020B0604020202020204" pitchFamily="34" charset="0"/>
              </a:rPr>
              <a:t>analiticamente degli elementi di similitudine e di distinzione, </a:t>
            </a:r>
            <a:r>
              <a:rPr lang="it-IT" sz="1600" i="1" spc="-10" dirty="0">
                <a:latin typeface="Arial" panose="020B0604020202020204" pitchFamily="34" charset="0"/>
                <a:cs typeface="Arial" panose="020B0604020202020204" pitchFamily="34" charset="0"/>
              </a:rPr>
              <a:t>ma </a:t>
            </a:r>
            <a:r>
              <a:rPr lang="it-IT" sz="1600" b="1" i="1" spc="-10" dirty="0">
                <a:latin typeface="Arial" panose="020B0604020202020204" pitchFamily="34" charset="0"/>
                <a:cs typeface="Arial" panose="020B0604020202020204" pitchFamily="34" charset="0"/>
              </a:rPr>
              <a:t>deve soprattutto incentrarsi sull’impressione  d’insieme </a:t>
            </a:r>
            <a:r>
              <a:rPr lang="it-IT" sz="1600" i="1" spc="-5" dirty="0">
                <a:latin typeface="Arial" panose="020B0604020202020204" pitchFamily="34" charset="0"/>
                <a:cs typeface="Arial" panose="020B0604020202020204" pitchFamily="34" charset="0"/>
              </a:rPr>
              <a:t>che il </a:t>
            </a:r>
            <a:r>
              <a:rPr lang="it-IT" sz="1600" i="1" spc="-10" dirty="0">
                <a:latin typeface="Arial" panose="020B0604020202020204" pitchFamily="34" charset="0"/>
                <a:cs typeface="Arial" panose="020B0604020202020204" pitchFamily="34" charset="0"/>
              </a:rPr>
              <a:t>prodotto </a:t>
            </a:r>
            <a:r>
              <a:rPr lang="it-IT" sz="1600" i="1" spc="-5" dirty="0">
                <a:latin typeface="Arial" panose="020B0604020202020204" pitchFamily="34" charset="0"/>
                <a:cs typeface="Arial" panose="020B0604020202020204" pitchFamily="34" charset="0"/>
              </a:rPr>
              <a:t>può fare sul consumatore medio, che - per definizione - non ha a disposizione il </a:t>
            </a:r>
            <a:r>
              <a:rPr lang="it-IT" sz="1600" i="1" spc="-10" dirty="0">
                <a:latin typeface="Arial" panose="020B0604020202020204" pitchFamily="34" charset="0"/>
                <a:cs typeface="Arial" panose="020B0604020202020204" pitchFamily="34" charset="0"/>
              </a:rPr>
              <a:t>prodotto </a:t>
            </a:r>
            <a:r>
              <a:rPr lang="it-IT" sz="1600" i="1" spc="-5" dirty="0">
                <a:latin typeface="Arial" panose="020B0604020202020204" pitchFamily="34" charset="0"/>
                <a:cs typeface="Arial" panose="020B0604020202020204" pitchFamily="34" charset="0"/>
              </a:rPr>
              <a:t>autentico con cui  </a:t>
            </a:r>
            <a:r>
              <a:rPr lang="it-IT" sz="1600" i="1" spc="-10" dirty="0">
                <a:latin typeface="Arial" panose="020B0604020202020204" pitchFamily="34" charset="0"/>
                <a:cs typeface="Arial" panose="020B0604020202020204" pitchFamily="34" charset="0"/>
              </a:rPr>
              <a:t>effettuare </a:t>
            </a:r>
            <a:r>
              <a:rPr lang="it-IT" sz="1600" i="1" spc="-5" dirty="0">
                <a:latin typeface="Arial" panose="020B0604020202020204" pitchFamily="34" charset="0"/>
                <a:cs typeface="Arial" panose="020B0604020202020204" pitchFamily="34" charset="0"/>
              </a:rPr>
              <a:t>un </a:t>
            </a:r>
            <a:r>
              <a:rPr lang="it-IT" sz="1600" i="1" spc="-10" dirty="0">
                <a:latin typeface="Arial" panose="020B0604020202020204" pitchFamily="34" charset="0"/>
                <a:cs typeface="Arial" panose="020B0604020202020204" pitchFamily="34" charset="0"/>
              </a:rPr>
              <a:t>confronto </a:t>
            </a:r>
            <a:r>
              <a:rPr lang="it-IT" sz="1600" i="1" spc="-5" dirty="0">
                <a:latin typeface="Arial" panose="020B0604020202020204" pitchFamily="34" charset="0"/>
                <a:cs typeface="Arial" panose="020B0604020202020204" pitchFamily="34" charset="0"/>
              </a:rPr>
              <a:t>analitico e</a:t>
            </a:r>
            <a:r>
              <a:rPr lang="it-IT" sz="1600" i="1" dirty="0">
                <a:latin typeface="Arial" panose="020B0604020202020204" pitchFamily="34" charset="0"/>
                <a:cs typeface="Arial" panose="020B0604020202020204" pitchFamily="34" charset="0"/>
              </a:rPr>
              <a:t> </a:t>
            </a:r>
            <a:r>
              <a:rPr lang="it-IT" sz="1600" i="1" spc="-5" dirty="0">
                <a:latin typeface="Arial" panose="020B0604020202020204" pitchFamily="34" charset="0"/>
                <a:cs typeface="Arial" panose="020B0604020202020204" pitchFamily="34" charset="0"/>
              </a:rPr>
              <a:t>immediato</a:t>
            </a:r>
            <a:r>
              <a:rPr lang="it-IT" sz="1600" spc="-5" dirty="0">
                <a:latin typeface="Arial" panose="020B0604020202020204" pitchFamily="34" charset="0"/>
                <a:cs typeface="Arial" panose="020B0604020202020204" pitchFamily="34" charset="0"/>
              </a:rPr>
              <a:t>”.</a:t>
            </a:r>
            <a:endParaRPr lang="it-IT" sz="1600" b="1" spc="-10" dirty="0">
              <a:latin typeface="Arial" panose="020B0604020202020204" pitchFamily="34" charset="0"/>
              <a:cs typeface="Arial" panose="020B0604020202020204" pitchFamily="34" charset="0"/>
            </a:endParaRPr>
          </a:p>
          <a:p>
            <a:pPr marL="12700" algn="just">
              <a:lnSpc>
                <a:spcPts val="2080"/>
              </a:lnSpc>
              <a:spcBef>
                <a:spcPts val="90"/>
              </a:spcBef>
            </a:pPr>
            <a:endParaRPr lang="it-IT" sz="1600" b="1" spc="-10" dirty="0">
              <a:latin typeface="Arial" panose="020B0604020202020204" pitchFamily="34" charset="0"/>
              <a:cs typeface="Arial" panose="020B0604020202020204" pitchFamily="34" charset="0"/>
            </a:endParaRPr>
          </a:p>
          <a:p>
            <a:pPr marL="12700" algn="just">
              <a:lnSpc>
                <a:spcPts val="2080"/>
              </a:lnSpc>
              <a:spcBef>
                <a:spcPts val="90"/>
              </a:spcBef>
            </a:pPr>
            <a:r>
              <a:rPr sz="1600" b="1" spc="-10" dirty="0">
                <a:latin typeface="Arial" panose="020B0604020202020204" pitchFamily="34" charset="0"/>
                <a:cs typeface="Arial" panose="020B0604020202020204" pitchFamily="34" charset="0"/>
              </a:rPr>
              <a:t>Cass.</a:t>
            </a:r>
            <a:r>
              <a:rPr sz="1600" spc="-10" dirty="0">
                <a:latin typeface="Arial" panose="020B0604020202020204" pitchFamily="34" charset="0"/>
                <a:cs typeface="Arial" panose="020B0604020202020204" pitchFamily="34" charset="0"/>
              </a:rPr>
              <a:t>, </a:t>
            </a:r>
            <a:r>
              <a:rPr sz="1600" spc="-5" dirty="0">
                <a:latin typeface="Arial" panose="020B0604020202020204" pitchFamily="34" charset="0"/>
                <a:cs typeface="Arial" panose="020B0604020202020204" pitchFamily="34" charset="0"/>
              </a:rPr>
              <a:t>sentenza n. 46833 del 27 </a:t>
            </a:r>
            <a:r>
              <a:rPr sz="1600" spc="-10" dirty="0">
                <a:latin typeface="Arial" panose="020B0604020202020204" pitchFamily="34" charset="0"/>
                <a:cs typeface="Arial" panose="020B0604020202020204" pitchFamily="34" charset="0"/>
              </a:rPr>
              <a:t>ottobre </a:t>
            </a:r>
            <a:r>
              <a:rPr sz="1600" spc="-5" dirty="0">
                <a:latin typeface="Arial" panose="020B0604020202020204" pitchFamily="34" charset="0"/>
                <a:cs typeface="Arial" panose="020B0604020202020204" pitchFamily="34" charset="0"/>
              </a:rPr>
              <a:t>2004, in </a:t>
            </a:r>
            <a:r>
              <a:rPr sz="1600" i="1" spc="-30" dirty="0">
                <a:latin typeface="Arial" panose="020B0604020202020204" pitchFamily="34" charset="0"/>
                <a:cs typeface="Arial" panose="020B0604020202020204" pitchFamily="34" charset="0"/>
              </a:rPr>
              <a:t>Giur. </a:t>
            </a:r>
            <a:r>
              <a:rPr sz="1600" i="1" spc="-10" dirty="0">
                <a:latin typeface="Arial" panose="020B0604020202020204" pitchFamily="34" charset="0"/>
                <a:cs typeface="Arial" panose="020B0604020202020204" pitchFamily="34" charset="0"/>
              </a:rPr>
              <a:t>it. </a:t>
            </a:r>
            <a:r>
              <a:rPr sz="1600" spc="-10" dirty="0">
                <a:latin typeface="Arial" panose="020B0604020202020204" pitchFamily="34" charset="0"/>
                <a:cs typeface="Arial" panose="020B0604020202020204" pitchFamily="34" charset="0"/>
              </a:rPr>
              <a:t>2005,</a:t>
            </a:r>
            <a:r>
              <a:rPr sz="1600" spc="3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1697</a:t>
            </a:r>
            <a:endParaRPr sz="1600" dirty="0">
              <a:latin typeface="Arial" panose="020B0604020202020204" pitchFamily="34" charset="0"/>
              <a:cs typeface="Arial" panose="020B0604020202020204" pitchFamily="34" charset="0"/>
            </a:endParaRPr>
          </a:p>
          <a:p>
            <a:pPr marL="12700" marR="5715" indent="68580" algn="just">
              <a:lnSpc>
                <a:spcPts val="2060"/>
              </a:lnSpc>
              <a:spcBef>
                <a:spcPts val="80"/>
              </a:spcBef>
            </a:pPr>
            <a:r>
              <a:rPr sz="1600" spc="-5" dirty="0">
                <a:latin typeface="Arial" panose="020B0604020202020204" pitchFamily="34" charset="0"/>
                <a:cs typeface="Arial" panose="020B0604020202020204" pitchFamily="34" charset="0"/>
              </a:rPr>
              <a:t>“</a:t>
            </a:r>
            <a:r>
              <a:rPr sz="1600" i="1" spc="-5" dirty="0">
                <a:latin typeface="Arial" panose="020B0604020202020204" pitchFamily="34" charset="0"/>
                <a:cs typeface="Arial" panose="020B0604020202020204" pitchFamily="34" charset="0"/>
              </a:rPr>
              <a:t>il </a:t>
            </a:r>
            <a:r>
              <a:rPr sz="1600" i="1" spc="-10" dirty="0">
                <a:latin typeface="Arial" panose="020B0604020202020204" pitchFamily="34" charset="0"/>
                <a:cs typeface="Arial" panose="020B0604020202020204" pitchFamily="34" charset="0"/>
              </a:rPr>
              <a:t>concetto </a:t>
            </a:r>
            <a:r>
              <a:rPr sz="1600" i="1" spc="-5" dirty="0">
                <a:latin typeface="Arial" panose="020B0604020202020204" pitchFamily="34" charset="0"/>
                <a:cs typeface="Arial" panose="020B0604020202020204" pitchFamily="34" charset="0"/>
              </a:rPr>
              <a:t>di </a:t>
            </a:r>
            <a:r>
              <a:rPr sz="1600" i="1" spc="-10" dirty="0">
                <a:latin typeface="Arial" panose="020B0604020202020204" pitchFamily="34" charset="0"/>
                <a:cs typeface="Arial" panose="020B0604020202020204" pitchFamily="34" charset="0"/>
              </a:rPr>
              <a:t>contraffazione </a:t>
            </a:r>
            <a:r>
              <a:rPr sz="1600" i="1" spc="-5" dirty="0">
                <a:latin typeface="Arial" panose="020B0604020202020204" pitchFamily="34" charset="0"/>
                <a:cs typeface="Arial" panose="020B0604020202020204" pitchFamily="34" charset="0"/>
              </a:rPr>
              <a:t>postula una valutazione di confondibilità del marchio </a:t>
            </a:r>
            <a:r>
              <a:rPr sz="1600" i="1" spc="-10" dirty="0">
                <a:latin typeface="Arial" panose="020B0604020202020204" pitchFamily="34" charset="0"/>
                <a:cs typeface="Arial" panose="020B0604020202020204" pitchFamily="34" charset="0"/>
              </a:rPr>
              <a:t>contraffatto </a:t>
            </a:r>
            <a:r>
              <a:rPr sz="1600" i="1" spc="-5" dirty="0">
                <a:latin typeface="Arial" panose="020B0604020202020204" pitchFamily="34" charset="0"/>
                <a:cs typeface="Arial" panose="020B0604020202020204" pitchFamily="34" charset="0"/>
              </a:rPr>
              <a:t>con quello genuino. </a:t>
            </a:r>
            <a:r>
              <a:rPr sz="1600" b="1" i="1" spc="-40" dirty="0">
                <a:latin typeface="Arial" panose="020B0604020202020204" pitchFamily="34" charset="0"/>
                <a:cs typeface="Arial" panose="020B0604020202020204" pitchFamily="34" charset="0"/>
              </a:rPr>
              <a:t>Tale </a:t>
            </a:r>
            <a:r>
              <a:rPr sz="1600" b="1" i="1" spc="-10" dirty="0">
                <a:latin typeface="Arial" panose="020B0604020202020204" pitchFamily="34" charset="0"/>
                <a:cs typeface="Arial" panose="020B0604020202020204" pitchFamily="34" charset="0"/>
              </a:rPr>
              <a:t>valutazione  deve </a:t>
            </a:r>
            <a:r>
              <a:rPr sz="1600" b="1" i="1" spc="-5" dirty="0">
                <a:latin typeface="Arial" panose="020B0604020202020204" pitchFamily="34" charset="0"/>
                <a:cs typeface="Arial" panose="020B0604020202020204" pitchFamily="34" charset="0"/>
              </a:rPr>
              <a:t>essere </a:t>
            </a:r>
            <a:r>
              <a:rPr sz="1600" b="1" i="1" spc="-10" dirty="0">
                <a:latin typeface="Arial" panose="020B0604020202020204" pitchFamily="34" charset="0"/>
                <a:cs typeface="Arial" panose="020B0604020202020204" pitchFamily="34" charset="0"/>
              </a:rPr>
              <a:t>condotta sulla base di un esame sintetico, che tenga conto degli elementi di similitudine </a:t>
            </a:r>
            <a:r>
              <a:rPr sz="1600" b="1" i="1" spc="-5" dirty="0">
                <a:latin typeface="Arial" panose="020B0604020202020204" pitchFamily="34" charset="0"/>
                <a:cs typeface="Arial" panose="020B0604020202020204" pitchFamily="34" charset="0"/>
              </a:rPr>
              <a:t>e </a:t>
            </a:r>
            <a:r>
              <a:rPr sz="1600" b="1" i="1" spc="-10" dirty="0">
                <a:latin typeface="Arial" panose="020B0604020202020204" pitchFamily="34" charset="0"/>
                <a:cs typeface="Arial" panose="020B0604020202020204" pitchFamily="34" charset="0"/>
              </a:rPr>
              <a:t>di quelli distintivi  ma soprattutto dell’impressione d’insieme </a:t>
            </a:r>
            <a:r>
              <a:rPr sz="1600" i="1" spc="-5" dirty="0">
                <a:latin typeface="Arial" panose="020B0604020202020204" pitchFamily="34" charset="0"/>
                <a:cs typeface="Arial" panose="020B0604020202020204" pitchFamily="34" charset="0"/>
              </a:rPr>
              <a:t>e della specifica categoria di consumatori a cui il </a:t>
            </a:r>
            <a:r>
              <a:rPr sz="1600" i="1" spc="-10" dirty="0">
                <a:latin typeface="Arial" panose="020B0604020202020204" pitchFamily="34" charset="0"/>
                <a:cs typeface="Arial" panose="020B0604020202020204" pitchFamily="34" charset="0"/>
              </a:rPr>
              <a:t>prodotto </a:t>
            </a:r>
            <a:r>
              <a:rPr sz="1600" i="1" spc="-5" dirty="0">
                <a:latin typeface="Arial" panose="020B0604020202020204" pitchFamily="34" charset="0"/>
                <a:cs typeface="Arial" panose="020B0604020202020204" pitchFamily="34" charset="0"/>
              </a:rPr>
              <a:t>è</a:t>
            </a:r>
            <a:r>
              <a:rPr sz="1600" i="1" spc="70" dirty="0">
                <a:latin typeface="Arial" panose="020B0604020202020204" pitchFamily="34" charset="0"/>
                <a:cs typeface="Arial" panose="020B0604020202020204" pitchFamily="34" charset="0"/>
              </a:rPr>
              <a:t> </a:t>
            </a:r>
            <a:r>
              <a:rPr sz="1600" i="1" spc="-10" dirty="0" err="1">
                <a:latin typeface="Arial" panose="020B0604020202020204" pitchFamily="34" charset="0"/>
                <a:cs typeface="Arial" panose="020B0604020202020204" pitchFamily="34" charset="0"/>
              </a:rPr>
              <a:t>destinato</a:t>
            </a:r>
            <a:r>
              <a:rPr sz="1600" spc="-10" dirty="0">
                <a:latin typeface="Arial" panose="020B0604020202020204" pitchFamily="34" charset="0"/>
                <a:cs typeface="Arial" panose="020B0604020202020204" pitchFamily="34" charset="0"/>
              </a:rPr>
              <a:t>”</a:t>
            </a:r>
            <a:endParaRPr lang="it-IT" sz="1600" spc="-10" dirty="0">
              <a:latin typeface="Arial" panose="020B0604020202020204" pitchFamily="34" charset="0"/>
              <a:cs typeface="Arial" panose="020B0604020202020204" pitchFamily="34" charset="0"/>
            </a:endParaRPr>
          </a:p>
          <a:p>
            <a:pPr marL="12700" marR="5715" indent="68580" algn="just">
              <a:lnSpc>
                <a:spcPts val="2060"/>
              </a:lnSpc>
              <a:spcBef>
                <a:spcPts val="80"/>
              </a:spcBef>
            </a:pPr>
            <a:endParaRPr lang="it-IT" sz="1600" spc="-10" dirty="0">
              <a:latin typeface="Arial" panose="020B0604020202020204" pitchFamily="34" charset="0"/>
              <a:cs typeface="Arial" panose="020B0604020202020204" pitchFamily="34" charset="0"/>
            </a:endParaRPr>
          </a:p>
          <a:p>
            <a:pPr lvl="0" algn="just"/>
            <a:r>
              <a:rPr lang="it-IT" sz="1600" b="1" dirty="0">
                <a:latin typeface="Arial" panose="020B0604020202020204" pitchFamily="34" charset="0"/>
                <a:cs typeface="Arial" panose="020B0604020202020204" pitchFamily="34" charset="0"/>
              </a:rPr>
              <a:t>Corte di Appello di Firenze</a:t>
            </a:r>
            <a:r>
              <a:rPr lang="it-IT" sz="1600" dirty="0">
                <a:latin typeface="Arial" panose="020B0604020202020204" pitchFamily="34" charset="0"/>
                <a:cs typeface="Arial" panose="020B0604020202020204" pitchFamily="34" charset="0"/>
              </a:rPr>
              <a:t>, sentenza n. 941 del 17 marzo 2016 – 11 maggio 2016, </a:t>
            </a:r>
            <a:r>
              <a:rPr lang="it-IT" sz="1600" dirty="0" err="1">
                <a:latin typeface="Arial" panose="020B0604020202020204" pitchFamily="34" charset="0"/>
                <a:cs typeface="Arial" panose="020B0604020202020204" pitchFamily="34" charset="0"/>
              </a:rPr>
              <a:t>proc</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pen</a:t>
            </a:r>
            <a:r>
              <a:rPr lang="it-IT" sz="1600" dirty="0">
                <a:latin typeface="Arial" panose="020B0604020202020204" pitchFamily="34" charset="0"/>
                <a:cs typeface="Arial" panose="020B0604020202020204" pitchFamily="34" charset="0"/>
              </a:rPr>
              <a:t>. n. 665/12 R.G.; n. 2794/09 R.G.N.R.</a:t>
            </a:r>
          </a:p>
          <a:p>
            <a:pPr algn="just"/>
            <a:r>
              <a:rPr lang="it-IT" sz="1600" dirty="0">
                <a:latin typeface="Arial" panose="020B0604020202020204" pitchFamily="34" charset="0"/>
                <a:cs typeface="Arial" panose="020B0604020202020204" pitchFamily="34" charset="0"/>
              </a:rPr>
              <a:t>“</a:t>
            </a:r>
            <a:r>
              <a:rPr lang="it-IT" sz="1600" i="1" dirty="0">
                <a:latin typeface="Arial" panose="020B0604020202020204" pitchFamily="34" charset="0"/>
                <a:cs typeface="Arial" panose="020B0604020202020204" pitchFamily="34" charset="0"/>
              </a:rPr>
              <a:t>Dunque, si deve affermare che si è di fronte a segni che, nel loro complesso e ad un esame sintetico, risultano, senza meno, confondibili e si deve richiamare al riguardo il consolidato orientamento della giurisprudenza di legittimità che pone l’accento, al fine della sussistenza della </a:t>
            </a:r>
            <a:r>
              <a:rPr lang="it-IT" sz="1600" i="1" dirty="0" err="1">
                <a:latin typeface="Arial" panose="020B0604020202020204" pitchFamily="34" charset="0"/>
                <a:cs typeface="Arial" panose="020B0604020202020204" pitchFamily="34" charset="0"/>
              </a:rPr>
              <a:t>confondibilità</a:t>
            </a:r>
            <a:r>
              <a:rPr lang="it-IT" sz="1600" i="1" dirty="0">
                <a:latin typeface="Arial" panose="020B0604020202020204" pitchFamily="34" charset="0"/>
                <a:cs typeface="Arial" panose="020B0604020202020204" pitchFamily="34" charset="0"/>
              </a:rPr>
              <a:t>, sull’impressione di insieme che il prodotto può ingenerare sul consumatore medio.” </a:t>
            </a:r>
            <a:endParaRPr sz="1600" dirty="0">
              <a:latin typeface="Arial" panose="020B0604020202020204" pitchFamily="34" charset="0"/>
              <a:cs typeface="Arial" panose="020B0604020202020204" pitchFamily="34" charset="0"/>
            </a:endParaRPr>
          </a:p>
          <a:p>
            <a:pPr marL="12700" marR="5080" algn="just">
              <a:lnSpc>
                <a:spcPts val="2060"/>
              </a:lnSpc>
              <a:spcBef>
                <a:spcPts val="85"/>
              </a:spcBef>
            </a:pPr>
            <a:endParaRPr lang="it-IT" sz="1600" spc="-5" dirty="0">
              <a:latin typeface="Arial" panose="020B0604020202020204" pitchFamily="34" charset="0"/>
              <a:cs typeface="Arial" panose="020B0604020202020204" pitchFamily="34" charset="0"/>
            </a:endParaRPr>
          </a:p>
          <a:p>
            <a:pPr lvl="0" algn="just"/>
            <a:r>
              <a:rPr lang="it-IT" sz="1600" b="1" dirty="0">
                <a:latin typeface="Arial" panose="020B0604020202020204" pitchFamily="34" charset="0"/>
                <a:cs typeface="Arial" panose="020B0604020202020204" pitchFamily="34" charset="0"/>
              </a:rPr>
              <a:t>Corte d’Appello di Milano</a:t>
            </a:r>
            <a:r>
              <a:rPr lang="it-IT" sz="1600" dirty="0">
                <a:latin typeface="Arial" panose="020B0604020202020204" pitchFamily="34" charset="0"/>
                <a:cs typeface="Arial" panose="020B0604020202020204" pitchFamily="34" charset="0"/>
              </a:rPr>
              <a:t>, sentenza n. 7750 dell’11 novembre – 9 dicembre 2015, </a:t>
            </a:r>
            <a:r>
              <a:rPr lang="it-IT" sz="1600" dirty="0" err="1">
                <a:latin typeface="Arial" panose="020B0604020202020204" pitchFamily="34" charset="0"/>
                <a:cs typeface="Arial" panose="020B0604020202020204" pitchFamily="34" charset="0"/>
              </a:rPr>
              <a:t>proc</a:t>
            </a:r>
            <a:r>
              <a:rPr lang="it-IT" sz="1600" dirty="0">
                <a:latin typeface="Arial" panose="020B0604020202020204" pitchFamily="34" charset="0"/>
                <a:cs typeface="Arial" panose="020B0604020202020204" pitchFamily="34" charset="0"/>
              </a:rPr>
              <a:t>. Pen. N. 39075/2009 R.G.N.R., 4407/2011 R.G.C.A. </a:t>
            </a:r>
          </a:p>
          <a:p>
            <a:pPr algn="just"/>
            <a:r>
              <a:rPr lang="it-IT" sz="1600" dirty="0">
                <a:latin typeface="Arial" panose="020B0604020202020204" pitchFamily="34" charset="0"/>
                <a:cs typeface="Arial" panose="020B0604020202020204" pitchFamily="34" charset="0"/>
              </a:rPr>
              <a:t>“</a:t>
            </a:r>
            <a:r>
              <a:rPr lang="it-IT" sz="1600" i="1" dirty="0">
                <a:latin typeface="Arial" panose="020B0604020202020204" pitchFamily="34" charset="0"/>
                <a:cs typeface="Arial" panose="020B0604020202020204" pitchFamily="34" charset="0"/>
              </a:rPr>
              <a:t>La valutazione di </a:t>
            </a:r>
            <a:r>
              <a:rPr lang="it-IT" sz="1600" i="1" dirty="0" err="1">
                <a:latin typeface="Arial" panose="020B0604020202020204" pitchFamily="34" charset="0"/>
                <a:cs typeface="Arial" panose="020B0604020202020204" pitchFamily="34" charset="0"/>
              </a:rPr>
              <a:t>confondibilità</a:t>
            </a:r>
            <a:r>
              <a:rPr lang="it-IT" sz="1600" i="1" dirty="0">
                <a:latin typeface="Arial" panose="020B0604020202020204" pitchFamily="34" charset="0"/>
                <a:cs typeface="Arial" panose="020B0604020202020204" pitchFamily="34" charset="0"/>
              </a:rPr>
              <a:t> tra il marchio contraffatto e quello genuino deve, infatti, esser condotta sulla base di un esame globale e sintetico, con riguardo ai dati salienti, che tenga conto dell’impressione d’insieme e della categoria dei consumatori medi cui il prodotto è destinato</a:t>
            </a:r>
            <a:r>
              <a:rPr lang="it-IT" sz="1600" dirty="0">
                <a:latin typeface="Arial" panose="020B0604020202020204" pitchFamily="34" charset="0"/>
                <a:cs typeface="Arial" panose="020B0604020202020204" pitchFamily="34"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41730"/>
            <a:ext cx="11313518" cy="1715213"/>
          </a:xfrm>
          <a:prstGeom prst="rect">
            <a:avLst/>
          </a:prstGeom>
        </p:spPr>
        <p:txBody>
          <a:bodyPr vert="horz" wrap="square" lIns="0" tIns="47625" rIns="0" bIns="0" rtlCol="0">
            <a:spAutoFit/>
          </a:bodyPr>
          <a:lstStyle/>
          <a:p>
            <a:pPr marL="12700" marR="5080">
              <a:lnSpc>
                <a:spcPts val="6509"/>
              </a:lnSpc>
              <a:spcBef>
                <a:spcPts val="375"/>
              </a:spcBef>
            </a:pPr>
            <a:r>
              <a:rPr lang="it-IT" sz="5450" spc="-25" dirty="0"/>
              <a:t>2) </a:t>
            </a:r>
            <a:r>
              <a:rPr sz="5450" spc="-25" dirty="0" err="1"/>
              <a:t>Valutazione</a:t>
            </a:r>
            <a:r>
              <a:rPr sz="5450" spc="-25" dirty="0"/>
              <a:t> </a:t>
            </a:r>
            <a:r>
              <a:rPr sz="5450" spc="10" dirty="0"/>
              <a:t>della confondibilità  in astratto </a:t>
            </a:r>
            <a:r>
              <a:rPr sz="5450" spc="15" dirty="0"/>
              <a:t>e </a:t>
            </a:r>
            <a:r>
              <a:rPr sz="5450" spc="10" dirty="0"/>
              <a:t>teoria del</a:t>
            </a:r>
            <a:r>
              <a:rPr sz="5450" spc="-35" dirty="0"/>
              <a:t> </a:t>
            </a:r>
            <a:r>
              <a:rPr sz="5450" spc="10" dirty="0"/>
              <a:t>ricordo</a:t>
            </a:r>
            <a:endParaRPr sz="5450" dirty="0"/>
          </a:p>
        </p:txBody>
      </p:sp>
      <p:sp>
        <p:nvSpPr>
          <p:cNvPr id="7" name="object 7"/>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34</a:t>
            </a:r>
            <a:endParaRPr sz="1950" dirty="0">
              <a:latin typeface="Arial"/>
              <a:cs typeface="Arial"/>
            </a:endParaRPr>
          </a:p>
        </p:txBody>
      </p:sp>
      <p:sp>
        <p:nvSpPr>
          <p:cNvPr id="3" name="object 3"/>
          <p:cNvSpPr txBox="1"/>
          <p:nvPr/>
        </p:nvSpPr>
        <p:spPr>
          <a:xfrm>
            <a:off x="1557932" y="2734441"/>
            <a:ext cx="10554335" cy="649605"/>
          </a:xfrm>
          <a:prstGeom prst="rect">
            <a:avLst/>
          </a:prstGeom>
        </p:spPr>
        <p:txBody>
          <a:bodyPr vert="horz" wrap="square" lIns="0" tIns="16510" rIns="0" bIns="0" rtlCol="0">
            <a:spAutoFit/>
          </a:bodyPr>
          <a:lstStyle/>
          <a:p>
            <a:pPr marL="12700">
              <a:lnSpc>
                <a:spcPct val="100000"/>
              </a:lnSpc>
              <a:spcBef>
                <a:spcPts val="130"/>
              </a:spcBef>
            </a:pPr>
            <a:r>
              <a:rPr sz="2000" b="1" spc="15" dirty="0">
                <a:latin typeface="Arial"/>
                <a:cs typeface="Arial"/>
              </a:rPr>
              <a:t>Corte </a:t>
            </a:r>
            <a:r>
              <a:rPr sz="2000" b="1" spc="10" dirty="0">
                <a:latin typeface="Arial"/>
                <a:cs typeface="Arial"/>
              </a:rPr>
              <a:t>di </a:t>
            </a:r>
            <a:r>
              <a:rPr sz="2000" b="1" spc="15" dirty="0">
                <a:latin typeface="Arial"/>
                <a:cs typeface="Arial"/>
              </a:rPr>
              <a:t>Cassazione, </a:t>
            </a:r>
            <a:r>
              <a:rPr sz="2000" spc="15" dirty="0">
                <a:latin typeface="Arial"/>
                <a:cs typeface="Arial"/>
              </a:rPr>
              <a:t>sentenza </a:t>
            </a:r>
            <a:r>
              <a:rPr sz="2000" spc="10" dirty="0">
                <a:latin typeface="Arial"/>
                <a:cs typeface="Arial"/>
              </a:rPr>
              <a:t>n. </a:t>
            </a:r>
            <a:r>
              <a:rPr sz="2000" spc="15" dirty="0">
                <a:latin typeface="Arial"/>
                <a:cs typeface="Arial"/>
              </a:rPr>
              <a:t>13819 </a:t>
            </a:r>
            <a:r>
              <a:rPr sz="2000" spc="10" dirty="0">
                <a:latin typeface="Arial"/>
                <a:cs typeface="Arial"/>
              </a:rPr>
              <a:t>del </a:t>
            </a:r>
            <a:r>
              <a:rPr sz="2000" spc="15" dirty="0">
                <a:latin typeface="Arial"/>
                <a:cs typeface="Arial"/>
              </a:rPr>
              <a:t>12 </a:t>
            </a:r>
            <a:r>
              <a:rPr sz="2000" spc="10" dirty="0">
                <a:latin typeface="Arial"/>
                <a:cs typeface="Arial"/>
              </a:rPr>
              <a:t>febbraio - </a:t>
            </a:r>
            <a:r>
              <a:rPr sz="2000" spc="15" dirty="0">
                <a:latin typeface="Arial"/>
                <a:cs typeface="Arial"/>
              </a:rPr>
              <a:t>2 </a:t>
            </a:r>
            <a:r>
              <a:rPr sz="2000" spc="10" dirty="0">
                <a:latin typeface="Arial"/>
                <a:cs typeface="Arial"/>
              </a:rPr>
              <a:t>aprile</a:t>
            </a:r>
            <a:r>
              <a:rPr sz="2000" spc="-80" dirty="0">
                <a:latin typeface="Arial"/>
                <a:cs typeface="Arial"/>
              </a:rPr>
              <a:t> </a:t>
            </a:r>
            <a:r>
              <a:rPr sz="2000" spc="15" dirty="0">
                <a:latin typeface="Arial"/>
                <a:cs typeface="Arial"/>
              </a:rPr>
              <a:t>2008</a:t>
            </a:r>
            <a:endParaRPr sz="2000" dirty="0">
              <a:latin typeface="Arial"/>
              <a:cs typeface="Arial"/>
            </a:endParaRPr>
          </a:p>
          <a:p>
            <a:pPr marL="12700">
              <a:lnSpc>
                <a:spcPct val="100000"/>
              </a:lnSpc>
              <a:spcBef>
                <a:spcPts val="75"/>
              </a:spcBef>
              <a:tabLst>
                <a:tab pos="551180" algn="l"/>
                <a:tab pos="2223135" algn="l"/>
                <a:tab pos="2690495" algn="l"/>
                <a:tab pos="3559175" algn="l"/>
                <a:tab pos="5011420" algn="l"/>
                <a:tab pos="5321300" algn="l"/>
                <a:tab pos="6189980" algn="l"/>
                <a:tab pos="7274559" algn="l"/>
                <a:tab pos="7999730" algn="l"/>
                <a:tab pos="8940165" algn="l"/>
                <a:tab pos="10010140" algn="l"/>
              </a:tabLst>
            </a:pPr>
            <a:r>
              <a:rPr sz="2000" spc="10" dirty="0">
                <a:latin typeface="Arial"/>
                <a:cs typeface="Arial"/>
              </a:rPr>
              <a:t>“</a:t>
            </a:r>
            <a:r>
              <a:rPr sz="2000" i="1" spc="15" dirty="0">
                <a:latin typeface="Arial"/>
                <a:cs typeface="Arial"/>
              </a:rPr>
              <a:t>La	con</a:t>
            </a:r>
            <a:r>
              <a:rPr sz="2000" i="1" dirty="0">
                <a:latin typeface="Arial"/>
                <a:cs typeface="Arial"/>
              </a:rPr>
              <a:t>f</a:t>
            </a:r>
            <a:r>
              <a:rPr sz="2000" i="1" spc="10" dirty="0">
                <a:latin typeface="Arial"/>
                <a:cs typeface="Arial"/>
              </a:rPr>
              <a:t>ondibili</a:t>
            </a:r>
            <a:r>
              <a:rPr sz="2000" i="1" dirty="0">
                <a:latin typeface="Arial"/>
                <a:cs typeface="Arial"/>
              </a:rPr>
              <a:t>t</a:t>
            </a:r>
            <a:r>
              <a:rPr sz="2000" i="1" spc="15" dirty="0">
                <a:latin typeface="Arial"/>
                <a:cs typeface="Arial"/>
              </a:rPr>
              <a:t>à</a:t>
            </a:r>
            <a:r>
              <a:rPr sz="2000" i="1" dirty="0">
                <a:latin typeface="Arial"/>
                <a:cs typeface="Arial"/>
              </a:rPr>
              <a:t>	t</a:t>
            </a:r>
            <a:r>
              <a:rPr sz="2000" i="1" spc="10" dirty="0">
                <a:latin typeface="Arial"/>
                <a:cs typeface="Arial"/>
              </a:rPr>
              <a:t>ra</a:t>
            </a:r>
            <a:r>
              <a:rPr sz="2000" i="1" dirty="0">
                <a:latin typeface="Arial"/>
                <a:cs typeface="Arial"/>
              </a:rPr>
              <a:t>	</a:t>
            </a:r>
            <a:r>
              <a:rPr sz="2000" i="1" spc="15" dirty="0">
                <a:latin typeface="Arial"/>
                <a:cs typeface="Arial"/>
              </a:rPr>
              <a:t>segno</a:t>
            </a:r>
            <a:r>
              <a:rPr sz="2000" i="1" dirty="0">
                <a:latin typeface="Arial"/>
                <a:cs typeface="Arial"/>
              </a:rPr>
              <a:t>	</a:t>
            </a:r>
            <a:r>
              <a:rPr sz="2000" i="1" spc="15" dirty="0">
                <a:latin typeface="Arial"/>
                <a:cs typeface="Arial"/>
              </a:rPr>
              <a:t>con</a:t>
            </a:r>
            <a:r>
              <a:rPr sz="2000" i="1" dirty="0">
                <a:latin typeface="Arial"/>
                <a:cs typeface="Arial"/>
              </a:rPr>
              <a:t>t</a:t>
            </a:r>
            <a:r>
              <a:rPr sz="2000" i="1" spc="10" dirty="0">
                <a:latin typeface="Arial"/>
                <a:cs typeface="Arial"/>
              </a:rPr>
              <a:t>ra</a:t>
            </a:r>
            <a:r>
              <a:rPr sz="2000" i="1" spc="-35" dirty="0">
                <a:latin typeface="Arial"/>
                <a:cs typeface="Arial"/>
              </a:rPr>
              <a:t>f</a:t>
            </a:r>
            <a:r>
              <a:rPr sz="2000" i="1" dirty="0">
                <a:latin typeface="Arial"/>
                <a:cs typeface="Arial"/>
              </a:rPr>
              <a:t>f</a:t>
            </a:r>
            <a:r>
              <a:rPr sz="2000" i="1" spc="15" dirty="0">
                <a:latin typeface="Arial"/>
                <a:cs typeface="Arial"/>
              </a:rPr>
              <a:t>a</a:t>
            </a:r>
            <a:r>
              <a:rPr sz="2000" i="1" dirty="0">
                <a:latin typeface="Arial"/>
                <a:cs typeface="Arial"/>
              </a:rPr>
              <a:t>tt</a:t>
            </a:r>
            <a:r>
              <a:rPr sz="2000" i="1" spc="15" dirty="0">
                <a:latin typeface="Arial"/>
                <a:cs typeface="Arial"/>
              </a:rPr>
              <a:t>o</a:t>
            </a:r>
            <a:r>
              <a:rPr sz="2000" i="1" dirty="0">
                <a:latin typeface="Arial"/>
                <a:cs typeface="Arial"/>
              </a:rPr>
              <a:t>	</a:t>
            </a:r>
            <a:r>
              <a:rPr sz="2000" i="1" spc="15" dirty="0">
                <a:latin typeface="Arial"/>
                <a:cs typeface="Arial"/>
              </a:rPr>
              <a:t>e</a:t>
            </a:r>
            <a:r>
              <a:rPr sz="2000" i="1" dirty="0">
                <a:latin typeface="Arial"/>
                <a:cs typeface="Arial"/>
              </a:rPr>
              <a:t>	</a:t>
            </a:r>
            <a:r>
              <a:rPr sz="2000" i="1" spc="15" dirty="0">
                <a:latin typeface="Arial"/>
                <a:cs typeface="Arial"/>
              </a:rPr>
              <a:t>segno</a:t>
            </a:r>
            <a:r>
              <a:rPr sz="2000" i="1" dirty="0">
                <a:latin typeface="Arial"/>
                <a:cs typeface="Arial"/>
              </a:rPr>
              <a:t>	</a:t>
            </a:r>
            <a:r>
              <a:rPr sz="2000" i="1" spc="15" dirty="0">
                <a:latin typeface="Arial"/>
                <a:cs typeface="Arial"/>
              </a:rPr>
              <a:t>genuino</a:t>
            </a:r>
            <a:r>
              <a:rPr sz="2000" i="1" dirty="0">
                <a:latin typeface="Arial"/>
                <a:cs typeface="Arial"/>
              </a:rPr>
              <a:t>	</a:t>
            </a:r>
            <a:r>
              <a:rPr sz="2000" i="1" spc="15" dirty="0">
                <a:latin typeface="Arial"/>
                <a:cs typeface="Arial"/>
              </a:rPr>
              <a:t>deve</a:t>
            </a:r>
            <a:r>
              <a:rPr sz="2000" i="1" dirty="0">
                <a:latin typeface="Arial"/>
                <a:cs typeface="Arial"/>
              </a:rPr>
              <a:t>	</a:t>
            </a:r>
            <a:r>
              <a:rPr sz="2000" i="1" spc="15" dirty="0">
                <a:latin typeface="Arial"/>
                <a:cs typeface="Arial"/>
              </a:rPr>
              <a:t>essere</a:t>
            </a:r>
            <a:r>
              <a:rPr sz="2000" i="1" dirty="0">
                <a:latin typeface="Arial"/>
                <a:cs typeface="Arial"/>
              </a:rPr>
              <a:t>	</a:t>
            </a:r>
            <a:r>
              <a:rPr sz="2000" i="1" spc="10" dirty="0">
                <a:latin typeface="Arial"/>
                <a:cs typeface="Arial"/>
              </a:rPr>
              <a:t>valu</a:t>
            </a:r>
            <a:r>
              <a:rPr sz="2000" i="1" dirty="0">
                <a:latin typeface="Arial"/>
                <a:cs typeface="Arial"/>
              </a:rPr>
              <a:t>t</a:t>
            </a:r>
            <a:r>
              <a:rPr sz="2000" i="1" spc="15" dirty="0">
                <a:latin typeface="Arial"/>
                <a:cs typeface="Arial"/>
              </a:rPr>
              <a:t>a</a:t>
            </a:r>
            <a:r>
              <a:rPr sz="2000" i="1" dirty="0">
                <a:latin typeface="Arial"/>
                <a:cs typeface="Arial"/>
              </a:rPr>
              <a:t>t</a:t>
            </a:r>
            <a:r>
              <a:rPr sz="2000" i="1" spc="15" dirty="0">
                <a:latin typeface="Arial"/>
                <a:cs typeface="Arial"/>
              </a:rPr>
              <a:t>a</a:t>
            </a:r>
            <a:r>
              <a:rPr sz="2000" i="1" dirty="0">
                <a:latin typeface="Arial"/>
                <a:cs typeface="Arial"/>
              </a:rPr>
              <a:t>	</a:t>
            </a:r>
            <a:r>
              <a:rPr sz="2000" i="1" spc="10" dirty="0">
                <a:latin typeface="Arial"/>
                <a:cs typeface="Arial"/>
              </a:rPr>
              <a:t>sulla</a:t>
            </a:r>
            <a:endParaRPr sz="2000" dirty="0">
              <a:latin typeface="Arial"/>
              <a:cs typeface="Arial"/>
            </a:endParaRPr>
          </a:p>
        </p:txBody>
      </p:sp>
      <p:sp>
        <p:nvSpPr>
          <p:cNvPr id="4" name="object 4"/>
          <p:cNvSpPr txBox="1"/>
          <p:nvPr/>
        </p:nvSpPr>
        <p:spPr>
          <a:xfrm>
            <a:off x="12252286" y="3048568"/>
            <a:ext cx="951865" cy="335280"/>
          </a:xfrm>
          <a:prstGeom prst="rect">
            <a:avLst/>
          </a:prstGeom>
        </p:spPr>
        <p:txBody>
          <a:bodyPr vert="horz" wrap="square" lIns="0" tIns="16510" rIns="0" bIns="0" rtlCol="0">
            <a:spAutoFit/>
          </a:bodyPr>
          <a:lstStyle/>
          <a:p>
            <a:pPr marL="12700">
              <a:lnSpc>
                <a:spcPct val="100000"/>
              </a:lnSpc>
              <a:spcBef>
                <a:spcPts val="130"/>
              </a:spcBef>
              <a:tabLst>
                <a:tab pos="737870" algn="l"/>
              </a:tabLst>
            </a:pPr>
            <a:r>
              <a:rPr sz="2000" i="1" spc="15" dirty="0">
                <a:latin typeface="Arial"/>
                <a:cs typeface="Arial"/>
              </a:rPr>
              <a:t>base	</a:t>
            </a:r>
            <a:r>
              <a:rPr sz="2000" i="1" spc="10" dirty="0">
                <a:latin typeface="Arial"/>
                <a:cs typeface="Arial"/>
              </a:rPr>
              <a:t>di</a:t>
            </a:r>
            <a:endParaRPr sz="2000">
              <a:latin typeface="Arial"/>
              <a:cs typeface="Arial"/>
            </a:endParaRPr>
          </a:p>
        </p:txBody>
      </p:sp>
      <p:sp>
        <p:nvSpPr>
          <p:cNvPr id="5" name="object 5"/>
          <p:cNvSpPr txBox="1"/>
          <p:nvPr/>
        </p:nvSpPr>
        <p:spPr>
          <a:xfrm>
            <a:off x="13344554" y="3048568"/>
            <a:ext cx="1252855" cy="335280"/>
          </a:xfrm>
          <a:prstGeom prst="rect">
            <a:avLst/>
          </a:prstGeom>
        </p:spPr>
        <p:txBody>
          <a:bodyPr vert="horz" wrap="square" lIns="0" tIns="16510" rIns="0" bIns="0" rtlCol="0">
            <a:spAutoFit/>
          </a:bodyPr>
          <a:lstStyle/>
          <a:p>
            <a:pPr marL="12700">
              <a:lnSpc>
                <a:spcPct val="100000"/>
              </a:lnSpc>
              <a:spcBef>
                <a:spcPts val="130"/>
              </a:spcBef>
              <a:tabLst>
                <a:tab pos="465455" algn="l"/>
              </a:tabLst>
            </a:pPr>
            <a:r>
              <a:rPr sz="2000" i="1" spc="15" dirty="0">
                <a:latin typeface="Arial"/>
                <a:cs typeface="Arial"/>
              </a:rPr>
              <a:t>un	esame</a:t>
            </a:r>
            <a:endParaRPr sz="2000">
              <a:latin typeface="Arial"/>
              <a:cs typeface="Arial"/>
            </a:endParaRPr>
          </a:p>
        </p:txBody>
      </p:sp>
      <p:sp>
        <p:nvSpPr>
          <p:cNvPr id="6" name="object 6"/>
          <p:cNvSpPr txBox="1">
            <a:spLocks noGrp="1"/>
          </p:cNvSpPr>
          <p:nvPr>
            <p:ph type="body" idx="1"/>
          </p:nvPr>
        </p:nvSpPr>
        <p:spPr>
          <a:xfrm>
            <a:off x="1557932" y="3362695"/>
            <a:ext cx="13039090" cy="6258508"/>
          </a:xfrm>
          <a:prstGeom prst="rect">
            <a:avLst/>
          </a:prstGeom>
        </p:spPr>
        <p:txBody>
          <a:bodyPr vert="horz" wrap="square" lIns="0" tIns="6985" rIns="0" bIns="0" rtlCol="0">
            <a:spAutoFit/>
          </a:bodyPr>
          <a:lstStyle/>
          <a:p>
            <a:pPr marL="12700" marR="5080" algn="just">
              <a:lnSpc>
                <a:spcPct val="103099"/>
              </a:lnSpc>
              <a:spcBef>
                <a:spcPts val="55"/>
              </a:spcBef>
            </a:pPr>
            <a:r>
              <a:rPr b="0" i="1" u="none" spc="15" dirty="0">
                <a:latin typeface="Arial"/>
                <a:cs typeface="Arial"/>
              </a:rPr>
              <a:t>complessivo, che può </a:t>
            </a:r>
            <a:r>
              <a:rPr b="0" i="1" u="none" spc="10" dirty="0">
                <a:latin typeface="Arial"/>
                <a:cs typeface="Arial"/>
              </a:rPr>
              <a:t>tener conto analiticamente degli elementi di similitudine </a:t>
            </a:r>
            <a:r>
              <a:rPr b="0" i="1" u="none" spc="15" dirty="0">
                <a:latin typeface="Arial"/>
                <a:cs typeface="Arial"/>
              </a:rPr>
              <a:t>e </a:t>
            </a:r>
            <a:r>
              <a:rPr b="0" i="1" u="none" spc="10" dirty="0">
                <a:latin typeface="Arial"/>
                <a:cs typeface="Arial"/>
              </a:rPr>
              <a:t>di distinzione, </a:t>
            </a:r>
            <a:r>
              <a:rPr b="0" i="1" u="sng" spc="20" dirty="0"/>
              <a:t>ma </a:t>
            </a:r>
            <a:r>
              <a:rPr b="0" i="1" u="sng" spc="15" dirty="0"/>
              <a:t>deve  </a:t>
            </a:r>
            <a:r>
              <a:rPr b="0" u="sng" spc="10" dirty="0"/>
              <a:t>soprattutto incentrarsi sulla impressione d’insieme </a:t>
            </a:r>
            <a:r>
              <a:rPr b="0" u="sng" spc="15" dirty="0"/>
              <a:t>che </a:t>
            </a:r>
            <a:r>
              <a:rPr b="0" u="sng" spc="5" dirty="0"/>
              <a:t>il </a:t>
            </a:r>
            <a:r>
              <a:rPr b="0" u="sng" spc="10" dirty="0"/>
              <a:t>prodotto </a:t>
            </a:r>
            <a:r>
              <a:rPr b="0" u="sng" spc="15" dirty="0"/>
              <a:t>può </a:t>
            </a:r>
            <a:r>
              <a:rPr b="0" u="sng" spc="10" dirty="0"/>
              <a:t>fare sul </a:t>
            </a:r>
            <a:r>
              <a:rPr b="0" u="sng" spc="15" dirty="0"/>
              <a:t>consumatore </a:t>
            </a:r>
            <a:r>
              <a:rPr b="0" u="sng" spc="10" dirty="0"/>
              <a:t>medio, </a:t>
            </a:r>
            <a:r>
              <a:rPr b="0" u="sng" spc="15" dirty="0"/>
              <a:t>che </a:t>
            </a:r>
            <a:r>
              <a:rPr b="0" u="sng" spc="10" dirty="0"/>
              <a:t>-  per definizione - </a:t>
            </a:r>
            <a:r>
              <a:rPr b="0" u="sng" spc="15" dirty="0"/>
              <a:t>non ha a </a:t>
            </a:r>
            <a:r>
              <a:rPr b="0" u="sng" spc="10" dirty="0"/>
              <a:t>disposizione </a:t>
            </a:r>
            <a:r>
              <a:rPr b="0" u="sng" spc="5" dirty="0"/>
              <a:t>il </a:t>
            </a:r>
            <a:r>
              <a:rPr b="0" u="sng" spc="10" dirty="0"/>
              <a:t>prodotto autentico </a:t>
            </a:r>
            <a:r>
              <a:rPr b="0" u="sng" spc="15" dirty="0"/>
              <a:t>con </a:t>
            </a:r>
            <a:r>
              <a:rPr b="0" u="sng" spc="10" dirty="0"/>
              <a:t>cui effettuare </a:t>
            </a:r>
            <a:r>
              <a:rPr b="0" u="sng" spc="15" dirty="0"/>
              <a:t>un </a:t>
            </a:r>
            <a:r>
              <a:rPr b="0" u="sng" spc="10" dirty="0"/>
              <a:t>confronto analitico </a:t>
            </a:r>
            <a:r>
              <a:rPr b="0" u="sng" spc="15" dirty="0"/>
              <a:t>e  </a:t>
            </a:r>
            <a:r>
              <a:rPr b="0" u="sng" spc="10" dirty="0" err="1"/>
              <a:t>immediato</a:t>
            </a:r>
            <a:r>
              <a:rPr b="0" i="0" u="none" spc="10" dirty="0">
                <a:latin typeface="Arial"/>
                <a:cs typeface="Arial"/>
              </a:rPr>
              <a:t>”</a:t>
            </a:r>
            <a:endParaRPr lang="it-IT" b="0" i="0" u="none" spc="10" dirty="0">
              <a:latin typeface="Arial"/>
              <a:cs typeface="Arial"/>
            </a:endParaRPr>
          </a:p>
          <a:p>
            <a:pPr marL="12700" marR="5080" algn="just">
              <a:lnSpc>
                <a:spcPct val="103099"/>
              </a:lnSpc>
              <a:spcBef>
                <a:spcPts val="55"/>
              </a:spcBef>
            </a:pPr>
            <a:endParaRPr lang="it-IT" b="0" i="0" u="sng" spc="10" dirty="0"/>
          </a:p>
          <a:p>
            <a:pPr lvl="0" algn="just"/>
            <a:r>
              <a:rPr lang="it-IT" i="0" u="none" dirty="0"/>
              <a:t>Corte di Appello di Genova</a:t>
            </a:r>
            <a:r>
              <a:rPr lang="it-IT" b="0" u="none" dirty="0"/>
              <a:t>, </a:t>
            </a:r>
            <a:r>
              <a:rPr lang="it-IT" b="0" i="0" u="none" dirty="0"/>
              <a:t>sentenza n. 2629/15 del 28 settembre – 27 novembre 2015, </a:t>
            </a:r>
            <a:r>
              <a:rPr lang="it-IT" b="0" i="0" u="none" dirty="0" err="1"/>
              <a:t>proc</a:t>
            </a:r>
            <a:r>
              <a:rPr lang="it-IT" b="0" i="0" u="none" dirty="0"/>
              <a:t>. </a:t>
            </a:r>
            <a:r>
              <a:rPr lang="it-IT" b="0" i="0" u="none" dirty="0" err="1"/>
              <a:t>pen</a:t>
            </a:r>
            <a:r>
              <a:rPr lang="it-IT" b="0" i="0" u="none" dirty="0"/>
              <a:t>. n. 3876/2012 R.G.N.R.</a:t>
            </a:r>
          </a:p>
          <a:p>
            <a:pPr algn="just"/>
            <a:r>
              <a:rPr lang="it-IT" b="0" u="none" dirty="0"/>
              <a:t>“Del tutto correttamente anche la giurisprudenza di merito ha evidenziato il fatto che un consumatore medio, il quale conosce solo sommariamente i marchi originali, senza un campione immediatamente disponibile con cui fare i dovuti confronti, può essere indotto in errore circa la provenienza della merce, sottolineando che quello che immediatamente colpisce l’attenzione dell’osservatore è l’insieme degli elementi che caratterizzano il prodotto originale (la forma, le dimensioni, i colori, il disegno dell’oggetto), a nulla rilevano le lievi differenze apportate ai marchi figurativi di Louis Vuitton e Burberry.”</a:t>
            </a:r>
          </a:p>
          <a:p>
            <a:pPr algn="just">
              <a:lnSpc>
                <a:spcPct val="100000"/>
              </a:lnSpc>
            </a:pPr>
            <a:endParaRPr lang="it-IT" sz="2300" dirty="0">
              <a:latin typeface="Times New Roman"/>
              <a:cs typeface="Times New Roman"/>
            </a:endParaRPr>
          </a:p>
          <a:p>
            <a:pPr algn="just"/>
            <a:r>
              <a:rPr lang="it-IT" i="0" u="none" spc="-5" dirty="0"/>
              <a:t>Corte </a:t>
            </a:r>
            <a:r>
              <a:rPr lang="it-IT" i="0" u="none" spc="-10" dirty="0"/>
              <a:t>d’Appello </a:t>
            </a:r>
            <a:r>
              <a:rPr lang="it-IT" i="0" u="none" spc="-5" dirty="0"/>
              <a:t>di Genova</a:t>
            </a:r>
            <a:r>
              <a:rPr lang="it-IT" b="0" i="0" u="none" spc="-5" dirty="0"/>
              <a:t>, sentenza n. </a:t>
            </a:r>
            <a:r>
              <a:rPr lang="it-IT" b="0" i="0" u="none" spc="-25" dirty="0"/>
              <a:t>1195/12 </a:t>
            </a:r>
            <a:r>
              <a:rPr lang="it-IT" b="0" i="0" u="none" spc="-5" dirty="0"/>
              <a:t>del 19 aprile – 18 maggio 2012, </a:t>
            </a:r>
            <a:r>
              <a:rPr lang="it-IT" b="0" i="0" u="none" spc="-5" dirty="0" err="1"/>
              <a:t>proc</a:t>
            </a:r>
            <a:r>
              <a:rPr lang="it-IT" b="0" i="0" u="none" spc="-5" dirty="0"/>
              <a:t>. </a:t>
            </a:r>
            <a:r>
              <a:rPr lang="it-IT" b="0" i="0" u="none" spc="-5" dirty="0" err="1"/>
              <a:t>pen</a:t>
            </a:r>
            <a:r>
              <a:rPr lang="it-IT" b="0" i="0" u="none" spc="-5" dirty="0"/>
              <a:t>. n. 6942/08 R.G.N.R.  </a:t>
            </a:r>
          </a:p>
          <a:p>
            <a:pPr algn="just"/>
            <a:r>
              <a:rPr lang="it-IT" b="0" i="0" u="sng" spc="-5" dirty="0"/>
              <a:t>“</a:t>
            </a:r>
            <a:r>
              <a:rPr lang="it-IT" b="0" u="none" spc="-5" dirty="0">
                <a:uFill>
                  <a:solidFill>
                    <a:srgbClr val="000000"/>
                  </a:solidFill>
                </a:uFill>
              </a:rPr>
              <a:t>Considerato che il </a:t>
            </a:r>
            <a:r>
              <a:rPr lang="it-IT" b="0" u="none" spc="-10" dirty="0">
                <a:uFill>
                  <a:solidFill>
                    <a:srgbClr val="000000"/>
                  </a:solidFill>
                </a:uFill>
              </a:rPr>
              <a:t>giudizio </a:t>
            </a:r>
            <a:r>
              <a:rPr lang="it-IT" b="0" u="none" spc="-5" dirty="0">
                <a:uFill>
                  <a:solidFill>
                    <a:srgbClr val="000000"/>
                  </a:solidFill>
                </a:uFill>
              </a:rPr>
              <a:t>di </a:t>
            </a:r>
            <a:r>
              <a:rPr lang="it-IT" b="0" u="none" spc="-10" dirty="0" err="1">
                <a:uFill>
                  <a:solidFill>
                    <a:srgbClr val="000000"/>
                  </a:solidFill>
                </a:uFill>
              </a:rPr>
              <a:t>confondibilità</a:t>
            </a:r>
            <a:r>
              <a:rPr lang="it-IT" b="0" u="none" spc="-10" dirty="0">
                <a:uFill>
                  <a:solidFill>
                    <a:srgbClr val="000000"/>
                  </a:solidFill>
                </a:uFill>
              </a:rPr>
              <a:t> </a:t>
            </a:r>
            <a:r>
              <a:rPr lang="it-IT" b="0" u="none" spc="-5" dirty="0">
                <a:uFill>
                  <a:solidFill>
                    <a:srgbClr val="000000"/>
                  </a:solidFill>
                </a:uFill>
              </a:rPr>
              <a:t>deve essere effettuato </a:t>
            </a:r>
            <a:r>
              <a:rPr lang="it-IT" b="0" u="none" spc="-10" dirty="0">
                <a:uFill>
                  <a:solidFill>
                    <a:srgbClr val="000000"/>
                  </a:solidFill>
                </a:uFill>
              </a:rPr>
              <a:t>non </a:t>
            </a:r>
            <a:r>
              <a:rPr lang="it-IT" b="0" u="none" spc="-5" dirty="0">
                <a:uFill>
                  <a:solidFill>
                    <a:srgbClr val="000000"/>
                  </a:solidFill>
                </a:uFill>
              </a:rPr>
              <a:t>in base alla </a:t>
            </a:r>
            <a:r>
              <a:rPr lang="it-IT" b="0" u="none" spc="-10" dirty="0">
                <a:uFill>
                  <a:solidFill>
                    <a:srgbClr val="000000"/>
                  </a:solidFill>
                </a:uFill>
              </a:rPr>
              <a:t>visione </a:t>
            </a:r>
            <a:r>
              <a:rPr lang="it-IT" b="0" u="none" spc="-5" dirty="0">
                <a:uFill>
                  <a:solidFill>
                    <a:srgbClr val="000000"/>
                  </a:solidFill>
                </a:uFill>
              </a:rPr>
              <a:t>“a </a:t>
            </a:r>
            <a:r>
              <a:rPr lang="it-IT" b="0" u="none" spc="-10" dirty="0">
                <a:uFill>
                  <a:solidFill>
                    <a:srgbClr val="000000"/>
                  </a:solidFill>
                </a:uFill>
              </a:rPr>
              <a:t>tavolino” </a:t>
            </a:r>
            <a:r>
              <a:rPr lang="it-IT" b="0" u="none" spc="-5" dirty="0">
                <a:uFill>
                  <a:solidFill>
                    <a:srgbClr val="000000"/>
                  </a:solidFill>
                </a:uFill>
              </a:rPr>
              <a:t>nei </a:t>
            </a:r>
            <a:r>
              <a:rPr lang="it-IT" b="0" u="none" spc="-5" dirty="0"/>
              <a:t> </a:t>
            </a:r>
            <a:r>
              <a:rPr lang="it-IT" b="0" u="none" spc="-10" dirty="0">
                <a:uFill>
                  <a:solidFill>
                    <a:srgbClr val="000000"/>
                  </a:solidFill>
                </a:uFill>
              </a:rPr>
              <a:t>due </a:t>
            </a:r>
            <a:r>
              <a:rPr lang="it-IT" b="0" u="none" spc="-5" dirty="0">
                <a:uFill>
                  <a:solidFill>
                    <a:srgbClr val="000000"/>
                  </a:solidFill>
                </a:uFill>
              </a:rPr>
              <a:t>termini di paragone, ma, </a:t>
            </a:r>
            <a:r>
              <a:rPr lang="it-IT" b="0" u="none" spc="-10" dirty="0">
                <a:uFill>
                  <a:solidFill>
                    <a:srgbClr val="000000"/>
                  </a:solidFill>
                </a:uFill>
              </a:rPr>
              <a:t>da un </a:t>
            </a:r>
            <a:r>
              <a:rPr lang="it-IT" b="0" u="none" spc="-5" dirty="0">
                <a:uFill>
                  <a:solidFill>
                    <a:srgbClr val="000000"/>
                  </a:solidFill>
                </a:uFill>
              </a:rPr>
              <a:t>lato, </a:t>
            </a:r>
            <a:r>
              <a:rPr lang="it-IT" b="0" u="none" spc="-10" dirty="0">
                <a:uFill>
                  <a:solidFill>
                    <a:srgbClr val="000000"/>
                  </a:solidFill>
                </a:uFill>
              </a:rPr>
              <a:t>della </a:t>
            </a:r>
            <a:r>
              <a:rPr lang="it-IT" b="0" u="none" spc="-5" dirty="0">
                <a:uFill>
                  <a:solidFill>
                    <a:srgbClr val="000000"/>
                  </a:solidFill>
                </a:uFill>
              </a:rPr>
              <a:t>merce contraffatta </a:t>
            </a:r>
            <a:r>
              <a:rPr lang="it-IT" b="0" u="none" spc="-10" dirty="0">
                <a:uFill>
                  <a:solidFill>
                    <a:srgbClr val="000000"/>
                  </a:solidFill>
                </a:uFill>
              </a:rPr>
              <a:t>quale </a:t>
            </a:r>
            <a:r>
              <a:rPr lang="it-IT" b="0" u="none" spc="-5" dirty="0">
                <a:uFill>
                  <a:solidFill>
                    <a:srgbClr val="000000"/>
                  </a:solidFill>
                </a:uFill>
              </a:rPr>
              <a:t>appare in circolazione, e, dall’altro </a:t>
            </a:r>
            <a:r>
              <a:rPr lang="it-IT" b="0" u="none" spc="-5" dirty="0"/>
              <a:t> </a:t>
            </a:r>
            <a:r>
              <a:rPr lang="it-IT" b="0" u="none" spc="-5" dirty="0">
                <a:uFill>
                  <a:solidFill>
                    <a:srgbClr val="000000"/>
                  </a:solidFill>
                </a:uFill>
              </a:rPr>
              <a:t>lato, del ricordo personale che ciascun consumatore </a:t>
            </a:r>
            <a:r>
              <a:rPr lang="it-IT" b="0" u="none" spc="-10" dirty="0">
                <a:uFill>
                  <a:solidFill>
                    <a:srgbClr val="000000"/>
                  </a:solidFill>
                </a:uFill>
              </a:rPr>
              <a:t>ha </a:t>
            </a:r>
            <a:r>
              <a:rPr lang="it-IT" b="0" u="none" spc="-5" dirty="0">
                <a:uFill>
                  <a:solidFill>
                    <a:srgbClr val="000000"/>
                  </a:solidFill>
                </a:uFill>
              </a:rPr>
              <a:t>del marchio </a:t>
            </a:r>
            <a:r>
              <a:rPr lang="it-IT" b="0" u="none" spc="-10" dirty="0">
                <a:uFill>
                  <a:solidFill>
                    <a:srgbClr val="000000"/>
                  </a:solidFill>
                </a:uFill>
              </a:rPr>
              <a:t>originale</a:t>
            </a:r>
            <a:r>
              <a:rPr lang="it-IT" b="0" u="none" spc="-10" dirty="0"/>
              <a:t>, </a:t>
            </a:r>
            <a:r>
              <a:rPr lang="it-IT" b="0" u="none" spc="-5" dirty="0"/>
              <a:t>e quindi delle caratteristiche  fondamentali, e non certo dei minimi dettagli, risulta evidente che la merce sequestrata era confondibile con quella prodo</a:t>
            </a:r>
            <a:r>
              <a:rPr lang="it-IT" b="0" u="none" spc="-10" dirty="0"/>
              <a:t>tt</a:t>
            </a:r>
            <a:r>
              <a:rPr lang="it-IT" b="0" u="none" spc="-5" dirty="0"/>
              <a:t>a dalla parte civile Louis Vuitton (e del resto questo era l’intento, riconosciuto dallo stesso Tribunale, perseguito dall’autore della contraffazione), per cui non è certamente configurabile l’ipotesi del reato impossibile”.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703918" cy="900246"/>
          </a:xfrm>
          <a:prstGeom prst="rect">
            <a:avLst/>
          </a:prstGeom>
        </p:spPr>
        <p:txBody>
          <a:bodyPr vert="horz" wrap="square" lIns="0" tIns="15240" rIns="0" bIns="0" rtlCol="0">
            <a:spAutoFit/>
          </a:bodyPr>
          <a:lstStyle/>
          <a:p>
            <a:pPr marL="12700">
              <a:lnSpc>
                <a:spcPct val="100000"/>
              </a:lnSpc>
              <a:spcBef>
                <a:spcPts val="120"/>
              </a:spcBef>
            </a:pPr>
            <a:r>
              <a:rPr lang="it-IT" sz="5750" spc="-100" dirty="0"/>
              <a:t>3) </a:t>
            </a:r>
            <a:r>
              <a:rPr sz="5750" spc="-100" dirty="0"/>
              <a:t>Teoria </a:t>
            </a:r>
            <a:r>
              <a:rPr sz="5750" spc="5" dirty="0"/>
              <a:t>della</a:t>
            </a:r>
            <a:r>
              <a:rPr sz="5750" spc="85" dirty="0"/>
              <a:t> </a:t>
            </a:r>
            <a:r>
              <a:rPr sz="5750" spc="5" dirty="0"/>
              <a:t>distanza</a:t>
            </a:r>
            <a:endParaRPr sz="5750" dirty="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35</a:t>
            </a:r>
            <a:endParaRPr sz="1950" dirty="0">
              <a:latin typeface="Arial"/>
              <a:cs typeface="Arial"/>
            </a:endParaRPr>
          </a:p>
        </p:txBody>
      </p:sp>
      <p:sp>
        <p:nvSpPr>
          <p:cNvPr id="3" name="object 3"/>
          <p:cNvSpPr txBox="1"/>
          <p:nvPr/>
        </p:nvSpPr>
        <p:spPr>
          <a:xfrm>
            <a:off x="1557932" y="2729415"/>
            <a:ext cx="14132918" cy="5477140"/>
          </a:xfrm>
          <a:prstGeom prst="rect">
            <a:avLst/>
          </a:prstGeom>
        </p:spPr>
        <p:txBody>
          <a:bodyPr vert="horz" wrap="square" lIns="0" tIns="11430" rIns="0" bIns="0" rtlCol="0">
            <a:spAutoFit/>
          </a:bodyPr>
          <a:lstStyle/>
          <a:p>
            <a:pPr marL="12700">
              <a:lnSpc>
                <a:spcPts val="2080"/>
              </a:lnSpc>
              <a:spcBef>
                <a:spcPts val="90"/>
              </a:spcBef>
            </a:pPr>
            <a:r>
              <a:rPr b="1" spc="-10" dirty="0">
                <a:latin typeface="Arial" panose="020B0604020202020204" pitchFamily="34" charset="0"/>
                <a:cs typeface="Arial" panose="020B0604020202020204" pitchFamily="34" charset="0"/>
              </a:rPr>
              <a:t>Corte di Cassazione, </a:t>
            </a:r>
            <a:r>
              <a:rPr spc="-5" dirty="0">
                <a:latin typeface="Arial" panose="020B0604020202020204" pitchFamily="34" charset="0"/>
                <a:cs typeface="Arial" panose="020B0604020202020204" pitchFamily="34" charset="0"/>
              </a:rPr>
              <a:t>sentenza n. 34847 del 9 luglio</a:t>
            </a:r>
            <a:r>
              <a:rPr spc="1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2008</a:t>
            </a:r>
            <a:endParaRPr dirty="0">
              <a:latin typeface="Arial" panose="020B0604020202020204" pitchFamily="34" charset="0"/>
              <a:cs typeface="Arial" panose="020B0604020202020204" pitchFamily="34" charset="0"/>
            </a:endParaRPr>
          </a:p>
          <a:p>
            <a:pPr marL="12700" marR="5080" algn="just">
              <a:lnSpc>
                <a:spcPts val="2060"/>
              </a:lnSpc>
              <a:spcBef>
                <a:spcPts val="80"/>
              </a:spcBef>
            </a:pPr>
            <a:r>
              <a:rPr i="1" spc="-5" dirty="0">
                <a:latin typeface="Arial" panose="020B0604020202020204" pitchFamily="34" charset="0"/>
                <a:cs typeface="Arial" panose="020B0604020202020204" pitchFamily="34" charset="0"/>
              </a:rPr>
              <a:t>“E’ evidente che nella circolazione del </a:t>
            </a:r>
            <a:r>
              <a:rPr i="1" spc="-10" dirty="0">
                <a:latin typeface="Arial" panose="020B0604020202020204" pitchFamily="34" charset="0"/>
                <a:cs typeface="Arial" panose="020B0604020202020204" pitchFamily="34" charset="0"/>
              </a:rPr>
              <a:t>prodotto </a:t>
            </a:r>
            <a:r>
              <a:rPr i="1" spc="-5" dirty="0">
                <a:latin typeface="Arial" panose="020B0604020202020204" pitchFamily="34" charset="0"/>
                <a:cs typeface="Arial" panose="020B0604020202020204" pitchFamily="34" charset="0"/>
              </a:rPr>
              <a:t>molti elementi della sua asserita ‘grossolanità’ vengono persi, sia perché non più  percepibili nei passaggi successivi (quali l’originario prezzo vile, ovvero le modalità inusuali della vendita), </a:t>
            </a:r>
            <a:r>
              <a:rPr b="1" i="1" u="sng" spc="-10" dirty="0">
                <a:uFill>
                  <a:solidFill>
                    <a:srgbClr val="000000"/>
                  </a:solidFill>
                </a:uFill>
                <a:latin typeface="Arial" panose="020B0604020202020204" pitchFamily="34" charset="0"/>
                <a:cs typeface="Arial" panose="020B0604020202020204" pitchFamily="34" charset="0"/>
              </a:rPr>
              <a:t>sia </a:t>
            </a:r>
            <a:r>
              <a:rPr b="1" i="1" u="sng" spc="-5" dirty="0">
                <a:uFill>
                  <a:solidFill>
                    <a:srgbClr val="000000"/>
                  </a:solidFill>
                </a:uFill>
                <a:latin typeface="Arial" panose="020B0604020202020204" pitchFamily="34" charset="0"/>
                <a:cs typeface="Arial" panose="020B0604020202020204" pitchFamily="34" charset="0"/>
              </a:rPr>
              <a:t>perché, laddove il </a:t>
            </a:r>
            <a:r>
              <a:rPr b="1" i="1" spc="-5" dirty="0">
                <a:latin typeface="Arial" panose="020B0604020202020204" pitchFamily="34" charset="0"/>
                <a:cs typeface="Arial" panose="020B0604020202020204" pitchFamily="34" charset="0"/>
              </a:rPr>
              <a:t>  </a:t>
            </a:r>
            <a:r>
              <a:rPr b="1" i="1" u="sng" spc="-10" dirty="0">
                <a:uFill>
                  <a:solidFill>
                    <a:srgbClr val="000000"/>
                  </a:solidFill>
                </a:uFill>
                <a:latin typeface="Arial" panose="020B0604020202020204" pitchFamily="34" charset="0"/>
                <a:cs typeface="Arial" panose="020B0604020202020204" pitchFamily="34" charset="0"/>
              </a:rPr>
              <a:t>prodotto recante </a:t>
            </a:r>
            <a:r>
              <a:rPr b="1" i="1" u="sng" spc="-5" dirty="0">
                <a:uFill>
                  <a:solidFill>
                    <a:srgbClr val="000000"/>
                  </a:solidFill>
                </a:uFill>
                <a:latin typeface="Arial" panose="020B0604020202020204" pitchFamily="34" charset="0"/>
                <a:cs typeface="Arial" panose="020B0604020202020204" pitchFamily="34" charset="0"/>
              </a:rPr>
              <a:t>il </a:t>
            </a:r>
            <a:r>
              <a:rPr b="1" i="1" u="sng" spc="-10" dirty="0">
                <a:uFill>
                  <a:solidFill>
                    <a:srgbClr val="000000"/>
                  </a:solidFill>
                </a:uFill>
                <a:latin typeface="Arial" panose="020B0604020202020204" pitchFamily="34" charset="0"/>
                <a:cs typeface="Arial" panose="020B0604020202020204" pitchFamily="34" charset="0"/>
              </a:rPr>
              <a:t>marchio </a:t>
            </a:r>
            <a:r>
              <a:rPr b="1" i="1" u="sng" spc="-5" dirty="0">
                <a:uFill>
                  <a:solidFill>
                    <a:srgbClr val="000000"/>
                  </a:solidFill>
                </a:uFill>
                <a:latin typeface="Arial" panose="020B0604020202020204" pitchFamily="34" charset="0"/>
                <a:cs typeface="Arial" panose="020B0604020202020204" pitchFamily="34" charset="0"/>
              </a:rPr>
              <a:t>contraffatto </a:t>
            </a:r>
            <a:r>
              <a:rPr b="1" i="1" u="sng" spc="-10" dirty="0">
                <a:uFill>
                  <a:solidFill>
                    <a:srgbClr val="000000"/>
                  </a:solidFill>
                </a:uFill>
                <a:latin typeface="Arial" panose="020B0604020202020204" pitchFamily="34" charset="0"/>
                <a:cs typeface="Arial" panose="020B0604020202020204" pitchFamily="34" charset="0"/>
              </a:rPr>
              <a:t>venga indossato o comunque utilizzato, le eventuali differenze non sono </a:t>
            </a:r>
            <a:r>
              <a:rPr b="1" i="1" spc="-10" dirty="0">
                <a:latin typeface="Arial" panose="020B0604020202020204" pitchFamily="34" charset="0"/>
                <a:cs typeface="Arial" panose="020B0604020202020204" pitchFamily="34" charset="0"/>
              </a:rPr>
              <a:t> </a:t>
            </a:r>
            <a:r>
              <a:rPr b="1" i="1" u="sng" spc="-10" dirty="0">
                <a:uFill>
                  <a:solidFill>
                    <a:srgbClr val="000000"/>
                  </a:solidFill>
                </a:uFill>
                <a:latin typeface="Arial" panose="020B0604020202020204" pitchFamily="34" charset="0"/>
                <a:cs typeface="Arial" panose="020B0604020202020204" pitchFamily="34" charset="0"/>
              </a:rPr>
              <a:t>immediatamente percepibili all’occhio degli</a:t>
            </a:r>
            <a:r>
              <a:rPr b="1" i="1" u="sng" spc="10" dirty="0">
                <a:uFill>
                  <a:solidFill>
                    <a:srgbClr val="000000"/>
                  </a:solidFill>
                </a:uFill>
                <a:latin typeface="Arial" panose="020B0604020202020204" pitchFamily="34" charset="0"/>
                <a:cs typeface="Arial" panose="020B0604020202020204" pitchFamily="34" charset="0"/>
              </a:rPr>
              <a:t> </a:t>
            </a:r>
            <a:r>
              <a:rPr b="1" i="1" u="sng" spc="-10" dirty="0">
                <a:uFill>
                  <a:solidFill>
                    <a:srgbClr val="000000"/>
                  </a:solidFill>
                </a:uFill>
                <a:latin typeface="Arial" panose="020B0604020202020204" pitchFamily="34" charset="0"/>
                <a:cs typeface="Arial" panose="020B0604020202020204" pitchFamily="34" charset="0"/>
              </a:rPr>
              <a:t>osservatori</a:t>
            </a:r>
            <a:r>
              <a:rPr i="1" spc="-10" dirty="0">
                <a:latin typeface="Arial" panose="020B0604020202020204" pitchFamily="34" charset="0"/>
                <a:cs typeface="Arial" panose="020B0604020202020204" pitchFamily="34" charset="0"/>
              </a:rPr>
              <a:t>”.</a:t>
            </a:r>
            <a:endParaRPr i="1" dirty="0">
              <a:latin typeface="Arial" panose="020B0604020202020204" pitchFamily="34" charset="0"/>
              <a:cs typeface="Arial" panose="020B0604020202020204" pitchFamily="34" charset="0"/>
            </a:endParaRPr>
          </a:p>
          <a:p>
            <a:pPr>
              <a:lnSpc>
                <a:spcPct val="100000"/>
              </a:lnSpc>
              <a:spcBef>
                <a:spcPts val="45"/>
              </a:spcBef>
            </a:pPr>
            <a:endParaRPr dirty="0">
              <a:latin typeface="Arial" panose="020B0604020202020204" pitchFamily="34" charset="0"/>
              <a:cs typeface="Arial" panose="020B0604020202020204" pitchFamily="34" charset="0"/>
            </a:endParaRPr>
          </a:p>
          <a:p>
            <a:pPr marL="12700" marR="5715">
              <a:lnSpc>
                <a:spcPts val="2060"/>
              </a:lnSpc>
            </a:pPr>
            <a:r>
              <a:rPr b="1" spc="-10" dirty="0">
                <a:latin typeface="Arial" panose="020B0604020202020204" pitchFamily="34" charset="0"/>
                <a:cs typeface="Arial" panose="020B0604020202020204" pitchFamily="34" charset="0"/>
              </a:rPr>
              <a:t>Corte d’Appello di </a:t>
            </a:r>
            <a:r>
              <a:rPr b="1" spc="-20" dirty="0">
                <a:latin typeface="Arial" panose="020B0604020202020204" pitchFamily="34" charset="0"/>
                <a:cs typeface="Arial" panose="020B0604020202020204" pitchFamily="34" charset="0"/>
              </a:rPr>
              <a:t>Venezia</a:t>
            </a:r>
            <a:r>
              <a:rPr spc="-2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sentenza n. 1612 del 13 dicembre – 21 dicembre 2012, proc. pen. </a:t>
            </a:r>
            <a:r>
              <a:rPr spc="-20" dirty="0">
                <a:latin typeface="Arial" panose="020B0604020202020204" pitchFamily="34" charset="0"/>
                <a:cs typeface="Arial" panose="020B0604020202020204" pitchFamily="34" charset="0"/>
              </a:rPr>
              <a:t>1164/2005 </a:t>
            </a:r>
            <a:r>
              <a:rPr spc="-5" dirty="0">
                <a:latin typeface="Arial" panose="020B0604020202020204" pitchFamily="34" charset="0"/>
                <a:cs typeface="Arial" panose="020B0604020202020204" pitchFamily="34" charset="0"/>
              </a:rPr>
              <a:t>Reg.Notizie </a:t>
            </a:r>
            <a:r>
              <a:rPr spc="-10" dirty="0" err="1">
                <a:latin typeface="Arial" panose="020B0604020202020204" pitchFamily="34" charset="0"/>
                <a:cs typeface="Arial" panose="020B0604020202020204" pitchFamily="34" charset="0"/>
              </a:rPr>
              <a:t>Reato</a:t>
            </a:r>
            <a:r>
              <a:rPr spc="-10" dirty="0">
                <a:latin typeface="Arial" panose="020B0604020202020204" pitchFamily="34" charset="0"/>
                <a:cs typeface="Arial" panose="020B0604020202020204" pitchFamily="34" charset="0"/>
              </a:rPr>
              <a:t>  </a:t>
            </a:r>
            <a:endParaRPr lang="it-IT" spc="-10" dirty="0">
              <a:latin typeface="Arial" panose="020B0604020202020204" pitchFamily="34" charset="0"/>
              <a:cs typeface="Arial" panose="020B0604020202020204" pitchFamily="34" charset="0"/>
            </a:endParaRPr>
          </a:p>
          <a:p>
            <a:pPr marL="12700" marR="5715">
              <a:lnSpc>
                <a:spcPts val="2060"/>
              </a:lnSpc>
            </a:pPr>
            <a:r>
              <a:rPr i="1" spc="-5" dirty="0">
                <a:latin typeface="Arial" panose="020B0604020202020204" pitchFamily="34" charset="0"/>
                <a:cs typeface="Arial" panose="020B0604020202020204" pitchFamily="34" charset="0"/>
              </a:rPr>
              <a:t>“Anche in </a:t>
            </a:r>
            <a:r>
              <a:rPr i="1" spc="-10" dirty="0">
                <a:latin typeface="Arial" panose="020B0604020202020204" pitchFamily="34" charset="0"/>
                <a:cs typeface="Arial" panose="020B0604020202020204" pitchFamily="34" charset="0"/>
              </a:rPr>
              <a:t>questo </a:t>
            </a:r>
            <a:r>
              <a:rPr i="1" spc="-5" dirty="0">
                <a:latin typeface="Arial" panose="020B0604020202020204" pitchFamily="34" charset="0"/>
                <a:cs typeface="Arial" panose="020B0604020202020204" pitchFamily="34" charset="0"/>
              </a:rPr>
              <a:t>caso in una visione d’assieme </a:t>
            </a:r>
            <a:r>
              <a:rPr b="1" i="1" u="sng" spc="-10" dirty="0">
                <a:uFill>
                  <a:solidFill>
                    <a:srgbClr val="000000"/>
                  </a:solidFill>
                </a:uFill>
                <a:latin typeface="Arial" panose="020B0604020202020204" pitchFamily="34" charset="0"/>
                <a:cs typeface="Arial" panose="020B0604020202020204" pitchFamily="34" charset="0"/>
              </a:rPr>
              <a:t>ad una </a:t>
            </a:r>
            <a:r>
              <a:rPr b="1" i="1" u="sng" spc="-5" dirty="0">
                <a:uFill>
                  <a:solidFill>
                    <a:srgbClr val="000000"/>
                  </a:solidFill>
                </a:uFill>
                <a:latin typeface="Arial" panose="020B0604020202020204" pitchFamily="34" charset="0"/>
                <a:cs typeface="Arial" panose="020B0604020202020204" pitchFamily="34" charset="0"/>
              </a:rPr>
              <a:t>certa </a:t>
            </a:r>
            <a:r>
              <a:rPr b="1" i="1" u="sng" spc="-10" dirty="0">
                <a:uFill>
                  <a:solidFill>
                    <a:srgbClr val="000000"/>
                  </a:solidFill>
                </a:uFill>
                <a:latin typeface="Arial" panose="020B0604020202020204" pitchFamily="34" charset="0"/>
                <a:cs typeface="Arial" panose="020B0604020202020204" pitchFamily="34" charset="0"/>
              </a:rPr>
              <a:t>distanza </a:t>
            </a:r>
            <a:r>
              <a:rPr i="1" spc="-5" dirty="0">
                <a:latin typeface="Arial" panose="020B0604020202020204" pitchFamily="34" charset="0"/>
                <a:cs typeface="Arial" panose="020B0604020202020204" pitchFamily="34" charset="0"/>
              </a:rPr>
              <a:t>e senza una comparazione diretta con l’originale rendeva   evidente il rischio di</a:t>
            </a:r>
            <a:r>
              <a:rPr i="1" spc="-10" dirty="0">
                <a:latin typeface="Arial" panose="020B0604020202020204" pitchFamily="34" charset="0"/>
                <a:cs typeface="Arial" panose="020B0604020202020204" pitchFamily="34" charset="0"/>
              </a:rPr>
              <a:t> </a:t>
            </a:r>
            <a:r>
              <a:rPr i="1" spc="-5" dirty="0" err="1">
                <a:latin typeface="Arial" panose="020B0604020202020204" pitchFamily="34" charset="0"/>
                <a:cs typeface="Arial" panose="020B0604020202020204" pitchFamily="34" charset="0"/>
              </a:rPr>
              <a:t>confusione</a:t>
            </a:r>
            <a:r>
              <a:rPr i="1" spc="-5" dirty="0">
                <a:latin typeface="Arial" panose="020B0604020202020204" pitchFamily="34" charset="0"/>
                <a:cs typeface="Arial" panose="020B0604020202020204" pitchFamily="34" charset="0"/>
              </a:rPr>
              <a:t>”.</a:t>
            </a:r>
            <a:endParaRPr lang="it-IT" i="1" spc="-5" dirty="0">
              <a:latin typeface="Arial" panose="020B0604020202020204" pitchFamily="34" charset="0"/>
              <a:cs typeface="Arial" panose="020B0604020202020204" pitchFamily="34" charset="0"/>
            </a:endParaRPr>
          </a:p>
          <a:p>
            <a:pPr marL="12700" marR="5715">
              <a:lnSpc>
                <a:spcPts val="2060"/>
              </a:lnSpc>
            </a:pPr>
            <a:endParaRPr lang="it-IT" spc="-5" dirty="0">
              <a:latin typeface="Arial" panose="020B0604020202020204" pitchFamily="34" charset="0"/>
              <a:cs typeface="Arial" panose="020B0604020202020204" pitchFamily="34" charset="0"/>
            </a:endParaRPr>
          </a:p>
          <a:p>
            <a:pPr lvl="0"/>
            <a:r>
              <a:rPr lang="it-IT" b="1" dirty="0">
                <a:latin typeface="Arial" panose="020B0604020202020204" pitchFamily="34" charset="0"/>
                <a:cs typeface="Arial" panose="020B0604020202020204" pitchFamily="34" charset="0"/>
              </a:rPr>
              <a:t>Tribunale di Milano</a:t>
            </a:r>
            <a:r>
              <a:rPr lang="it-IT" dirty="0">
                <a:latin typeface="Arial" panose="020B0604020202020204" pitchFamily="34" charset="0"/>
                <a:cs typeface="Arial" panose="020B0604020202020204" pitchFamily="34" charset="0"/>
              </a:rPr>
              <a:t>, sentenza n. 10785/16 del 10 ottobre – 2 dicembre 2016,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6614/12 N.R. </a:t>
            </a:r>
            <a:r>
              <a:rPr lang="it-IT" dirty="0" err="1">
                <a:latin typeface="Arial" panose="020B0604020202020204" pitchFamily="34" charset="0"/>
                <a:cs typeface="Arial" panose="020B0604020202020204" pitchFamily="34" charset="0"/>
              </a:rPr>
              <a:t>Mod</a:t>
            </a:r>
            <a:r>
              <a:rPr lang="it-IT" dirty="0">
                <a:latin typeface="Arial" panose="020B0604020202020204" pitchFamily="34" charset="0"/>
                <a:cs typeface="Arial" panose="020B0604020202020204" pitchFamily="34" charset="0"/>
              </a:rPr>
              <a:t>. 21, R.G. </a:t>
            </a:r>
            <a:r>
              <a:rPr lang="it-IT" dirty="0" err="1">
                <a:latin typeface="Arial" panose="020B0604020202020204" pitchFamily="34" charset="0"/>
                <a:cs typeface="Arial" panose="020B0604020202020204" pitchFamily="34" charset="0"/>
              </a:rPr>
              <a:t>Trib</a:t>
            </a:r>
            <a:r>
              <a:rPr lang="it-IT" dirty="0">
                <a:latin typeface="Arial" panose="020B0604020202020204" pitchFamily="34" charset="0"/>
                <a:cs typeface="Arial" panose="020B0604020202020204" pitchFamily="34" charset="0"/>
              </a:rPr>
              <a:t>. 11834/15</a:t>
            </a:r>
          </a:p>
          <a:p>
            <a:pPr algn="just"/>
            <a:r>
              <a:rPr lang="it-IT" i="1" dirty="0">
                <a:latin typeface="Arial" panose="020B0604020202020204" pitchFamily="34" charset="0"/>
                <a:cs typeface="Arial" panose="020B0604020202020204" pitchFamily="34" charset="0"/>
              </a:rPr>
              <a:t>“Ed invero, si osserva, al riguardo come il pericolo di confusione per i consumatori sia particolarmente alto proprio nella fase successiva alla vendita del prodotto contraffatto. In essa, infatti, oltre a non essere più in alcun modo percepibile la differenza in termini di canali distributivi e di prezzo tra l’originale e il falso, diventa altresì arduo operare un esame dettagliato del marchio che caratterizza quest’ultimo. E ciò a causa della distanza tra l’osservatore ed il prodotto, il quale normalmente non potrà essere preso in mano ed osservato con cura”</a:t>
            </a:r>
            <a:endParaRPr i="1" dirty="0">
              <a:latin typeface="Arial" panose="020B0604020202020204" pitchFamily="34" charset="0"/>
              <a:cs typeface="Arial" panose="020B0604020202020204" pitchFamily="34" charset="0"/>
            </a:endParaRPr>
          </a:p>
          <a:p>
            <a:pPr>
              <a:lnSpc>
                <a:spcPct val="100000"/>
              </a:lnSpc>
            </a:pPr>
            <a:endParaRPr dirty="0">
              <a:latin typeface="Arial" panose="020B0604020202020204" pitchFamily="34" charset="0"/>
              <a:cs typeface="Arial" panose="020B0604020202020204" pitchFamily="34" charset="0"/>
            </a:endParaRPr>
          </a:p>
          <a:p>
            <a:pPr marL="12700">
              <a:lnSpc>
                <a:spcPts val="2080"/>
              </a:lnSpc>
            </a:pPr>
            <a:r>
              <a:rPr b="1" spc="-20" dirty="0">
                <a:latin typeface="Arial" panose="020B0604020202020204" pitchFamily="34" charset="0"/>
                <a:cs typeface="Arial" panose="020B0604020202020204" pitchFamily="34" charset="0"/>
              </a:rPr>
              <a:t>Tribunale </a:t>
            </a:r>
            <a:r>
              <a:rPr b="1" spc="-5" dirty="0">
                <a:latin typeface="Arial" panose="020B0604020202020204" pitchFamily="34" charset="0"/>
                <a:cs typeface="Arial" panose="020B0604020202020204" pitchFamily="34" charset="0"/>
              </a:rPr>
              <a:t>di Livorno, </a:t>
            </a:r>
            <a:r>
              <a:rPr spc="-5" dirty="0">
                <a:latin typeface="Arial" panose="020B0604020202020204" pitchFamily="34" charset="0"/>
                <a:cs typeface="Arial" panose="020B0604020202020204" pitchFamily="34" charset="0"/>
              </a:rPr>
              <a:t>sentenza n. 1047 del 19 luglio – 24 dicembre </a:t>
            </a:r>
            <a:r>
              <a:rPr spc="-35" dirty="0">
                <a:latin typeface="Arial" panose="020B0604020202020204" pitchFamily="34" charset="0"/>
                <a:cs typeface="Arial" panose="020B0604020202020204" pitchFamily="34" charset="0"/>
              </a:rPr>
              <a:t>2011, </a:t>
            </a:r>
            <a:r>
              <a:rPr spc="-5" dirty="0">
                <a:latin typeface="Arial" panose="020B0604020202020204" pitchFamily="34" charset="0"/>
                <a:cs typeface="Arial" panose="020B0604020202020204" pitchFamily="34" charset="0"/>
              </a:rPr>
              <a:t>proc. pen. n. </a:t>
            </a:r>
            <a:r>
              <a:rPr spc="-10" dirty="0">
                <a:latin typeface="Arial" panose="020B0604020202020204" pitchFamily="34" charset="0"/>
                <a:cs typeface="Arial" panose="020B0604020202020204" pitchFamily="34" charset="0"/>
              </a:rPr>
              <a:t>2768/07</a:t>
            </a:r>
            <a:r>
              <a:rPr spc="4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R.G.N.R.</a:t>
            </a:r>
            <a:endParaRPr dirty="0">
              <a:latin typeface="Arial" panose="020B0604020202020204" pitchFamily="34" charset="0"/>
              <a:cs typeface="Arial" panose="020B0604020202020204" pitchFamily="34" charset="0"/>
            </a:endParaRPr>
          </a:p>
          <a:p>
            <a:pPr marL="12700" marR="5080" algn="just">
              <a:lnSpc>
                <a:spcPts val="2060"/>
              </a:lnSpc>
              <a:spcBef>
                <a:spcPts val="85"/>
              </a:spcBef>
            </a:pPr>
            <a:r>
              <a:rPr i="1" spc="-5" dirty="0">
                <a:latin typeface="Arial" panose="020B0604020202020204" pitchFamily="34" charset="0"/>
                <a:cs typeface="Arial" panose="020B0604020202020204" pitchFamily="34" charset="0"/>
              </a:rPr>
              <a:t>“Ciò che rileva è la possibilità di </a:t>
            </a:r>
            <a:r>
              <a:rPr i="1" spc="-10" dirty="0">
                <a:latin typeface="Arial" panose="020B0604020202020204" pitchFamily="34" charset="0"/>
                <a:cs typeface="Arial" panose="020B0604020202020204" pitchFamily="34" charset="0"/>
              </a:rPr>
              <a:t>effettuare </a:t>
            </a:r>
            <a:r>
              <a:rPr i="1" spc="-5" dirty="0">
                <a:latin typeface="Arial" panose="020B0604020202020204" pitchFamily="34" charset="0"/>
                <a:cs typeface="Arial" panose="020B0604020202020204" pitchFamily="34" charset="0"/>
              </a:rPr>
              <a:t>un giudizio di confondibiltà tra i marchi non solo al </a:t>
            </a:r>
            <a:r>
              <a:rPr i="1" spc="-10" dirty="0">
                <a:latin typeface="Arial" panose="020B0604020202020204" pitchFamily="34" charset="0"/>
                <a:cs typeface="Arial" panose="020B0604020202020204" pitchFamily="34" charset="0"/>
              </a:rPr>
              <a:t>momento </a:t>
            </a:r>
            <a:r>
              <a:rPr i="1" spc="-5" dirty="0">
                <a:latin typeface="Arial" panose="020B0604020202020204" pitchFamily="34" charset="0"/>
                <a:cs typeface="Arial" panose="020B0604020202020204" pitchFamily="34" charset="0"/>
              </a:rPr>
              <a:t>dell’acquisto, </a:t>
            </a:r>
            <a:r>
              <a:rPr i="1" spc="-10" dirty="0">
                <a:latin typeface="Arial" panose="020B0604020202020204" pitchFamily="34" charset="0"/>
                <a:cs typeface="Arial" panose="020B0604020202020204" pitchFamily="34" charset="0"/>
              </a:rPr>
              <a:t>ma </a:t>
            </a:r>
            <a:r>
              <a:rPr i="1" spc="-5" dirty="0">
                <a:latin typeface="Arial" panose="020B0604020202020204" pitchFamily="34" charset="0"/>
                <a:cs typeface="Arial" panose="020B0604020202020204" pitchFamily="34" charset="0"/>
              </a:rPr>
              <a:t>anche al  </a:t>
            </a:r>
            <a:r>
              <a:rPr i="1" spc="-10" dirty="0">
                <a:latin typeface="Arial" panose="020B0604020202020204" pitchFamily="34" charset="0"/>
                <a:cs typeface="Arial" panose="020B0604020202020204" pitchFamily="34" charset="0"/>
              </a:rPr>
              <a:t>momento </a:t>
            </a:r>
            <a:r>
              <a:rPr i="1" spc="-5" dirty="0">
                <a:latin typeface="Arial" panose="020B0604020202020204" pitchFamily="34" charset="0"/>
                <a:cs typeface="Arial" panose="020B0604020202020204" pitchFamily="34" charset="0"/>
              </a:rPr>
              <a:t>della successiva utilizzazione del prodotto, </a:t>
            </a:r>
            <a:r>
              <a:rPr b="1" i="1" u="sng" spc="-10" dirty="0">
                <a:uFill>
                  <a:solidFill>
                    <a:srgbClr val="000000"/>
                  </a:solidFill>
                </a:uFill>
                <a:latin typeface="Arial" panose="020B0604020202020204" pitchFamily="34" charset="0"/>
                <a:cs typeface="Arial" panose="020B0604020202020204" pitchFamily="34" charset="0"/>
              </a:rPr>
              <a:t>quando più difficile risulta l’apprezzamento delle marginali differenze dal </a:t>
            </a:r>
            <a:r>
              <a:rPr b="1" i="1" spc="-10" dirty="0">
                <a:latin typeface="Arial" panose="020B0604020202020204" pitchFamily="34" charset="0"/>
                <a:cs typeface="Arial" panose="020B0604020202020204" pitchFamily="34" charset="0"/>
              </a:rPr>
              <a:t> </a:t>
            </a:r>
            <a:r>
              <a:rPr b="1" i="1" u="sng" spc="-10" dirty="0">
                <a:uFill>
                  <a:solidFill>
                    <a:srgbClr val="000000"/>
                  </a:solidFill>
                </a:uFill>
                <a:latin typeface="Arial" panose="020B0604020202020204" pitchFamily="34" charset="0"/>
                <a:cs typeface="Arial" panose="020B0604020202020204" pitchFamily="34" charset="0"/>
              </a:rPr>
              <a:t>marchio originale di quello </a:t>
            </a:r>
            <a:r>
              <a:rPr b="1" i="1" u="sng" spc="-5" dirty="0">
                <a:uFill>
                  <a:solidFill>
                    <a:srgbClr val="000000"/>
                  </a:solidFill>
                </a:uFill>
                <a:latin typeface="Arial" panose="020B0604020202020204" pitchFamily="34" charset="0"/>
                <a:cs typeface="Arial" panose="020B0604020202020204" pitchFamily="34" charset="0"/>
              </a:rPr>
              <a:t>contraffatto </a:t>
            </a:r>
            <a:r>
              <a:rPr b="1" i="1" u="sng" spc="-10" dirty="0">
                <a:uFill>
                  <a:solidFill>
                    <a:srgbClr val="000000"/>
                  </a:solidFill>
                </a:uFill>
                <a:latin typeface="Arial" panose="020B0604020202020204" pitchFamily="34" charset="0"/>
                <a:cs typeface="Arial" panose="020B0604020202020204" pitchFamily="34" charset="0"/>
              </a:rPr>
              <a:t>da parte dei soggetti che </a:t>
            </a:r>
            <a:r>
              <a:rPr b="1" i="1" u="sng" spc="-5" dirty="0">
                <a:uFill>
                  <a:solidFill>
                    <a:srgbClr val="000000"/>
                  </a:solidFill>
                </a:uFill>
                <a:latin typeface="Arial" panose="020B0604020202020204" pitchFamily="34" charset="0"/>
                <a:cs typeface="Arial" panose="020B0604020202020204" pitchFamily="34" charset="0"/>
              </a:rPr>
              <a:t>si </a:t>
            </a:r>
            <a:r>
              <a:rPr b="1" i="1" u="sng" spc="-10" dirty="0">
                <a:uFill>
                  <a:solidFill>
                    <a:srgbClr val="000000"/>
                  </a:solidFill>
                </a:uFill>
                <a:latin typeface="Arial" panose="020B0604020202020204" pitchFamily="34" charset="0"/>
                <a:cs typeface="Arial" panose="020B0604020202020204" pitchFamily="34" charset="0"/>
              </a:rPr>
              <a:t>trovano </a:t>
            </a:r>
            <a:r>
              <a:rPr b="1" i="1" u="sng" spc="-5" dirty="0">
                <a:uFill>
                  <a:solidFill>
                    <a:srgbClr val="000000"/>
                  </a:solidFill>
                </a:uFill>
                <a:latin typeface="Arial" panose="020B0604020202020204" pitchFamily="34" charset="0"/>
                <a:cs typeface="Arial" panose="020B0604020202020204" pitchFamily="34" charset="0"/>
              </a:rPr>
              <a:t>a </a:t>
            </a:r>
            <a:r>
              <a:rPr b="1" i="1" u="sng" spc="-10" dirty="0">
                <a:uFill>
                  <a:solidFill>
                    <a:srgbClr val="000000"/>
                  </a:solidFill>
                </a:uFill>
                <a:latin typeface="Arial" panose="020B0604020202020204" pitchFamily="34" charset="0"/>
                <a:cs typeface="Arial" panose="020B0604020202020204" pitchFamily="34" charset="0"/>
              </a:rPr>
              <a:t>osservare visivamente </a:t>
            </a:r>
            <a:r>
              <a:rPr b="1" i="1" u="sng" spc="-5" dirty="0">
                <a:uFill>
                  <a:solidFill>
                    <a:srgbClr val="000000"/>
                  </a:solidFill>
                </a:uFill>
                <a:latin typeface="Arial" panose="020B0604020202020204" pitchFamily="34" charset="0"/>
                <a:cs typeface="Arial" panose="020B0604020202020204" pitchFamily="34" charset="0"/>
              </a:rPr>
              <a:t>i </a:t>
            </a:r>
            <a:r>
              <a:rPr b="1" i="1" u="sng" spc="-10" dirty="0">
                <a:uFill>
                  <a:solidFill>
                    <a:srgbClr val="000000"/>
                  </a:solidFill>
                </a:uFill>
                <a:latin typeface="Arial" panose="020B0604020202020204" pitchFamily="34" charset="0"/>
                <a:cs typeface="Arial" panose="020B0604020202020204" pitchFamily="34" charset="0"/>
              </a:rPr>
              <a:t>prodotti che </a:t>
            </a:r>
            <a:r>
              <a:rPr b="1" i="1" u="sng" spc="-5" dirty="0">
                <a:uFill>
                  <a:solidFill>
                    <a:srgbClr val="000000"/>
                  </a:solidFill>
                </a:uFill>
                <a:latin typeface="Arial" panose="020B0604020202020204" pitchFamily="34" charset="0"/>
                <a:cs typeface="Arial" panose="020B0604020202020204" pitchFamily="34" charset="0"/>
              </a:rPr>
              <a:t>li </a:t>
            </a:r>
            <a:r>
              <a:rPr b="1" i="1" spc="-5" dirty="0">
                <a:latin typeface="Arial" panose="020B0604020202020204" pitchFamily="34" charset="0"/>
                <a:cs typeface="Arial" panose="020B0604020202020204" pitchFamily="34" charset="0"/>
              </a:rPr>
              <a:t> </a:t>
            </a:r>
            <a:r>
              <a:rPr b="1" i="1" u="sng" spc="-10" dirty="0" err="1">
                <a:uFill>
                  <a:solidFill>
                    <a:srgbClr val="000000"/>
                  </a:solidFill>
                </a:uFill>
                <a:latin typeface="Arial" panose="020B0604020202020204" pitchFamily="34" charset="0"/>
                <a:cs typeface="Arial" panose="020B0604020202020204" pitchFamily="34" charset="0"/>
              </a:rPr>
              <a:t>recano</a:t>
            </a:r>
            <a:r>
              <a:rPr i="1" spc="-10" dirty="0">
                <a:latin typeface="Arial" panose="020B0604020202020204" pitchFamily="34" charset="0"/>
                <a:cs typeface="Arial" panose="020B0604020202020204" pitchFamily="34" charset="0"/>
              </a:rPr>
              <a:t>”</a:t>
            </a:r>
            <a:endParaRPr lang="it-IT" i="1" spc="-10"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7710" y="1055615"/>
            <a:ext cx="12499340" cy="1122742"/>
          </a:xfrm>
          <a:prstGeom prst="rect">
            <a:avLst/>
          </a:prstGeom>
        </p:spPr>
        <p:txBody>
          <a:bodyPr vert="horz" wrap="square" lIns="0" tIns="14604" rIns="0" bIns="0" rtlCol="0">
            <a:spAutoFit/>
          </a:bodyPr>
          <a:lstStyle/>
          <a:p>
            <a:pPr marL="12700" marR="5080" algn="just">
              <a:lnSpc>
                <a:spcPct val="100000"/>
              </a:lnSpc>
              <a:spcBef>
                <a:spcPts val="114"/>
              </a:spcBef>
            </a:pPr>
            <a:r>
              <a:rPr lang="it-IT" sz="3600" dirty="0"/>
              <a:t>IL </a:t>
            </a:r>
            <a:r>
              <a:rPr lang="it-IT" sz="3600" spc="5" dirty="0"/>
              <a:t>PARAMETRO DI RIFERIMENTO PER </a:t>
            </a:r>
            <a:r>
              <a:rPr lang="it-IT" sz="3600" dirty="0"/>
              <a:t>IL </a:t>
            </a:r>
            <a:r>
              <a:rPr lang="it-IT" sz="3600" spc="5" dirty="0"/>
              <a:t>GIUDIZIO DI  CONFONDIBILITÀ: LA </a:t>
            </a:r>
            <a:r>
              <a:rPr lang="it-IT" sz="3600" dirty="0"/>
              <a:t>COLLETTIVITÀ </a:t>
            </a:r>
            <a:r>
              <a:rPr lang="it-IT" sz="3600" spc="5" dirty="0"/>
              <a:t>DEI CONSUMATORI</a:t>
            </a:r>
            <a:endParaRPr lang="it-IT" sz="3600" dirty="0"/>
          </a:p>
        </p:txBody>
      </p:sp>
      <p:sp>
        <p:nvSpPr>
          <p:cNvPr id="7" name="object 7"/>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36</a:t>
            </a:r>
            <a:endParaRPr sz="1950" dirty="0">
              <a:latin typeface="Arial"/>
              <a:cs typeface="Arial"/>
            </a:endParaRPr>
          </a:p>
        </p:txBody>
      </p:sp>
      <p:sp>
        <p:nvSpPr>
          <p:cNvPr id="4" name="object 4"/>
          <p:cNvSpPr txBox="1"/>
          <p:nvPr/>
        </p:nvSpPr>
        <p:spPr>
          <a:xfrm>
            <a:off x="2164617" y="2759075"/>
            <a:ext cx="12395835" cy="3942682"/>
          </a:xfrm>
          <a:prstGeom prst="rect">
            <a:avLst/>
          </a:prstGeom>
        </p:spPr>
        <p:txBody>
          <a:bodyPr vert="horz" wrap="square" lIns="0" tIns="9525" rIns="0" bIns="0" rtlCol="0">
            <a:spAutoFit/>
          </a:bodyPr>
          <a:lstStyle/>
          <a:p>
            <a:pPr marL="584200" marR="5080" indent="-571500" algn="just">
              <a:lnSpc>
                <a:spcPct val="101200"/>
              </a:lnSpc>
              <a:spcBef>
                <a:spcPts val="75"/>
              </a:spcBef>
              <a:buFont typeface="Arial" panose="020B0604020202020204" pitchFamily="34" charset="0"/>
              <a:buChar char="•"/>
            </a:pPr>
            <a:r>
              <a:rPr sz="3600" spc="15" dirty="0">
                <a:latin typeface="Arial"/>
                <a:cs typeface="Arial"/>
              </a:rPr>
              <a:t>N</a:t>
            </a:r>
            <a:r>
              <a:rPr lang="it-IT" sz="3600" spc="15" dirty="0">
                <a:latin typeface="Arial"/>
                <a:cs typeface="Arial"/>
              </a:rPr>
              <a:t>ella contraffazione di marchio </a:t>
            </a:r>
            <a:r>
              <a:rPr lang="it-IT" sz="3600" spc="15" dirty="0" err="1">
                <a:latin typeface="Arial"/>
                <a:cs typeface="Arial"/>
              </a:rPr>
              <a:t>n</a:t>
            </a:r>
            <a:r>
              <a:rPr sz="3600" spc="15" dirty="0">
                <a:latin typeface="Arial"/>
                <a:cs typeface="Arial"/>
              </a:rPr>
              <a:t>on </a:t>
            </a:r>
            <a:r>
              <a:rPr sz="3600" spc="10" dirty="0">
                <a:latin typeface="Arial"/>
                <a:cs typeface="Arial"/>
              </a:rPr>
              <a:t>si </a:t>
            </a:r>
            <a:r>
              <a:rPr sz="3600" spc="15" dirty="0">
                <a:latin typeface="Arial"/>
                <a:cs typeface="Arial"/>
              </a:rPr>
              <a:t>deve </a:t>
            </a:r>
            <a:r>
              <a:rPr sz="3600" spc="10" dirty="0">
                <a:latin typeface="Arial"/>
                <a:cs typeface="Arial"/>
              </a:rPr>
              <a:t>prendere </a:t>
            </a:r>
            <a:r>
              <a:rPr sz="3600" spc="15" dirty="0">
                <a:latin typeface="Arial"/>
                <a:cs typeface="Arial"/>
              </a:rPr>
              <a:t>come </a:t>
            </a:r>
            <a:r>
              <a:rPr sz="3600" spc="10" dirty="0">
                <a:latin typeface="Arial"/>
                <a:cs typeface="Arial"/>
              </a:rPr>
              <a:t>parametro </a:t>
            </a:r>
            <a:r>
              <a:rPr sz="3600" spc="5" dirty="0">
                <a:latin typeface="Arial"/>
                <a:cs typeface="Arial"/>
              </a:rPr>
              <a:t>il </a:t>
            </a:r>
            <a:r>
              <a:rPr sz="3600" spc="10" dirty="0">
                <a:latin typeface="Arial"/>
                <a:cs typeface="Arial"/>
              </a:rPr>
              <a:t>singolo acquirente </a:t>
            </a:r>
            <a:r>
              <a:rPr sz="3600" spc="15" dirty="0">
                <a:latin typeface="Arial"/>
                <a:cs typeface="Arial"/>
              </a:rPr>
              <a:t>o  </a:t>
            </a:r>
            <a:r>
              <a:rPr sz="3600" spc="5" dirty="0">
                <a:latin typeface="Arial"/>
                <a:cs typeface="Arial"/>
              </a:rPr>
              <a:t>il </a:t>
            </a:r>
            <a:r>
              <a:rPr sz="3600" spc="10" dirty="0">
                <a:latin typeface="Arial"/>
                <a:cs typeface="Arial"/>
              </a:rPr>
              <a:t>consumatore del prodotto di</a:t>
            </a:r>
            <a:r>
              <a:rPr sz="3600" spc="-15" dirty="0">
                <a:latin typeface="Arial"/>
                <a:cs typeface="Arial"/>
              </a:rPr>
              <a:t> </a:t>
            </a:r>
            <a:r>
              <a:rPr sz="3600" spc="15" dirty="0" err="1">
                <a:latin typeface="Arial"/>
                <a:cs typeface="Arial"/>
              </a:rPr>
              <a:t>moda</a:t>
            </a:r>
            <a:endParaRPr lang="it-IT" sz="3600" spc="15" dirty="0">
              <a:latin typeface="Arial"/>
              <a:cs typeface="Arial"/>
            </a:endParaRPr>
          </a:p>
          <a:p>
            <a:pPr marL="12700" marR="5080">
              <a:lnSpc>
                <a:spcPct val="101200"/>
              </a:lnSpc>
              <a:spcBef>
                <a:spcPts val="75"/>
              </a:spcBef>
            </a:pPr>
            <a:endParaRPr lang="it-IT" sz="3600" spc="15" dirty="0">
              <a:latin typeface="Arial"/>
              <a:cs typeface="Arial"/>
            </a:endParaRPr>
          </a:p>
          <a:p>
            <a:pPr marL="12700" marR="5080">
              <a:lnSpc>
                <a:spcPct val="101200"/>
              </a:lnSpc>
              <a:spcBef>
                <a:spcPts val="75"/>
              </a:spcBef>
            </a:pPr>
            <a:endParaRPr lang="it-IT" sz="3600" spc="15" dirty="0">
              <a:latin typeface="Arial"/>
              <a:cs typeface="Arial"/>
            </a:endParaRPr>
          </a:p>
          <a:p>
            <a:pPr marL="12700" marR="5080">
              <a:lnSpc>
                <a:spcPct val="101200"/>
              </a:lnSpc>
              <a:spcBef>
                <a:spcPts val="75"/>
              </a:spcBef>
            </a:pPr>
            <a:endParaRPr lang="it-IT" sz="3600" spc="15" dirty="0">
              <a:latin typeface="Arial"/>
              <a:cs typeface="Arial"/>
            </a:endParaRPr>
          </a:p>
          <a:p>
            <a:pPr marL="12700" marR="5080">
              <a:lnSpc>
                <a:spcPct val="101200"/>
              </a:lnSpc>
              <a:spcBef>
                <a:spcPts val="75"/>
              </a:spcBef>
            </a:pPr>
            <a:endParaRPr sz="3600" dirty="0">
              <a:latin typeface="Arial"/>
              <a:cs typeface="Arial"/>
            </a:endParaRPr>
          </a:p>
        </p:txBody>
      </p:sp>
      <p:sp>
        <p:nvSpPr>
          <p:cNvPr id="6" name="object 6"/>
          <p:cNvSpPr txBox="1"/>
          <p:nvPr/>
        </p:nvSpPr>
        <p:spPr>
          <a:xfrm>
            <a:off x="1997710" y="4353659"/>
            <a:ext cx="12395835" cy="3261149"/>
          </a:xfrm>
          <a:prstGeom prst="rect">
            <a:avLst/>
          </a:prstGeom>
        </p:spPr>
        <p:txBody>
          <a:bodyPr vert="horz" wrap="square" lIns="0" tIns="54610" rIns="0" bIns="0" rtlCol="0">
            <a:spAutoFit/>
          </a:bodyPr>
          <a:lstStyle/>
          <a:p>
            <a:pPr marL="584200" marR="5080" indent="-571500" algn="just">
              <a:lnSpc>
                <a:spcPts val="4120"/>
              </a:lnSpc>
              <a:spcBef>
                <a:spcPts val="430"/>
              </a:spcBef>
              <a:buFont typeface="Arial" panose="020B0604020202020204" pitchFamily="34" charset="0"/>
              <a:buChar char="•"/>
            </a:pPr>
            <a:endParaRPr lang="it-IT" sz="3600" spc="15" dirty="0">
              <a:latin typeface="Arial"/>
              <a:cs typeface="Arial"/>
            </a:endParaRPr>
          </a:p>
          <a:p>
            <a:pPr marL="584200" marR="5080" indent="-571500" algn="just">
              <a:lnSpc>
                <a:spcPts val="4120"/>
              </a:lnSpc>
              <a:spcBef>
                <a:spcPts val="430"/>
              </a:spcBef>
              <a:buFont typeface="Arial" panose="020B0604020202020204" pitchFamily="34" charset="0"/>
              <a:buChar char="•"/>
            </a:pPr>
            <a:r>
              <a:rPr sz="3600" spc="15" dirty="0" err="1">
                <a:latin typeface="Arial"/>
                <a:cs typeface="Arial"/>
              </a:rPr>
              <a:t>Sono</a:t>
            </a:r>
            <a:r>
              <a:rPr sz="3600" spc="15" dirty="0">
                <a:latin typeface="Arial"/>
                <a:cs typeface="Arial"/>
              </a:rPr>
              <a:t> </a:t>
            </a:r>
            <a:r>
              <a:rPr sz="3600" spc="5" dirty="0">
                <a:latin typeface="Arial"/>
                <a:cs typeface="Arial"/>
              </a:rPr>
              <a:t>delitti </a:t>
            </a:r>
            <a:r>
              <a:rPr sz="3600" spc="10" dirty="0">
                <a:latin typeface="Arial"/>
                <a:cs typeface="Arial"/>
              </a:rPr>
              <a:t>posti </a:t>
            </a:r>
            <a:r>
              <a:rPr sz="3600" spc="15" dirty="0">
                <a:latin typeface="Arial"/>
                <a:cs typeface="Arial"/>
              </a:rPr>
              <a:t>a </a:t>
            </a:r>
            <a:r>
              <a:rPr sz="3600" spc="5" dirty="0">
                <a:latin typeface="Arial"/>
                <a:cs typeface="Arial"/>
              </a:rPr>
              <a:t>tutela </a:t>
            </a:r>
            <a:r>
              <a:rPr sz="3600" spc="10" dirty="0">
                <a:latin typeface="Arial"/>
                <a:cs typeface="Arial"/>
              </a:rPr>
              <a:t>della «fede pubblica» ossia  </a:t>
            </a:r>
            <a:r>
              <a:rPr sz="3600" spc="5" dirty="0">
                <a:latin typeface="Arial"/>
                <a:cs typeface="Arial"/>
              </a:rPr>
              <a:t>dell’affidamento </a:t>
            </a:r>
            <a:r>
              <a:rPr sz="3600" spc="10" dirty="0">
                <a:latin typeface="Arial"/>
                <a:cs typeface="Arial"/>
              </a:rPr>
              <a:t>che la </a:t>
            </a:r>
            <a:r>
              <a:rPr sz="3600" spc="5" dirty="0">
                <a:latin typeface="Arial"/>
                <a:cs typeface="Arial"/>
              </a:rPr>
              <a:t>collettività </a:t>
            </a:r>
            <a:r>
              <a:rPr sz="3600" spc="10" dirty="0">
                <a:latin typeface="Arial"/>
                <a:cs typeface="Arial"/>
              </a:rPr>
              <a:t>intera dei consumatori  ripone nella genuinità di determinati simboli </a:t>
            </a:r>
            <a:r>
              <a:rPr sz="3600" spc="5" dirty="0">
                <a:latin typeface="Arial"/>
                <a:cs typeface="Arial"/>
              </a:rPr>
              <a:t>(i </a:t>
            </a:r>
            <a:r>
              <a:rPr sz="3600" spc="10" dirty="0">
                <a:latin typeface="Arial"/>
                <a:cs typeface="Arial"/>
              </a:rPr>
              <a:t>Marchi) </a:t>
            </a:r>
            <a:r>
              <a:rPr sz="3600" spc="15" dirty="0">
                <a:latin typeface="Arial"/>
                <a:cs typeface="Arial"/>
              </a:rPr>
              <a:t>e </a:t>
            </a:r>
            <a:r>
              <a:rPr sz="3600" spc="10" dirty="0">
                <a:latin typeface="Arial"/>
                <a:cs typeface="Arial"/>
              </a:rPr>
              <a:t>nella  funzione che </a:t>
            </a:r>
            <a:r>
              <a:rPr sz="3600" spc="15" dirty="0">
                <a:latin typeface="Arial"/>
                <a:cs typeface="Arial"/>
              </a:rPr>
              <a:t>devono </a:t>
            </a:r>
            <a:r>
              <a:rPr sz="3600" spc="10" dirty="0">
                <a:latin typeface="Arial"/>
                <a:cs typeface="Arial"/>
              </a:rPr>
              <a:t>svolgere quali indicatori di</a:t>
            </a:r>
            <a:r>
              <a:rPr sz="3600" spc="-15" dirty="0">
                <a:latin typeface="Arial"/>
                <a:cs typeface="Arial"/>
              </a:rPr>
              <a:t> </a:t>
            </a:r>
            <a:r>
              <a:rPr sz="3600" spc="10" dirty="0">
                <a:latin typeface="Arial"/>
                <a:cs typeface="Arial"/>
              </a:rPr>
              <a:t>provenienza</a:t>
            </a:r>
            <a:endParaRPr sz="36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568180" cy="1765300"/>
          </a:xfrm>
          <a:prstGeom prst="rect">
            <a:avLst/>
          </a:prstGeom>
        </p:spPr>
        <p:txBody>
          <a:bodyPr vert="horz" wrap="square" lIns="0" tIns="13970" rIns="0" bIns="0" rtlCol="0">
            <a:spAutoFit/>
          </a:bodyPr>
          <a:lstStyle/>
          <a:p>
            <a:pPr marL="12700" marR="5080">
              <a:lnSpc>
                <a:spcPct val="100000"/>
              </a:lnSpc>
              <a:spcBef>
                <a:spcPts val="110"/>
              </a:spcBef>
              <a:tabLst>
                <a:tab pos="4541520" algn="l"/>
                <a:tab pos="5359400" algn="l"/>
              </a:tabLst>
            </a:pPr>
            <a:r>
              <a:rPr sz="5700" spc="5" dirty="0"/>
              <a:t>Consuma</a:t>
            </a:r>
            <a:r>
              <a:rPr sz="5700" spc="-5" dirty="0"/>
              <a:t>t</a:t>
            </a:r>
            <a:r>
              <a:rPr sz="5700" spc="5" dirty="0"/>
              <a:t>ori</a:t>
            </a:r>
            <a:r>
              <a:rPr sz="5700" dirty="0"/>
              <a:t>	</a:t>
            </a:r>
            <a:r>
              <a:rPr sz="5700" spc="5" dirty="0"/>
              <a:t>–</a:t>
            </a:r>
            <a:r>
              <a:rPr sz="5700" dirty="0"/>
              <a:t>	</a:t>
            </a:r>
            <a:r>
              <a:rPr sz="5700" spc="5" dirty="0"/>
              <a:t>consuma</a:t>
            </a:r>
            <a:r>
              <a:rPr sz="5700" spc="-5" dirty="0"/>
              <a:t>t</a:t>
            </a:r>
            <a:r>
              <a:rPr sz="5700" spc="5" dirty="0"/>
              <a:t>ore  di</a:t>
            </a:r>
            <a:r>
              <a:rPr sz="5700" spc="-5" dirty="0"/>
              <a:t> </a:t>
            </a:r>
            <a:r>
              <a:rPr sz="5700" dirty="0"/>
              <a:t>riferimento</a:t>
            </a:r>
            <a:endParaRPr sz="57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37</a:t>
            </a:r>
            <a:endParaRPr sz="1950" dirty="0">
              <a:latin typeface="Arial"/>
              <a:cs typeface="Arial"/>
            </a:endParaRPr>
          </a:p>
        </p:txBody>
      </p:sp>
      <p:sp>
        <p:nvSpPr>
          <p:cNvPr id="3" name="object 3"/>
          <p:cNvSpPr txBox="1"/>
          <p:nvPr/>
        </p:nvSpPr>
        <p:spPr>
          <a:xfrm>
            <a:off x="1557932" y="2734022"/>
            <a:ext cx="14742518" cy="5315238"/>
          </a:xfrm>
          <a:prstGeom prst="rect">
            <a:avLst/>
          </a:prstGeom>
        </p:spPr>
        <p:txBody>
          <a:bodyPr vert="horz" wrap="square" lIns="0" tIns="10795" rIns="0" bIns="0" rtlCol="0">
            <a:spAutoFit/>
          </a:bodyPr>
          <a:lstStyle/>
          <a:p>
            <a:pPr lvl="0" algn="just"/>
            <a:r>
              <a:rPr lang="it-IT" b="1" dirty="0">
                <a:latin typeface="Arial" panose="020B0604020202020204" pitchFamily="34" charset="0"/>
                <a:cs typeface="Arial" panose="020B0604020202020204" pitchFamily="34" charset="0"/>
              </a:rPr>
              <a:t>Corte d’Appello di Genova</a:t>
            </a:r>
            <a:r>
              <a:rPr lang="it-IT" dirty="0">
                <a:latin typeface="Arial" panose="020B0604020202020204" pitchFamily="34" charset="0"/>
                <a:cs typeface="Arial" panose="020B0604020202020204" pitchFamily="34" charset="0"/>
              </a:rPr>
              <a:t>, sentenza n. 2083 del 25 giugno – 2 luglio 2015,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14801/2006 R.G.N.R., 1172/2012 R.G.C.A.</a:t>
            </a:r>
          </a:p>
          <a:p>
            <a:pPr algn="just"/>
            <a:r>
              <a:rPr lang="it-IT"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 infatti notarsi che, sebbene il pubblico dei destinatari dei prodotti originali sia certamente avvezzo a distinguerli, non altrettanto può dirsi quanto ai consumatori che si rivolgono ai distributori non autorizzati, i quali – proprio per l’assenza di abitudine ad effettuare detti acquisti – non hanno ben chiare le caratteristiche grafiche dei marchi e possono essere facilmente indotti in errore.</a:t>
            </a:r>
            <a:r>
              <a:rPr lang="it-IT" dirty="0">
                <a:latin typeface="Arial" panose="020B0604020202020204" pitchFamily="34" charset="0"/>
                <a:cs typeface="Arial" panose="020B0604020202020204" pitchFamily="34" charset="0"/>
              </a:rPr>
              <a:t>”</a:t>
            </a:r>
          </a:p>
          <a:p>
            <a:pPr algn="just">
              <a:lnSpc>
                <a:spcPct val="100000"/>
              </a:lnSpc>
              <a:spcBef>
                <a:spcPts val="10"/>
              </a:spcBef>
            </a:pPr>
            <a:endParaRPr dirty="0">
              <a:latin typeface="Arial" panose="020B0604020202020204" pitchFamily="34" charset="0"/>
              <a:cs typeface="Arial" panose="020B0604020202020204" pitchFamily="34" charset="0"/>
            </a:endParaRPr>
          </a:p>
          <a:p>
            <a:pPr marL="12700" algn="just">
              <a:lnSpc>
                <a:spcPct val="100000"/>
              </a:lnSpc>
            </a:pPr>
            <a:r>
              <a:rPr b="1" dirty="0">
                <a:latin typeface="Arial" panose="020B0604020202020204" pitchFamily="34" charset="0"/>
                <a:cs typeface="Arial" panose="020B0604020202020204" pitchFamily="34" charset="0"/>
              </a:rPr>
              <a:t>Corte </a:t>
            </a:r>
            <a:r>
              <a:rPr b="1" spc="-5" dirty="0">
                <a:latin typeface="Arial" panose="020B0604020202020204" pitchFamily="34" charset="0"/>
                <a:cs typeface="Arial" panose="020B0604020202020204" pitchFamily="34" charset="0"/>
              </a:rPr>
              <a:t>d’Appello di </a:t>
            </a:r>
            <a:r>
              <a:rPr b="1" dirty="0">
                <a:latin typeface="Arial" panose="020B0604020202020204" pitchFamily="34" charset="0"/>
                <a:cs typeface="Arial" panose="020B0604020202020204" pitchFamily="34" charset="0"/>
              </a:rPr>
              <a:t>Genova</a:t>
            </a:r>
            <a:r>
              <a:rPr dirty="0">
                <a:latin typeface="Arial" panose="020B0604020202020204" pitchFamily="34" charset="0"/>
                <a:cs typeface="Arial" panose="020B0604020202020204" pitchFamily="34" charset="0"/>
              </a:rPr>
              <a:t>, sentenza n. 3551 del 25 novembre - 23 gennaio 2012, proc. pen. n. 1933/09</a:t>
            </a:r>
            <a:r>
              <a:rPr spc="4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R.G.C.A.</a:t>
            </a:r>
          </a:p>
          <a:p>
            <a:pPr marL="12700" marR="5080" algn="just">
              <a:lnSpc>
                <a:spcPct val="101000"/>
              </a:lnSpc>
            </a:pPr>
            <a:r>
              <a:rPr i="1" dirty="0">
                <a:latin typeface="Arial" panose="020B0604020202020204" pitchFamily="34" charset="0"/>
                <a:cs typeface="Arial" panose="020B0604020202020204" pitchFamily="34" charset="0"/>
              </a:rPr>
              <a:t>“Comunque, nel caso, sussiste anche la concreta possibilità di confusione tra i prodotti autentici e quelli originali: deve </a:t>
            </a:r>
            <a:r>
              <a:rPr i="1" spc="-5" dirty="0">
                <a:latin typeface="Arial" panose="020B0604020202020204" pitchFamily="34" charset="0"/>
                <a:cs typeface="Arial" panose="020B0604020202020204" pitchFamily="34" charset="0"/>
              </a:rPr>
              <a:t>infatti </a:t>
            </a:r>
            <a:r>
              <a:rPr i="1" dirty="0">
                <a:latin typeface="Arial" panose="020B0604020202020204" pitchFamily="34" charset="0"/>
                <a:cs typeface="Arial" panose="020B0604020202020204" pitchFamily="34" charset="0"/>
              </a:rPr>
              <a:t>notarsi  che, sebbene il pubblico dei destinatari dei prodotti originali sia certamente avvezzo a distinguerli, non altrettanto può dirsi quanto ai  consumatori che si rivolgono ai distributori non autorizzati, i quali – proprio per l’assenza di abitudine ad </a:t>
            </a:r>
            <a:r>
              <a:rPr i="1" spc="-5" dirty="0">
                <a:latin typeface="Arial" panose="020B0604020202020204" pitchFamily="34" charset="0"/>
                <a:cs typeface="Arial" panose="020B0604020202020204" pitchFamily="34" charset="0"/>
              </a:rPr>
              <a:t>effettuare detti </a:t>
            </a:r>
            <a:r>
              <a:rPr i="1" dirty="0">
                <a:latin typeface="Arial" panose="020B0604020202020204" pitchFamily="34" charset="0"/>
                <a:cs typeface="Arial" panose="020B0604020202020204" pitchFamily="34" charset="0"/>
              </a:rPr>
              <a:t>acquisti – non  hanno ben chiare le caratteristiche grafiche dei marchi e possono essere facilmente indotti in</a:t>
            </a:r>
            <a:r>
              <a:rPr i="1" spc="10" dirty="0">
                <a:latin typeface="Arial" panose="020B0604020202020204" pitchFamily="34" charset="0"/>
                <a:cs typeface="Arial" panose="020B0604020202020204" pitchFamily="34" charset="0"/>
              </a:rPr>
              <a:t> </a:t>
            </a:r>
            <a:r>
              <a:rPr i="1" dirty="0">
                <a:latin typeface="Arial" panose="020B0604020202020204" pitchFamily="34" charset="0"/>
                <a:cs typeface="Arial" panose="020B0604020202020204" pitchFamily="34" charset="0"/>
              </a:rPr>
              <a:t>errore”.</a:t>
            </a:r>
            <a:endParaRPr dirty="0">
              <a:latin typeface="Arial" panose="020B0604020202020204" pitchFamily="34" charset="0"/>
              <a:cs typeface="Arial" panose="020B0604020202020204" pitchFamily="34" charset="0"/>
            </a:endParaRPr>
          </a:p>
          <a:p>
            <a:pPr algn="just">
              <a:lnSpc>
                <a:spcPct val="100000"/>
              </a:lnSpc>
              <a:spcBef>
                <a:spcPts val="50"/>
              </a:spcBef>
            </a:pPr>
            <a:endParaRPr dirty="0">
              <a:latin typeface="Arial" panose="020B0604020202020204" pitchFamily="34" charset="0"/>
              <a:cs typeface="Arial" panose="020B0604020202020204" pitchFamily="34" charset="0"/>
            </a:endParaRPr>
          </a:p>
          <a:p>
            <a:pPr marL="12700" marR="5080" algn="just">
              <a:lnSpc>
                <a:spcPct val="101000"/>
              </a:lnSpc>
            </a:pPr>
            <a:r>
              <a:rPr b="1" dirty="0">
                <a:latin typeface="Arial" panose="020B0604020202020204" pitchFamily="34" charset="0"/>
                <a:cs typeface="Arial" panose="020B0604020202020204" pitchFamily="34" charset="0"/>
              </a:rPr>
              <a:t>Corte </a:t>
            </a:r>
            <a:r>
              <a:rPr b="1" spc="-5" dirty="0">
                <a:latin typeface="Arial" panose="020B0604020202020204" pitchFamily="34" charset="0"/>
                <a:cs typeface="Arial" panose="020B0604020202020204" pitchFamily="34" charset="0"/>
              </a:rPr>
              <a:t>d’Appello di </a:t>
            </a:r>
            <a:r>
              <a:rPr b="1" dirty="0">
                <a:latin typeface="Arial" panose="020B0604020202020204" pitchFamily="34" charset="0"/>
                <a:cs typeface="Arial" panose="020B0604020202020204" pitchFamily="34" charset="0"/>
              </a:rPr>
              <a:t>Genova, </a:t>
            </a:r>
            <a:r>
              <a:rPr dirty="0">
                <a:latin typeface="Arial" panose="020B0604020202020204" pitchFamily="34" charset="0"/>
                <a:cs typeface="Arial" panose="020B0604020202020204" pitchFamily="34" charset="0"/>
              </a:rPr>
              <a:t>sentenza n. 432 del 10 febbraio – 23 febbraio </a:t>
            </a:r>
            <a:r>
              <a:rPr spc="-25" dirty="0">
                <a:latin typeface="Arial" panose="020B0604020202020204" pitchFamily="34" charset="0"/>
                <a:cs typeface="Arial" panose="020B0604020202020204" pitchFamily="34" charset="0"/>
              </a:rPr>
              <a:t>2011, </a:t>
            </a:r>
            <a:r>
              <a:rPr dirty="0">
                <a:latin typeface="Arial" panose="020B0604020202020204" pitchFamily="34" charset="0"/>
                <a:cs typeface="Arial" panose="020B0604020202020204" pitchFamily="34" charset="0"/>
              </a:rPr>
              <a:t>proc. pen. n. 3441/2008 </a:t>
            </a:r>
            <a:r>
              <a:rPr spc="-5" dirty="0">
                <a:latin typeface="Arial" panose="020B0604020202020204" pitchFamily="34" charset="0"/>
                <a:cs typeface="Arial" panose="020B0604020202020204" pitchFamily="34" charset="0"/>
              </a:rPr>
              <a:t>R.G.C.A.; </a:t>
            </a:r>
            <a:r>
              <a:rPr dirty="0">
                <a:latin typeface="Arial" panose="020B0604020202020204" pitchFamily="34" charset="0"/>
                <a:cs typeface="Arial" panose="020B0604020202020204" pitchFamily="34" charset="0"/>
              </a:rPr>
              <a:t>n. 3093/2005 N.R.  </a:t>
            </a:r>
            <a:r>
              <a:rPr i="1" spc="-20" dirty="0">
                <a:latin typeface="Arial" panose="020B0604020202020204" pitchFamily="34" charset="0"/>
                <a:cs typeface="Arial" panose="020B0604020202020204" pitchFamily="34" charset="0"/>
              </a:rPr>
              <a:t>“Tantomeno </a:t>
            </a:r>
            <a:r>
              <a:rPr i="1" dirty="0">
                <a:latin typeface="Arial" panose="020B0604020202020204" pitchFamily="34" charset="0"/>
                <a:cs typeface="Arial" panose="020B0604020202020204" pitchFamily="34" charset="0"/>
              </a:rPr>
              <a:t>(…) ai fini della ‘confondibilità’, può farsi riferimento al pubblico aduso ad acquistare ‘i costosi prodotti originali’, perché l’art.  474 c.p. tutela la fede pubblica e non quella della ristrettissima cerchia di consumatori che abitualmente si indirizza verso prestigiosi  </a:t>
            </a:r>
            <a:r>
              <a:rPr i="1" dirty="0" err="1">
                <a:latin typeface="Arial" panose="020B0604020202020204" pitchFamily="34" charset="0"/>
                <a:cs typeface="Arial" panose="020B0604020202020204" pitchFamily="34" charset="0"/>
              </a:rPr>
              <a:t>marchi</a:t>
            </a:r>
            <a:r>
              <a:rPr i="1" dirty="0">
                <a:latin typeface="Arial" panose="020B0604020202020204" pitchFamily="34" charset="0"/>
                <a:cs typeface="Arial" panose="020B0604020202020204" pitchFamily="34" charset="0"/>
              </a:rPr>
              <a:t>”.</a:t>
            </a:r>
            <a:endParaRPr lang="it-IT" i="1" dirty="0">
              <a:latin typeface="Arial" panose="020B0604020202020204" pitchFamily="34" charset="0"/>
              <a:cs typeface="Arial" panose="020B0604020202020204" pitchFamily="34" charset="0"/>
            </a:endParaRPr>
          </a:p>
          <a:p>
            <a:pPr marL="12700" marR="5080" algn="just">
              <a:lnSpc>
                <a:spcPct val="101000"/>
              </a:lnSpc>
            </a:pPr>
            <a:endParaRPr lang="it-IT" i="1" dirty="0">
              <a:latin typeface="Arial" panose="020B0604020202020204" pitchFamily="34" charset="0"/>
              <a:cs typeface="Arial" panose="020B0604020202020204" pitchFamily="34" charset="0"/>
            </a:endParaRPr>
          </a:p>
          <a:p>
            <a:pPr marL="12700" marR="5715" algn="just">
              <a:lnSpc>
                <a:spcPct val="101000"/>
              </a:lnSpc>
              <a:spcBef>
                <a:spcPts val="85"/>
              </a:spcBef>
            </a:pPr>
            <a:r>
              <a:rPr lang="it-IT" b="1" dirty="0">
                <a:latin typeface="Arial" panose="020B0604020202020204" pitchFamily="34" charset="0"/>
                <a:cs typeface="Arial" panose="020B0604020202020204" pitchFamily="34" charset="0"/>
              </a:rPr>
              <a:t>Corte </a:t>
            </a:r>
            <a:r>
              <a:rPr lang="it-IT" b="1" spc="-5" dirty="0">
                <a:latin typeface="Arial" panose="020B0604020202020204" pitchFamily="34" charset="0"/>
                <a:cs typeface="Arial" panose="020B0604020202020204" pitchFamily="34" charset="0"/>
              </a:rPr>
              <a:t>d’Appello di </a:t>
            </a:r>
            <a:r>
              <a:rPr lang="it-IT" b="1" dirty="0">
                <a:latin typeface="Arial" panose="020B0604020202020204" pitchFamily="34" charset="0"/>
                <a:cs typeface="Arial" panose="020B0604020202020204" pitchFamily="34" charset="0"/>
              </a:rPr>
              <a:t>Genova</a:t>
            </a:r>
            <a:r>
              <a:rPr lang="it-IT" dirty="0">
                <a:latin typeface="Arial" panose="020B0604020202020204" pitchFamily="34" charset="0"/>
                <a:cs typeface="Arial" panose="020B0604020202020204" pitchFamily="34" charset="0"/>
              </a:rPr>
              <a:t>, sentenza n. 3055 del 28 dicembre 2009 – 28 gennaio 2010,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2308/08 </a:t>
            </a:r>
            <a:r>
              <a:rPr lang="it-IT" spc="-5" dirty="0">
                <a:latin typeface="Arial" panose="020B0604020202020204" pitchFamily="34" charset="0"/>
                <a:cs typeface="Arial" panose="020B0604020202020204" pitchFamily="34" charset="0"/>
              </a:rPr>
              <a:t>R.G.C.A., </a:t>
            </a:r>
            <a:r>
              <a:rPr lang="it-IT" dirty="0">
                <a:latin typeface="Arial" panose="020B0604020202020204" pitchFamily="34" charset="0"/>
                <a:cs typeface="Arial" panose="020B0604020202020204" pitchFamily="34" charset="0"/>
              </a:rPr>
              <a:t>3728/2005  R.G.N.R.</a:t>
            </a:r>
          </a:p>
          <a:p>
            <a:pPr marL="12700" marR="5080" algn="just">
              <a:lnSpc>
                <a:spcPct val="101000"/>
              </a:lnSpc>
            </a:pPr>
            <a:r>
              <a:rPr lang="it-IT" spc="-35" dirty="0">
                <a:latin typeface="Arial" panose="020B0604020202020204" pitchFamily="34" charset="0"/>
                <a:cs typeface="Arial" panose="020B0604020202020204" pitchFamily="34" charset="0"/>
              </a:rPr>
              <a:t>“</a:t>
            </a:r>
            <a:r>
              <a:rPr lang="it-IT" i="1" spc="-35" dirty="0">
                <a:latin typeface="Arial" panose="020B0604020202020204" pitchFamily="34" charset="0"/>
                <a:cs typeface="Arial" panose="020B0604020202020204" pitchFamily="34" charset="0"/>
              </a:rPr>
              <a:t>Tanto </a:t>
            </a:r>
            <a:r>
              <a:rPr lang="it-IT" i="1" dirty="0">
                <a:latin typeface="Arial" panose="020B0604020202020204" pitchFamily="34" charset="0"/>
                <a:cs typeface="Arial" panose="020B0604020202020204" pitchFamily="34" charset="0"/>
              </a:rPr>
              <a:t>meno, secondo il giudizio della stessa Corte, ai fini della “</a:t>
            </a:r>
            <a:r>
              <a:rPr lang="it-IT" i="1" dirty="0" err="1">
                <a:latin typeface="Arial" panose="020B0604020202020204" pitchFamily="34" charset="0"/>
                <a:cs typeface="Arial" panose="020B0604020202020204" pitchFamily="34" charset="0"/>
              </a:rPr>
              <a:t>confondibilità</a:t>
            </a:r>
            <a:r>
              <a:rPr lang="it-IT" i="1" dirty="0">
                <a:latin typeface="Arial" panose="020B0604020202020204" pitchFamily="34" charset="0"/>
                <a:cs typeface="Arial" panose="020B0604020202020204" pitchFamily="34" charset="0"/>
              </a:rPr>
              <a:t>”, può farsi riferimento al pubblico aduso ad acquistare “i  costosi prodotti originali” che, ovviamente, “mai potrebbe confondere il marchio Fendi con quello dell’azienda identificata dal marchio  “FL”, perché l’art. 474 c.p. tutela la fede pubblica e non quella della ristrettissima cerchia di consumatori che abitualmente si indirizza  verso prestigiosi</a:t>
            </a:r>
            <a:r>
              <a:rPr lang="it-IT" i="1" spc="-5" dirty="0">
                <a:latin typeface="Arial" panose="020B0604020202020204" pitchFamily="34" charset="0"/>
                <a:cs typeface="Arial" panose="020B0604020202020204" pitchFamily="34" charset="0"/>
              </a:rPr>
              <a:t> </a:t>
            </a:r>
            <a:r>
              <a:rPr lang="it-IT" i="1" dirty="0">
                <a:latin typeface="Arial" panose="020B0604020202020204" pitchFamily="34" charset="0"/>
                <a:cs typeface="Arial" panose="020B0604020202020204" pitchFamily="34" charset="0"/>
              </a:rPr>
              <a:t>marchi</a:t>
            </a:r>
            <a:r>
              <a:rPr lang="it-IT" dirty="0">
                <a:latin typeface="Arial" panose="020B0604020202020204" pitchFamily="34" charset="0"/>
                <a:cs typeface="Arial" panose="020B0604020202020204" pitchFamily="34" charset="0"/>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141460" cy="1765300"/>
          </a:xfrm>
          <a:prstGeom prst="rect">
            <a:avLst/>
          </a:prstGeom>
        </p:spPr>
        <p:txBody>
          <a:bodyPr vert="horz" wrap="square" lIns="0" tIns="13970" rIns="0" bIns="0" rtlCol="0">
            <a:spAutoFit/>
          </a:bodyPr>
          <a:lstStyle/>
          <a:p>
            <a:pPr marL="12700" marR="5080">
              <a:lnSpc>
                <a:spcPct val="100000"/>
              </a:lnSpc>
              <a:spcBef>
                <a:spcPts val="110"/>
              </a:spcBef>
            </a:pPr>
            <a:r>
              <a:rPr sz="5700" spc="5" dirty="0"/>
              <a:t>Consumatori –</a:t>
            </a:r>
            <a:r>
              <a:rPr sz="5700" spc="-70" dirty="0"/>
              <a:t> </a:t>
            </a:r>
            <a:r>
              <a:rPr sz="5700" spc="5" dirty="0"/>
              <a:t>consumatore  di</a:t>
            </a:r>
            <a:r>
              <a:rPr sz="5700" spc="-5" dirty="0"/>
              <a:t> </a:t>
            </a:r>
            <a:r>
              <a:rPr sz="5700" dirty="0"/>
              <a:t>riferimento</a:t>
            </a:r>
            <a:endParaRPr sz="5700"/>
          </a:p>
        </p:txBody>
      </p:sp>
      <p:sp>
        <p:nvSpPr>
          <p:cNvPr id="5" name="object 5"/>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38</a:t>
            </a:r>
            <a:endParaRPr sz="1950" dirty="0">
              <a:latin typeface="Arial"/>
              <a:cs typeface="Arial"/>
            </a:endParaRPr>
          </a:p>
        </p:txBody>
      </p:sp>
      <p:sp>
        <p:nvSpPr>
          <p:cNvPr id="3" name="object 3"/>
          <p:cNvSpPr txBox="1"/>
          <p:nvPr/>
        </p:nvSpPr>
        <p:spPr>
          <a:xfrm>
            <a:off x="1557932" y="2726064"/>
            <a:ext cx="13039725" cy="2213610"/>
          </a:xfrm>
          <a:prstGeom prst="rect">
            <a:avLst/>
          </a:prstGeom>
        </p:spPr>
        <p:txBody>
          <a:bodyPr vert="horz" wrap="square" lIns="0" tIns="29845" rIns="0" bIns="0" rtlCol="0">
            <a:spAutoFit/>
          </a:bodyPr>
          <a:lstStyle/>
          <a:p>
            <a:pPr marL="12700" marR="5715" algn="just">
              <a:lnSpc>
                <a:spcPts val="2140"/>
              </a:lnSpc>
              <a:spcBef>
                <a:spcPts val="235"/>
              </a:spcBef>
            </a:pPr>
            <a:r>
              <a:rPr sz="1850" b="1" spc="-5" dirty="0">
                <a:latin typeface="Arial"/>
                <a:cs typeface="Arial"/>
              </a:rPr>
              <a:t>Corte d’Appello di Reggio Calabria</a:t>
            </a:r>
            <a:r>
              <a:rPr sz="1850" spc="-5" dirty="0">
                <a:latin typeface="Arial"/>
                <a:cs typeface="Arial"/>
              </a:rPr>
              <a:t>, sentenza </a:t>
            </a:r>
            <a:r>
              <a:rPr sz="1850" dirty="0">
                <a:latin typeface="Arial"/>
                <a:cs typeface="Arial"/>
              </a:rPr>
              <a:t>n. </a:t>
            </a:r>
            <a:r>
              <a:rPr sz="1850" spc="-5" dirty="0">
                <a:latin typeface="Arial"/>
                <a:cs typeface="Arial"/>
              </a:rPr>
              <a:t>2010/10483 </a:t>
            </a:r>
            <a:r>
              <a:rPr sz="1850" dirty="0">
                <a:latin typeface="Arial"/>
                <a:cs typeface="Arial"/>
              </a:rPr>
              <a:t>dell’8 aprile – 7 giugno 2010, proc. pen. n. </a:t>
            </a:r>
            <a:r>
              <a:rPr sz="1850" spc="-5" dirty="0">
                <a:latin typeface="Arial"/>
                <a:cs typeface="Arial"/>
              </a:rPr>
              <a:t>2023/2005   R.G.N.R., 1936/2009 R.G.C.A.</a:t>
            </a:r>
            <a:endParaRPr sz="1850" dirty="0">
              <a:latin typeface="Arial"/>
              <a:cs typeface="Arial"/>
            </a:endParaRPr>
          </a:p>
          <a:p>
            <a:pPr marL="12700" marR="5080" algn="just">
              <a:lnSpc>
                <a:spcPts val="2140"/>
              </a:lnSpc>
              <a:spcBef>
                <a:spcPts val="10"/>
              </a:spcBef>
            </a:pPr>
            <a:r>
              <a:rPr sz="1850" dirty="0">
                <a:latin typeface="Arial"/>
                <a:cs typeface="Arial"/>
              </a:rPr>
              <a:t>“</a:t>
            </a:r>
            <a:r>
              <a:rPr sz="1850" i="1" dirty="0">
                <a:latin typeface="Arial"/>
                <a:cs typeface="Arial"/>
              </a:rPr>
              <a:t>Né può </a:t>
            </a:r>
            <a:r>
              <a:rPr sz="1850" i="1" spc="-5" dirty="0">
                <a:latin typeface="Arial"/>
                <a:cs typeface="Arial"/>
              </a:rPr>
              <a:t>attribuirsi </a:t>
            </a:r>
            <a:r>
              <a:rPr sz="1850" i="1" dirty="0">
                <a:latin typeface="Arial"/>
                <a:cs typeface="Arial"/>
              </a:rPr>
              <a:t>rilievo alle </a:t>
            </a:r>
            <a:r>
              <a:rPr sz="1850" i="1" spc="-5" dirty="0">
                <a:latin typeface="Arial"/>
                <a:cs typeface="Arial"/>
              </a:rPr>
              <a:t>argomentazioni </a:t>
            </a:r>
            <a:r>
              <a:rPr sz="1850" i="1" dirty="0">
                <a:latin typeface="Arial"/>
                <a:cs typeface="Arial"/>
              </a:rPr>
              <a:t>con cui la </a:t>
            </a:r>
            <a:r>
              <a:rPr sz="1850" i="1" spc="-5" dirty="0">
                <a:latin typeface="Arial"/>
                <a:cs typeface="Arial"/>
              </a:rPr>
              <a:t>difesa sostiene </a:t>
            </a:r>
            <a:r>
              <a:rPr sz="1850" i="1" dirty="0">
                <a:latin typeface="Arial"/>
                <a:cs typeface="Arial"/>
              </a:rPr>
              <a:t>che il marchio </a:t>
            </a:r>
            <a:r>
              <a:rPr sz="1850" i="1" spc="-5" dirty="0">
                <a:latin typeface="Arial"/>
                <a:cs typeface="Arial"/>
              </a:rPr>
              <a:t>riportato </a:t>
            </a:r>
            <a:r>
              <a:rPr sz="1850" i="1" dirty="0">
                <a:latin typeface="Arial"/>
                <a:cs typeface="Arial"/>
              </a:rPr>
              <a:t>sulla merce </a:t>
            </a:r>
            <a:r>
              <a:rPr sz="1850" i="1" spc="-5" dirty="0">
                <a:latin typeface="Arial"/>
                <a:cs typeface="Arial"/>
              </a:rPr>
              <a:t>sequestrata </a:t>
            </a:r>
            <a:r>
              <a:rPr sz="1850" i="1" dirty="0">
                <a:latin typeface="Arial"/>
                <a:cs typeface="Arial"/>
              </a:rPr>
              <a:t>non  avrebbe </a:t>
            </a:r>
            <a:r>
              <a:rPr sz="1850" i="1" spc="-5" dirty="0">
                <a:latin typeface="Arial"/>
                <a:cs typeface="Arial"/>
              </a:rPr>
              <a:t>concreta attitudine ingannatoria, </a:t>
            </a:r>
            <a:r>
              <a:rPr sz="1850" i="1" dirty="0">
                <a:latin typeface="Arial"/>
                <a:cs typeface="Arial"/>
              </a:rPr>
              <a:t>poiché </a:t>
            </a:r>
            <a:r>
              <a:rPr sz="1850" i="1" spc="-5" dirty="0">
                <a:latin typeface="Arial"/>
                <a:cs typeface="Arial"/>
              </a:rPr>
              <a:t>costituirebbe imitazione </a:t>
            </a:r>
            <a:r>
              <a:rPr sz="1850" i="1" dirty="0">
                <a:latin typeface="Arial"/>
                <a:cs typeface="Arial"/>
              </a:rPr>
              <a:t>di un marchio </a:t>
            </a:r>
            <a:r>
              <a:rPr sz="1850" i="1" spc="-5" dirty="0">
                <a:latin typeface="Arial"/>
                <a:cs typeface="Arial"/>
              </a:rPr>
              <a:t>destinato </a:t>
            </a:r>
            <a:r>
              <a:rPr sz="1850" i="1" dirty="0">
                <a:latin typeface="Arial"/>
                <a:cs typeface="Arial"/>
              </a:rPr>
              <a:t>a un pubblico </a:t>
            </a:r>
            <a:r>
              <a:rPr sz="1850" i="1" spc="-5" dirty="0">
                <a:latin typeface="Arial"/>
                <a:cs typeface="Arial"/>
              </a:rPr>
              <a:t>femminile  particolarmente esigente </a:t>
            </a:r>
            <a:r>
              <a:rPr sz="1850" i="1" dirty="0">
                <a:latin typeface="Arial"/>
                <a:cs typeface="Arial"/>
              </a:rPr>
              <a:t>e, </a:t>
            </a:r>
            <a:r>
              <a:rPr sz="1850" i="1" spc="-5" dirty="0">
                <a:latin typeface="Arial"/>
                <a:cs typeface="Arial"/>
              </a:rPr>
              <a:t>pertanto, </a:t>
            </a:r>
            <a:r>
              <a:rPr sz="1850" i="1" dirty="0">
                <a:latin typeface="Arial"/>
                <a:cs typeface="Arial"/>
              </a:rPr>
              <a:t>in grado di cogliere le </a:t>
            </a:r>
            <a:r>
              <a:rPr sz="1850" i="1" spc="-5" dirty="0">
                <a:latin typeface="Arial"/>
                <a:cs typeface="Arial"/>
              </a:rPr>
              <a:t>differenze tra </a:t>
            </a:r>
            <a:r>
              <a:rPr sz="1850" i="1" dirty="0">
                <a:latin typeface="Arial"/>
                <a:cs typeface="Arial"/>
              </a:rPr>
              <a:t>l’originale e </a:t>
            </a:r>
            <a:r>
              <a:rPr sz="1850" i="1" spc="-5" dirty="0">
                <a:latin typeface="Arial"/>
                <a:cs typeface="Arial"/>
              </a:rPr>
              <a:t>l’imitazione </a:t>
            </a:r>
            <a:r>
              <a:rPr sz="1850" i="1" dirty="0">
                <a:latin typeface="Arial"/>
                <a:cs typeface="Arial"/>
              </a:rPr>
              <a:t>, </a:t>
            </a:r>
            <a:r>
              <a:rPr sz="1850" i="1" u="sng" dirty="0">
                <a:uFill>
                  <a:solidFill>
                    <a:srgbClr val="000000"/>
                  </a:solidFill>
                </a:uFill>
                <a:latin typeface="Arial"/>
                <a:cs typeface="Arial"/>
              </a:rPr>
              <a:t>non riuscendo a scorgersi </a:t>
            </a:r>
            <a:r>
              <a:rPr sz="1850" i="1" dirty="0">
                <a:latin typeface="Arial"/>
                <a:cs typeface="Arial"/>
              </a:rPr>
              <a:t> </a:t>
            </a:r>
            <a:r>
              <a:rPr sz="1850" i="1" u="sng" dirty="0">
                <a:uFill>
                  <a:solidFill>
                    <a:srgbClr val="000000"/>
                  </a:solidFill>
                </a:uFill>
                <a:latin typeface="Arial"/>
                <a:cs typeface="Arial"/>
              </a:rPr>
              <a:t>la ragione per cui non dovrebbe essere </a:t>
            </a:r>
            <a:r>
              <a:rPr sz="1850" i="1" u="sng" spc="-5" dirty="0">
                <a:uFill>
                  <a:solidFill>
                    <a:srgbClr val="000000"/>
                  </a:solidFill>
                </a:uFill>
                <a:latin typeface="Arial"/>
                <a:cs typeface="Arial"/>
              </a:rPr>
              <a:t>tutelato </a:t>
            </a:r>
            <a:r>
              <a:rPr sz="1850" i="1" u="sng" dirty="0">
                <a:uFill>
                  <a:solidFill>
                    <a:srgbClr val="000000"/>
                  </a:solidFill>
                </a:uFill>
                <a:latin typeface="Arial"/>
                <a:cs typeface="Arial"/>
              </a:rPr>
              <a:t>anche </a:t>
            </a:r>
            <a:r>
              <a:rPr sz="1850" i="1" u="sng" spc="-5" dirty="0">
                <a:uFill>
                  <a:solidFill>
                    <a:srgbClr val="000000"/>
                  </a:solidFill>
                </a:uFill>
                <a:latin typeface="Arial"/>
                <a:cs typeface="Arial"/>
              </a:rPr>
              <a:t>l’acquirente </a:t>
            </a:r>
            <a:r>
              <a:rPr sz="1850" i="1" u="sng" dirty="0">
                <a:uFill>
                  <a:solidFill>
                    <a:srgbClr val="000000"/>
                  </a:solidFill>
                </a:uFill>
                <a:latin typeface="Arial"/>
                <a:cs typeface="Arial"/>
              </a:rPr>
              <a:t>che si </a:t>
            </a:r>
            <a:r>
              <a:rPr sz="1850" i="1" u="sng" spc="-5" dirty="0">
                <a:uFill>
                  <a:solidFill>
                    <a:srgbClr val="000000"/>
                  </a:solidFill>
                </a:uFill>
                <a:latin typeface="Arial"/>
                <a:cs typeface="Arial"/>
              </a:rPr>
              <a:t>trovi </a:t>
            </a:r>
            <a:r>
              <a:rPr sz="1850" i="1" u="sng" dirty="0">
                <a:uFill>
                  <a:solidFill>
                    <a:srgbClr val="000000"/>
                  </a:solidFill>
                </a:uFill>
                <a:latin typeface="Arial"/>
                <a:cs typeface="Arial"/>
              </a:rPr>
              <a:t>al di </a:t>
            </a:r>
            <a:r>
              <a:rPr sz="1850" i="1" u="sng" spc="-5" dirty="0">
                <a:uFill>
                  <a:solidFill>
                    <a:srgbClr val="000000"/>
                  </a:solidFill>
                </a:uFill>
                <a:latin typeface="Arial"/>
                <a:cs typeface="Arial"/>
              </a:rPr>
              <a:t>fuori </a:t>
            </a:r>
            <a:r>
              <a:rPr sz="1850" i="1" u="sng" dirty="0">
                <a:uFill>
                  <a:solidFill>
                    <a:srgbClr val="000000"/>
                  </a:solidFill>
                </a:uFill>
                <a:latin typeface="Arial"/>
                <a:cs typeface="Arial"/>
              </a:rPr>
              <a:t>della cerchia della </a:t>
            </a:r>
            <a:r>
              <a:rPr sz="1850" i="1" u="sng" spc="-5" dirty="0">
                <a:uFill>
                  <a:solidFill>
                    <a:srgbClr val="000000"/>
                  </a:solidFill>
                </a:uFill>
                <a:latin typeface="Arial"/>
                <a:cs typeface="Arial"/>
              </a:rPr>
              <a:t>clientela abbiente </a:t>
            </a:r>
            <a:r>
              <a:rPr sz="1850" i="1" spc="-5" dirty="0">
                <a:latin typeface="Arial"/>
                <a:cs typeface="Arial"/>
              </a:rPr>
              <a:t> </a:t>
            </a:r>
            <a:r>
              <a:rPr sz="1850" i="1" u="sng" dirty="0">
                <a:uFill>
                  <a:solidFill>
                    <a:srgbClr val="000000"/>
                  </a:solidFill>
                </a:uFill>
                <a:latin typeface="Arial"/>
                <a:cs typeface="Arial"/>
              </a:rPr>
              <a:t>che </a:t>
            </a:r>
            <a:r>
              <a:rPr sz="1850" i="1" u="sng" spc="-5" dirty="0">
                <a:uFill>
                  <a:solidFill>
                    <a:srgbClr val="000000"/>
                  </a:solidFill>
                </a:uFill>
                <a:latin typeface="Arial"/>
                <a:cs typeface="Arial"/>
              </a:rPr>
              <a:t>frequentemente </a:t>
            </a:r>
            <a:r>
              <a:rPr sz="1850" i="1" u="sng" dirty="0">
                <a:uFill>
                  <a:solidFill>
                    <a:srgbClr val="000000"/>
                  </a:solidFill>
                </a:uFill>
                <a:latin typeface="Arial"/>
                <a:cs typeface="Arial"/>
              </a:rPr>
              <a:t>si rivolge alla casa </a:t>
            </a:r>
            <a:r>
              <a:rPr sz="1850" i="1" u="sng" spc="-5" dirty="0">
                <a:uFill>
                  <a:solidFill>
                    <a:srgbClr val="000000"/>
                  </a:solidFill>
                </a:uFill>
                <a:latin typeface="Arial"/>
                <a:cs typeface="Arial"/>
              </a:rPr>
              <a:t>francese, trattandosi, </a:t>
            </a:r>
            <a:r>
              <a:rPr sz="1850" i="1" u="sng" dirty="0">
                <a:uFill>
                  <a:solidFill>
                    <a:srgbClr val="000000"/>
                  </a:solidFill>
                </a:uFill>
                <a:latin typeface="Arial"/>
                <a:cs typeface="Arial"/>
              </a:rPr>
              <a:t>comunque, di </a:t>
            </a:r>
            <a:r>
              <a:rPr sz="1850" i="1" u="sng" spc="-5" dirty="0">
                <a:uFill>
                  <a:solidFill>
                    <a:srgbClr val="000000"/>
                  </a:solidFill>
                </a:uFill>
                <a:latin typeface="Arial"/>
                <a:cs typeface="Arial"/>
              </a:rPr>
              <a:t>prodotti </a:t>
            </a:r>
            <a:r>
              <a:rPr sz="1850" i="1" u="sng" dirty="0">
                <a:uFill>
                  <a:solidFill>
                    <a:srgbClr val="000000"/>
                  </a:solidFill>
                </a:uFill>
                <a:latin typeface="Arial"/>
                <a:cs typeface="Arial"/>
              </a:rPr>
              <a:t>che ben possono essere </a:t>
            </a:r>
            <a:r>
              <a:rPr sz="1850" i="1" u="sng" spc="-5" dirty="0">
                <a:uFill>
                  <a:solidFill>
                    <a:srgbClr val="000000"/>
                  </a:solidFill>
                </a:uFill>
                <a:latin typeface="Arial"/>
                <a:cs typeface="Arial"/>
              </a:rPr>
              <a:t>acquistati </a:t>
            </a:r>
            <a:r>
              <a:rPr sz="1850" i="1" spc="-5" dirty="0">
                <a:latin typeface="Arial"/>
                <a:cs typeface="Arial"/>
              </a:rPr>
              <a:t> </a:t>
            </a:r>
            <a:r>
              <a:rPr sz="1850" i="1" u="sng" dirty="0">
                <a:uFill>
                  <a:solidFill>
                    <a:srgbClr val="000000"/>
                  </a:solidFill>
                </a:uFill>
                <a:latin typeface="Arial"/>
                <a:cs typeface="Arial"/>
              </a:rPr>
              <a:t>anche da persone meno </a:t>
            </a:r>
            <a:r>
              <a:rPr sz="1850" i="1" u="sng" spc="-5" dirty="0">
                <a:uFill>
                  <a:solidFill>
                    <a:srgbClr val="000000"/>
                  </a:solidFill>
                </a:uFill>
                <a:latin typeface="Arial"/>
                <a:cs typeface="Arial"/>
              </a:rPr>
              <a:t>facoltose, </a:t>
            </a:r>
            <a:r>
              <a:rPr sz="1850" i="1" u="sng" dirty="0">
                <a:uFill>
                  <a:solidFill>
                    <a:srgbClr val="000000"/>
                  </a:solidFill>
                </a:uFill>
                <a:latin typeface="Arial"/>
                <a:cs typeface="Arial"/>
              </a:rPr>
              <a:t>sia pure </a:t>
            </a:r>
            <a:r>
              <a:rPr sz="1850" i="1" u="sng" spc="-5" dirty="0">
                <a:uFill>
                  <a:solidFill>
                    <a:srgbClr val="000000"/>
                  </a:solidFill>
                </a:uFill>
                <a:latin typeface="Arial"/>
                <a:cs typeface="Arial"/>
              </a:rPr>
              <a:t>occasionalmente</a:t>
            </a:r>
            <a:r>
              <a:rPr sz="1850" i="1" spc="-5" dirty="0">
                <a:latin typeface="Arial"/>
                <a:cs typeface="Arial"/>
              </a:rPr>
              <a:t>.</a:t>
            </a:r>
            <a:r>
              <a:rPr sz="1850" spc="-5" dirty="0">
                <a:latin typeface="Arial"/>
                <a:cs typeface="Arial"/>
              </a:rPr>
              <a:t>”</a:t>
            </a:r>
            <a:endParaRPr sz="1850" dirty="0">
              <a:latin typeface="Arial"/>
              <a:cs typeface="Arial"/>
            </a:endParaRPr>
          </a:p>
        </p:txBody>
      </p:sp>
      <p:sp>
        <p:nvSpPr>
          <p:cNvPr id="4" name="object 4"/>
          <p:cNvSpPr txBox="1"/>
          <p:nvPr/>
        </p:nvSpPr>
        <p:spPr>
          <a:xfrm>
            <a:off x="1557932" y="5720738"/>
            <a:ext cx="13039725" cy="1396365"/>
          </a:xfrm>
          <a:prstGeom prst="rect">
            <a:avLst/>
          </a:prstGeom>
        </p:spPr>
        <p:txBody>
          <a:bodyPr vert="horz" wrap="square" lIns="0" tIns="12700" rIns="0" bIns="0" rtlCol="0">
            <a:spAutoFit/>
          </a:bodyPr>
          <a:lstStyle/>
          <a:p>
            <a:pPr marL="12700">
              <a:lnSpc>
                <a:spcPts val="2180"/>
              </a:lnSpc>
              <a:spcBef>
                <a:spcPts val="100"/>
              </a:spcBef>
            </a:pPr>
            <a:r>
              <a:rPr sz="1850" b="1" spc="-5" dirty="0">
                <a:latin typeface="Arial"/>
                <a:cs typeface="Arial"/>
              </a:rPr>
              <a:t>Corte d’Appello di Genova</a:t>
            </a:r>
            <a:r>
              <a:rPr sz="1850" spc="-5" dirty="0">
                <a:latin typeface="Arial"/>
                <a:cs typeface="Arial"/>
              </a:rPr>
              <a:t>, sentenza </a:t>
            </a:r>
            <a:r>
              <a:rPr sz="1850" dirty="0">
                <a:latin typeface="Arial"/>
                <a:cs typeface="Arial"/>
              </a:rPr>
              <a:t>n. 2010 del 28 giugno – 8 luglio 2010, proc. pen. </a:t>
            </a:r>
            <a:r>
              <a:rPr sz="1850" spc="-5" dirty="0">
                <a:latin typeface="Arial"/>
                <a:cs typeface="Arial"/>
              </a:rPr>
              <a:t>805/2007</a:t>
            </a:r>
            <a:r>
              <a:rPr sz="1850" spc="5" dirty="0">
                <a:latin typeface="Arial"/>
                <a:cs typeface="Arial"/>
              </a:rPr>
              <a:t> </a:t>
            </a:r>
            <a:r>
              <a:rPr sz="1850" spc="-5" dirty="0">
                <a:latin typeface="Arial"/>
                <a:cs typeface="Arial"/>
              </a:rPr>
              <a:t>R.G.C.A.</a:t>
            </a:r>
            <a:endParaRPr sz="1850">
              <a:latin typeface="Arial"/>
              <a:cs typeface="Arial"/>
            </a:endParaRPr>
          </a:p>
          <a:p>
            <a:pPr marL="12700" marR="5080" algn="just">
              <a:lnSpc>
                <a:spcPts val="2140"/>
              </a:lnSpc>
              <a:spcBef>
                <a:spcPts val="100"/>
              </a:spcBef>
            </a:pPr>
            <a:r>
              <a:rPr sz="1850" spc="-40" dirty="0">
                <a:latin typeface="Arial"/>
                <a:cs typeface="Arial"/>
              </a:rPr>
              <a:t>“</a:t>
            </a:r>
            <a:r>
              <a:rPr sz="1850" i="1" spc="-40" dirty="0">
                <a:latin typeface="Arial"/>
                <a:cs typeface="Arial"/>
              </a:rPr>
              <a:t>Tanto </a:t>
            </a:r>
            <a:r>
              <a:rPr sz="1850" i="1" dirty="0">
                <a:latin typeface="Arial"/>
                <a:cs typeface="Arial"/>
              </a:rPr>
              <a:t>meno, secondo il giudizio della </a:t>
            </a:r>
            <a:r>
              <a:rPr sz="1850" i="1" spc="-5" dirty="0">
                <a:latin typeface="Arial"/>
                <a:cs typeface="Arial"/>
              </a:rPr>
              <a:t>stessa Corte, </a:t>
            </a:r>
            <a:r>
              <a:rPr sz="1850" i="1" dirty="0">
                <a:latin typeface="Arial"/>
                <a:cs typeface="Arial"/>
              </a:rPr>
              <a:t>ai fini della </a:t>
            </a:r>
            <a:r>
              <a:rPr sz="1850" i="1" spc="-5" dirty="0">
                <a:latin typeface="Arial"/>
                <a:cs typeface="Arial"/>
              </a:rPr>
              <a:t>“confondibiità”, </a:t>
            </a:r>
            <a:r>
              <a:rPr sz="1850" i="1" dirty="0">
                <a:latin typeface="Arial"/>
                <a:cs typeface="Arial"/>
              </a:rPr>
              <a:t>può </a:t>
            </a:r>
            <a:r>
              <a:rPr sz="1850" i="1" spc="-5" dirty="0">
                <a:latin typeface="Arial"/>
                <a:cs typeface="Arial"/>
              </a:rPr>
              <a:t>farsi riferimento </a:t>
            </a:r>
            <a:r>
              <a:rPr sz="1850" i="1" dirty="0">
                <a:latin typeface="Arial"/>
                <a:cs typeface="Arial"/>
              </a:rPr>
              <a:t>al pubblico aduso ad  </a:t>
            </a:r>
            <a:r>
              <a:rPr sz="1850" i="1" spc="-5" dirty="0">
                <a:latin typeface="Arial"/>
                <a:cs typeface="Arial"/>
              </a:rPr>
              <a:t>acquistare </a:t>
            </a:r>
            <a:r>
              <a:rPr sz="1850" i="1" dirty="0">
                <a:latin typeface="Arial"/>
                <a:cs typeface="Arial"/>
              </a:rPr>
              <a:t>“i </a:t>
            </a:r>
            <a:r>
              <a:rPr sz="1850" i="1" spc="-5" dirty="0">
                <a:latin typeface="Arial"/>
                <a:cs typeface="Arial"/>
              </a:rPr>
              <a:t>costosi prodotti </a:t>
            </a:r>
            <a:r>
              <a:rPr sz="1850" i="1" dirty="0">
                <a:latin typeface="Arial"/>
                <a:cs typeface="Arial"/>
              </a:rPr>
              <a:t>originali” che, </a:t>
            </a:r>
            <a:r>
              <a:rPr sz="1850" i="1" spc="-5" dirty="0">
                <a:latin typeface="Arial"/>
                <a:cs typeface="Arial"/>
              </a:rPr>
              <a:t>ovviamente, </a:t>
            </a:r>
            <a:r>
              <a:rPr sz="1850" i="1" dirty="0">
                <a:latin typeface="Arial"/>
                <a:cs typeface="Arial"/>
              </a:rPr>
              <a:t>“mai </a:t>
            </a:r>
            <a:r>
              <a:rPr sz="1850" i="1" spc="-5" dirty="0">
                <a:latin typeface="Arial"/>
                <a:cs typeface="Arial"/>
              </a:rPr>
              <a:t>potrebbe confondere </a:t>
            </a:r>
            <a:r>
              <a:rPr sz="1850" i="1" dirty="0">
                <a:latin typeface="Arial"/>
                <a:cs typeface="Arial"/>
              </a:rPr>
              <a:t>il marchio </a:t>
            </a:r>
            <a:r>
              <a:rPr sz="1850" i="1" spc="-5" dirty="0">
                <a:latin typeface="Arial"/>
                <a:cs typeface="Arial"/>
              </a:rPr>
              <a:t>Fendi </a:t>
            </a:r>
            <a:r>
              <a:rPr sz="1850" i="1" dirty="0">
                <a:latin typeface="Arial"/>
                <a:cs typeface="Arial"/>
              </a:rPr>
              <a:t>con quello dell’azienda  </a:t>
            </a:r>
            <a:r>
              <a:rPr sz="1850" i="1" spc="-5" dirty="0">
                <a:latin typeface="Arial"/>
                <a:cs typeface="Arial"/>
              </a:rPr>
              <a:t>identificata </a:t>
            </a:r>
            <a:r>
              <a:rPr sz="1850" i="1" dirty="0">
                <a:latin typeface="Arial"/>
                <a:cs typeface="Arial"/>
              </a:rPr>
              <a:t>dal marchio </a:t>
            </a:r>
            <a:r>
              <a:rPr sz="1850" i="1" spc="-5" dirty="0">
                <a:latin typeface="Arial"/>
                <a:cs typeface="Arial"/>
              </a:rPr>
              <a:t>“FL”, </a:t>
            </a:r>
            <a:r>
              <a:rPr sz="1850" i="1" dirty="0">
                <a:latin typeface="Arial"/>
                <a:cs typeface="Arial"/>
              </a:rPr>
              <a:t>perché </a:t>
            </a:r>
            <a:r>
              <a:rPr sz="1850" i="1" spc="-5" dirty="0">
                <a:latin typeface="Arial"/>
                <a:cs typeface="Arial"/>
              </a:rPr>
              <a:t>l’art. </a:t>
            </a:r>
            <a:r>
              <a:rPr sz="1850" i="1" dirty="0">
                <a:latin typeface="Arial"/>
                <a:cs typeface="Arial"/>
              </a:rPr>
              <a:t>474 </a:t>
            </a:r>
            <a:r>
              <a:rPr sz="1850" i="1" spc="-5" dirty="0">
                <a:latin typeface="Arial"/>
                <a:cs typeface="Arial"/>
              </a:rPr>
              <a:t>c.p. tutela </a:t>
            </a:r>
            <a:r>
              <a:rPr sz="1850" i="1" dirty="0">
                <a:latin typeface="Arial"/>
                <a:cs typeface="Arial"/>
              </a:rPr>
              <a:t>la </a:t>
            </a:r>
            <a:r>
              <a:rPr sz="1850" i="1" spc="-5" dirty="0">
                <a:latin typeface="Arial"/>
                <a:cs typeface="Arial"/>
              </a:rPr>
              <a:t>fede </a:t>
            </a:r>
            <a:r>
              <a:rPr sz="1850" i="1" dirty="0">
                <a:latin typeface="Arial"/>
                <a:cs typeface="Arial"/>
              </a:rPr>
              <a:t>pubblica e non quella della </a:t>
            </a:r>
            <a:r>
              <a:rPr sz="1850" i="1" spc="-5" dirty="0">
                <a:latin typeface="Arial"/>
                <a:cs typeface="Arial"/>
              </a:rPr>
              <a:t>ristrettissima </a:t>
            </a:r>
            <a:r>
              <a:rPr sz="1850" i="1" dirty="0">
                <a:latin typeface="Arial"/>
                <a:cs typeface="Arial"/>
              </a:rPr>
              <a:t>cerchia</a:t>
            </a:r>
            <a:r>
              <a:rPr sz="1850" i="1" spc="405" dirty="0">
                <a:latin typeface="Arial"/>
                <a:cs typeface="Arial"/>
              </a:rPr>
              <a:t> </a:t>
            </a:r>
            <a:r>
              <a:rPr sz="1850" i="1" dirty="0">
                <a:latin typeface="Arial"/>
                <a:cs typeface="Arial"/>
              </a:rPr>
              <a:t>di  </a:t>
            </a:r>
            <a:r>
              <a:rPr sz="1850" i="1" spc="-5" dirty="0">
                <a:latin typeface="Arial"/>
                <a:cs typeface="Arial"/>
              </a:rPr>
              <a:t>consumatori </a:t>
            </a:r>
            <a:r>
              <a:rPr sz="1850" i="1" dirty="0">
                <a:latin typeface="Arial"/>
                <a:cs typeface="Arial"/>
              </a:rPr>
              <a:t>che </a:t>
            </a:r>
            <a:r>
              <a:rPr sz="1850" i="1" spc="-5" dirty="0">
                <a:latin typeface="Arial"/>
                <a:cs typeface="Arial"/>
              </a:rPr>
              <a:t>abitualmente </a:t>
            </a:r>
            <a:r>
              <a:rPr sz="1850" i="1" dirty="0">
                <a:latin typeface="Arial"/>
                <a:cs typeface="Arial"/>
              </a:rPr>
              <a:t>si indirizza verso </a:t>
            </a:r>
            <a:r>
              <a:rPr sz="1850" i="1" spc="-5" dirty="0">
                <a:latin typeface="Arial"/>
                <a:cs typeface="Arial"/>
              </a:rPr>
              <a:t>prestigiosi</a:t>
            </a:r>
            <a:r>
              <a:rPr sz="1850" i="1" spc="15" dirty="0">
                <a:latin typeface="Arial"/>
                <a:cs typeface="Arial"/>
              </a:rPr>
              <a:t> </a:t>
            </a:r>
            <a:r>
              <a:rPr sz="1850" i="1" spc="-5" dirty="0">
                <a:latin typeface="Arial"/>
                <a:cs typeface="Arial"/>
              </a:rPr>
              <a:t>marchi</a:t>
            </a:r>
            <a:r>
              <a:rPr sz="1850" spc="-5" dirty="0">
                <a:latin typeface="Arial"/>
                <a:cs typeface="Arial"/>
              </a:rPr>
              <a:t>”.</a:t>
            </a:r>
            <a:endParaRPr sz="185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6114118" cy="900246"/>
          </a:xfrm>
          <a:prstGeom prst="rect">
            <a:avLst/>
          </a:prstGeom>
        </p:spPr>
        <p:txBody>
          <a:bodyPr vert="horz" wrap="square" lIns="0" tIns="15240" rIns="0" bIns="0" rtlCol="0">
            <a:spAutoFit/>
          </a:bodyPr>
          <a:lstStyle/>
          <a:p>
            <a:pPr marL="12700">
              <a:lnSpc>
                <a:spcPct val="100000"/>
              </a:lnSpc>
              <a:spcBef>
                <a:spcPts val="120"/>
              </a:spcBef>
            </a:pPr>
            <a:r>
              <a:rPr lang="it-IT" sz="5750" spc="-70" dirty="0"/>
              <a:t>Nuovi problemi e tecniche </a:t>
            </a:r>
            <a:r>
              <a:rPr lang="it-IT" sz="5750" spc="10" dirty="0"/>
              <a:t>per eludere </a:t>
            </a:r>
            <a:r>
              <a:rPr lang="it-IT" sz="5750" dirty="0"/>
              <a:t>i</a:t>
            </a:r>
            <a:r>
              <a:rPr lang="it-IT" sz="5750" spc="5" dirty="0"/>
              <a:t> controlli</a:t>
            </a:r>
            <a:endParaRPr sz="5750" dirty="0"/>
          </a:p>
        </p:txBody>
      </p:sp>
      <p:sp>
        <p:nvSpPr>
          <p:cNvPr id="3" name="object 3"/>
          <p:cNvSpPr txBox="1"/>
          <p:nvPr/>
        </p:nvSpPr>
        <p:spPr>
          <a:xfrm>
            <a:off x="1557932" y="2730672"/>
            <a:ext cx="13039090" cy="4042773"/>
          </a:xfrm>
          <a:prstGeom prst="rect">
            <a:avLst/>
          </a:prstGeom>
        </p:spPr>
        <p:txBody>
          <a:bodyPr vert="horz" wrap="square" lIns="0" tIns="15875" rIns="0" bIns="0" rtlCol="0">
            <a:spAutoFit/>
          </a:bodyPr>
          <a:lstStyle/>
          <a:p>
            <a:pPr marL="294005" indent="-281305">
              <a:lnSpc>
                <a:spcPct val="100000"/>
              </a:lnSpc>
              <a:spcBef>
                <a:spcPts val="125"/>
              </a:spcBef>
              <a:buChar char="-"/>
              <a:tabLst>
                <a:tab pos="294640" algn="l"/>
              </a:tabLst>
            </a:pPr>
            <a:r>
              <a:rPr sz="3600" spc="-5" dirty="0">
                <a:latin typeface="Arial"/>
                <a:cs typeface="Arial"/>
              </a:rPr>
              <a:t>L’importazione </a:t>
            </a:r>
            <a:r>
              <a:rPr sz="3600" spc="10" dirty="0">
                <a:latin typeface="Arial"/>
                <a:cs typeface="Arial"/>
              </a:rPr>
              <a:t>di piccole quantità per posta-corriere </a:t>
            </a:r>
            <a:r>
              <a:rPr sz="3600" spc="15" dirty="0">
                <a:latin typeface="Arial"/>
                <a:cs typeface="Arial"/>
              </a:rPr>
              <a:t>e</a:t>
            </a:r>
            <a:r>
              <a:rPr sz="3600" spc="20" dirty="0">
                <a:latin typeface="Arial"/>
                <a:cs typeface="Arial"/>
              </a:rPr>
              <a:t> </a:t>
            </a:r>
            <a:r>
              <a:rPr sz="3600" i="1" spc="10" dirty="0">
                <a:latin typeface="Arial"/>
                <a:cs typeface="Arial"/>
              </a:rPr>
              <a:t>internet.</a:t>
            </a:r>
            <a:endParaRPr sz="3600" dirty="0">
              <a:latin typeface="Arial"/>
              <a:cs typeface="Arial"/>
            </a:endParaRPr>
          </a:p>
          <a:p>
            <a:pPr>
              <a:lnSpc>
                <a:spcPct val="100000"/>
              </a:lnSpc>
              <a:buFont typeface="Arial"/>
              <a:buChar char="-"/>
            </a:pPr>
            <a:endParaRPr sz="3600" dirty="0">
              <a:latin typeface="Times New Roman"/>
              <a:cs typeface="Times New Roman"/>
            </a:endParaRPr>
          </a:p>
          <a:p>
            <a:pPr>
              <a:lnSpc>
                <a:spcPct val="100000"/>
              </a:lnSpc>
              <a:spcBef>
                <a:spcPts val="50"/>
              </a:spcBef>
              <a:buFont typeface="Arial"/>
              <a:buChar char="-"/>
            </a:pPr>
            <a:endParaRPr sz="4000" dirty="0">
              <a:latin typeface="Times New Roman"/>
              <a:cs typeface="Times New Roman"/>
            </a:endParaRPr>
          </a:p>
          <a:p>
            <a:pPr marL="294005" indent="-281305">
              <a:lnSpc>
                <a:spcPct val="100000"/>
              </a:lnSpc>
              <a:buFont typeface="Arial"/>
              <a:buChar char="-"/>
              <a:tabLst>
                <a:tab pos="294640" algn="l"/>
              </a:tabLst>
            </a:pPr>
            <a:r>
              <a:rPr sz="3600" spc="10" dirty="0">
                <a:latin typeface="Arial"/>
                <a:cs typeface="Arial"/>
              </a:rPr>
              <a:t>Furti </a:t>
            </a:r>
            <a:r>
              <a:rPr sz="3600" spc="15" dirty="0">
                <a:latin typeface="Arial"/>
                <a:cs typeface="Arial"/>
              </a:rPr>
              <a:t>e </a:t>
            </a:r>
            <a:r>
              <a:rPr sz="3600" spc="10" dirty="0">
                <a:latin typeface="Arial"/>
                <a:cs typeface="Arial"/>
              </a:rPr>
              <a:t>rapine </a:t>
            </a:r>
            <a:r>
              <a:rPr sz="3600" spc="5" dirty="0">
                <a:latin typeface="Arial"/>
                <a:cs typeface="Arial"/>
              </a:rPr>
              <a:t>di </a:t>
            </a:r>
            <a:r>
              <a:rPr sz="3600" spc="10" dirty="0" err="1">
                <a:latin typeface="Arial"/>
                <a:cs typeface="Arial"/>
              </a:rPr>
              <a:t>prodotti</a:t>
            </a:r>
            <a:r>
              <a:rPr sz="3600" spc="-20" dirty="0">
                <a:latin typeface="Arial"/>
                <a:cs typeface="Arial"/>
              </a:rPr>
              <a:t> </a:t>
            </a:r>
            <a:r>
              <a:rPr sz="3600" spc="5" dirty="0" err="1">
                <a:latin typeface="Arial"/>
                <a:cs typeface="Arial"/>
              </a:rPr>
              <a:t>originali</a:t>
            </a:r>
            <a:r>
              <a:rPr lang="it-IT" sz="3600" spc="5" dirty="0">
                <a:latin typeface="Arial"/>
                <a:cs typeface="Arial"/>
              </a:rPr>
              <a:t> o di parti di essi</a:t>
            </a:r>
            <a:r>
              <a:rPr sz="3600" spc="5" dirty="0">
                <a:latin typeface="Arial"/>
                <a:cs typeface="Arial"/>
              </a:rPr>
              <a:t>.</a:t>
            </a:r>
            <a:endParaRPr sz="3600" dirty="0">
              <a:latin typeface="Arial"/>
              <a:cs typeface="Arial"/>
            </a:endParaRPr>
          </a:p>
          <a:p>
            <a:pPr>
              <a:lnSpc>
                <a:spcPct val="100000"/>
              </a:lnSpc>
              <a:buFont typeface="Arial"/>
              <a:buChar char="-"/>
            </a:pPr>
            <a:endParaRPr sz="3600" dirty="0">
              <a:latin typeface="Times New Roman"/>
              <a:cs typeface="Times New Roman"/>
            </a:endParaRPr>
          </a:p>
          <a:p>
            <a:pPr>
              <a:lnSpc>
                <a:spcPct val="100000"/>
              </a:lnSpc>
              <a:spcBef>
                <a:spcPts val="50"/>
              </a:spcBef>
              <a:buFont typeface="Arial"/>
              <a:buChar char="-"/>
            </a:pPr>
            <a:endParaRPr sz="4000" dirty="0">
              <a:latin typeface="Times New Roman"/>
              <a:cs typeface="Times New Roman"/>
            </a:endParaRPr>
          </a:p>
          <a:p>
            <a:pPr marL="294005" indent="-281305">
              <a:lnSpc>
                <a:spcPct val="100000"/>
              </a:lnSpc>
              <a:buFont typeface="Arial"/>
              <a:buChar char="-"/>
              <a:tabLst>
                <a:tab pos="294640" algn="l"/>
              </a:tabLst>
            </a:pPr>
            <a:r>
              <a:rPr sz="3600" spc="-10" dirty="0">
                <a:latin typeface="Arial"/>
                <a:cs typeface="Arial"/>
              </a:rPr>
              <a:t>Trasporto </a:t>
            </a:r>
            <a:r>
              <a:rPr sz="3600" spc="15" dirty="0" err="1">
                <a:latin typeface="Arial"/>
                <a:cs typeface="Arial"/>
              </a:rPr>
              <a:t>su</a:t>
            </a:r>
            <a:r>
              <a:rPr sz="3600" spc="15" dirty="0">
                <a:latin typeface="Arial"/>
                <a:cs typeface="Arial"/>
              </a:rPr>
              <a:t> </a:t>
            </a:r>
            <a:r>
              <a:rPr sz="3600" spc="15" dirty="0" err="1">
                <a:latin typeface="Arial"/>
                <a:cs typeface="Arial"/>
              </a:rPr>
              <a:t>gomma</a:t>
            </a:r>
            <a:r>
              <a:rPr lang="it-IT" sz="3600" spc="15" dirty="0">
                <a:latin typeface="Arial"/>
                <a:cs typeface="Arial"/>
              </a:rPr>
              <a:t>.</a:t>
            </a:r>
            <a:endParaRPr sz="3600" dirty="0">
              <a:latin typeface="Arial"/>
              <a:cs typeface="Arial"/>
            </a:endParaRPr>
          </a:p>
        </p:txBody>
      </p:sp>
      <p:sp>
        <p:nvSpPr>
          <p:cNvPr id="5" name="Segnaposto numero diapositiva 4">
            <a:extLst>
              <a:ext uri="{FF2B5EF4-FFF2-40B4-BE49-F238E27FC236}">
                <a16:creationId xmlns:a16="http://schemas.microsoft.com/office/drawing/2014/main" id="{212B30B7-E565-9242-8C15-5F476B111551}"/>
              </a:ext>
            </a:extLst>
          </p:cNvPr>
          <p:cNvSpPr>
            <a:spLocks noGrp="1"/>
          </p:cNvSpPr>
          <p:nvPr>
            <p:ph type="sldNum" sz="quarter" idx="7"/>
          </p:nvPr>
        </p:nvSpPr>
        <p:spPr/>
        <p:txBody>
          <a:bodyPr/>
          <a:lstStyle/>
          <a:p>
            <a:pPr marL="25400">
              <a:lnSpc>
                <a:spcPts val="2014"/>
              </a:lnSpc>
            </a:pPr>
            <a:fld id="{81D60167-4931-47E6-BA6A-407CBD079E47}" type="slidenum">
              <a:rPr lang="it-IT" spc="15" smtClean="0"/>
              <a:t>3</a:t>
            </a:fld>
            <a:endParaRPr lang="it-IT" spc="15"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A1D5D5"/>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38430" rIns="0" bIns="0" rtlCol="0">
            <a:spAutoFit/>
          </a:bodyPr>
          <a:lstStyle/>
          <a:p>
            <a:pPr marL="1245870" marR="5080">
              <a:lnSpc>
                <a:spcPts val="4040"/>
              </a:lnSpc>
              <a:spcBef>
                <a:spcPts val="1090"/>
              </a:spcBef>
            </a:pPr>
            <a:r>
              <a:rPr spc="-50" dirty="0"/>
              <a:t>Vari </a:t>
            </a:r>
            <a:r>
              <a:rPr spc="10" dirty="0"/>
              <a:t>esempi di  </a:t>
            </a:r>
            <a:r>
              <a:rPr spc="5" dirty="0"/>
              <a:t>applicazione </a:t>
            </a:r>
            <a:r>
              <a:rPr spc="10" dirty="0"/>
              <a:t>dei </a:t>
            </a:r>
            <a:r>
              <a:rPr spc="5" dirty="0"/>
              <a:t>principi  giurisprudenziali elaborati  </a:t>
            </a:r>
            <a:r>
              <a:rPr spc="10" dirty="0"/>
              <a:t>a </a:t>
            </a:r>
            <a:r>
              <a:rPr spc="5" dirty="0"/>
              <a:t>fattispecie</a:t>
            </a:r>
            <a:r>
              <a:rPr spc="-5" dirty="0"/>
              <a:t> </a:t>
            </a:r>
            <a:r>
              <a:rPr spc="5" dirty="0"/>
              <a:t>reali</a:t>
            </a:r>
          </a:p>
        </p:txBody>
      </p:sp>
      <p:sp>
        <p:nvSpPr>
          <p:cNvPr id="4" name="object 4"/>
          <p:cNvSpPr/>
          <p:nvPr/>
        </p:nvSpPr>
        <p:spPr>
          <a:xfrm>
            <a:off x="6287766" y="4183172"/>
            <a:ext cx="0" cy="7125970"/>
          </a:xfrm>
          <a:custGeom>
            <a:avLst/>
            <a:gdLst/>
            <a:ahLst/>
            <a:cxnLst/>
            <a:rect l="l" t="t" r="r" b="b"/>
            <a:pathLst>
              <a:path h="7125970">
                <a:moveTo>
                  <a:pt x="0" y="0"/>
                </a:moveTo>
                <a:lnTo>
                  <a:pt x="0" y="7125384"/>
                </a:lnTo>
              </a:path>
            </a:pathLst>
          </a:custGeom>
          <a:ln w="3175">
            <a:solidFill>
              <a:srgbClr val="223D4C"/>
            </a:solidFill>
          </a:ln>
        </p:spPr>
        <p:txBody>
          <a:bodyPr wrap="square" lIns="0" tIns="0" rIns="0" bIns="0" rtlCol="0"/>
          <a:lstStyle/>
          <a:p>
            <a:endParaRPr/>
          </a:p>
        </p:txBody>
      </p:sp>
      <p:sp>
        <p:nvSpPr>
          <p:cNvPr id="5" name="object 5"/>
          <p:cNvSpPr/>
          <p:nvPr/>
        </p:nvSpPr>
        <p:spPr>
          <a:xfrm>
            <a:off x="7361032" y="10366176"/>
            <a:ext cx="2115118" cy="24083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306448" y="6657254"/>
            <a:ext cx="2321560" cy="578485"/>
          </a:xfrm>
          <a:prstGeom prst="rect">
            <a:avLst/>
          </a:prstGeom>
        </p:spPr>
        <p:txBody>
          <a:bodyPr vert="horz" wrap="square" lIns="0" tIns="15875" rIns="0" bIns="0" rtlCol="0">
            <a:spAutoFit/>
          </a:bodyPr>
          <a:lstStyle/>
          <a:p>
            <a:pPr marL="12700">
              <a:lnSpc>
                <a:spcPct val="100000"/>
              </a:lnSpc>
              <a:spcBef>
                <a:spcPts val="125"/>
              </a:spcBef>
            </a:pPr>
            <a:r>
              <a:rPr sz="3600" spc="10" dirty="0">
                <a:solidFill>
                  <a:srgbClr val="223D4C"/>
                </a:solidFill>
                <a:latin typeface="Georgia"/>
                <a:cs typeface="Georgia"/>
              </a:rPr>
              <a:t>Casi</a:t>
            </a:r>
            <a:r>
              <a:rPr sz="3600" spc="-75" dirty="0">
                <a:solidFill>
                  <a:srgbClr val="223D4C"/>
                </a:solidFill>
                <a:latin typeface="Georgia"/>
                <a:cs typeface="Georgia"/>
              </a:rPr>
              <a:t> </a:t>
            </a:r>
            <a:r>
              <a:rPr sz="3600" spc="10" dirty="0">
                <a:solidFill>
                  <a:srgbClr val="223D4C"/>
                </a:solidFill>
                <a:latin typeface="Georgia"/>
                <a:cs typeface="Georgia"/>
              </a:rPr>
              <a:t>pratici</a:t>
            </a:r>
            <a:endParaRPr sz="3600">
              <a:latin typeface="Georgia"/>
              <a:cs typeface="Georgia"/>
            </a:endParaRPr>
          </a:p>
        </p:txBody>
      </p:sp>
      <p:sp>
        <p:nvSpPr>
          <p:cNvPr id="7" name="Segnaposto numero diapositiva 6">
            <a:extLst>
              <a:ext uri="{FF2B5EF4-FFF2-40B4-BE49-F238E27FC236}">
                <a16:creationId xmlns:a16="http://schemas.microsoft.com/office/drawing/2014/main" id="{C1196638-8571-7242-B6C1-C898633BD01C}"/>
              </a:ext>
            </a:extLst>
          </p:cNvPr>
          <p:cNvSpPr>
            <a:spLocks noGrp="1"/>
          </p:cNvSpPr>
          <p:nvPr>
            <p:ph type="sldNum" sz="quarter" idx="7"/>
          </p:nvPr>
        </p:nvSpPr>
        <p:spPr/>
        <p:txBody>
          <a:bodyPr/>
          <a:lstStyle/>
          <a:p>
            <a:pPr marL="25400">
              <a:lnSpc>
                <a:spcPts val="2014"/>
              </a:lnSpc>
            </a:pPr>
            <a:fld id="{81D60167-4931-47E6-BA6A-407CBD079E47}" type="slidenum">
              <a:rPr lang="it-IT" spc="15" smtClean="0"/>
              <a:t>39</a:t>
            </a:fld>
            <a:endParaRPr lang="it-IT" spc="1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5240020" cy="905510"/>
          </a:xfrm>
          <a:prstGeom prst="rect">
            <a:avLst/>
          </a:prstGeom>
        </p:spPr>
        <p:txBody>
          <a:bodyPr vert="horz" wrap="square" lIns="0" tIns="15240" rIns="0" bIns="0" rtlCol="0">
            <a:spAutoFit/>
          </a:bodyPr>
          <a:lstStyle/>
          <a:p>
            <a:pPr marL="12700">
              <a:lnSpc>
                <a:spcPct val="100000"/>
              </a:lnSpc>
              <a:spcBef>
                <a:spcPts val="120"/>
              </a:spcBef>
            </a:pPr>
            <a:r>
              <a:rPr sz="5750" spc="5" dirty="0"/>
              <a:t>“Falso</a:t>
            </a:r>
            <a:r>
              <a:rPr sz="5750" spc="-35" dirty="0"/>
              <a:t> </a:t>
            </a:r>
            <a:r>
              <a:rPr sz="5750" spc="5" dirty="0"/>
              <a:t>d’Autore”</a:t>
            </a:r>
            <a:endParaRPr sz="5750"/>
          </a:p>
        </p:txBody>
      </p:sp>
      <p:sp>
        <p:nvSpPr>
          <p:cNvPr id="3" name="object 3"/>
          <p:cNvSpPr/>
          <p:nvPr/>
        </p:nvSpPr>
        <p:spPr>
          <a:xfrm>
            <a:off x="2813050" y="4968875"/>
            <a:ext cx="2682725" cy="395231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057255" y="5287797"/>
            <a:ext cx="4177883" cy="353915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599816" y="2343249"/>
            <a:ext cx="15864205" cy="1579663"/>
          </a:xfrm>
          <a:prstGeom prst="rect">
            <a:avLst/>
          </a:prstGeom>
        </p:spPr>
        <p:txBody>
          <a:bodyPr vert="horz" wrap="square" lIns="0" tIns="9525" rIns="0" bIns="0" rtlCol="0">
            <a:spAutoFit/>
          </a:bodyPr>
          <a:lstStyle/>
          <a:p>
            <a:pPr marL="12700" marR="474345">
              <a:lnSpc>
                <a:spcPct val="101200"/>
              </a:lnSpc>
              <a:spcBef>
                <a:spcPts val="75"/>
              </a:spcBef>
              <a:buChar char="-"/>
              <a:tabLst>
                <a:tab pos="286385" algn="l"/>
              </a:tabLst>
            </a:pPr>
            <a:r>
              <a:rPr lang="it-IT" sz="3600" spc="-5" dirty="0">
                <a:latin typeface="Arial"/>
                <a:cs typeface="Arial"/>
              </a:rPr>
              <a:t> </a:t>
            </a:r>
            <a:r>
              <a:rPr sz="3200" spc="-5" dirty="0" err="1">
                <a:latin typeface="Arial"/>
                <a:cs typeface="Arial"/>
              </a:rPr>
              <a:t>Tribunale</a:t>
            </a:r>
            <a:r>
              <a:rPr sz="3200" spc="-5" dirty="0">
                <a:latin typeface="Arial"/>
                <a:cs typeface="Arial"/>
              </a:rPr>
              <a:t> </a:t>
            </a:r>
            <a:r>
              <a:rPr sz="3200" spc="10" dirty="0">
                <a:latin typeface="Arial"/>
                <a:cs typeface="Arial"/>
              </a:rPr>
              <a:t>di </a:t>
            </a:r>
            <a:r>
              <a:rPr sz="3200" spc="15" dirty="0">
                <a:latin typeface="Arial"/>
                <a:cs typeface="Arial"/>
              </a:rPr>
              <a:t>Roma, </a:t>
            </a:r>
            <a:r>
              <a:rPr sz="3200" spc="10" dirty="0">
                <a:latin typeface="Arial"/>
                <a:cs typeface="Arial"/>
              </a:rPr>
              <a:t>sentenza n. 15737/2009 del </a:t>
            </a:r>
            <a:r>
              <a:rPr sz="3200" spc="15" dirty="0">
                <a:latin typeface="Arial"/>
                <a:cs typeface="Arial"/>
              </a:rPr>
              <a:t>21 </a:t>
            </a:r>
            <a:r>
              <a:rPr sz="3200" spc="10" dirty="0">
                <a:latin typeface="Arial"/>
                <a:cs typeface="Arial"/>
              </a:rPr>
              <a:t>settembre </a:t>
            </a:r>
            <a:r>
              <a:rPr sz="3200" spc="15" dirty="0">
                <a:latin typeface="Arial"/>
                <a:cs typeface="Arial"/>
              </a:rPr>
              <a:t>– 25 </a:t>
            </a:r>
            <a:r>
              <a:rPr sz="3200" spc="10" dirty="0">
                <a:latin typeface="Arial"/>
                <a:cs typeface="Arial"/>
              </a:rPr>
              <a:t>ottobre  </a:t>
            </a:r>
            <a:r>
              <a:rPr sz="3200" spc="15" dirty="0">
                <a:latin typeface="Arial"/>
                <a:cs typeface="Arial"/>
              </a:rPr>
              <a:t>2009</a:t>
            </a:r>
            <a:endParaRPr sz="3200" dirty="0">
              <a:latin typeface="Arial"/>
              <a:cs typeface="Arial"/>
            </a:endParaRPr>
          </a:p>
          <a:p>
            <a:pPr marL="294005" indent="-281305">
              <a:lnSpc>
                <a:spcPct val="100000"/>
              </a:lnSpc>
              <a:spcBef>
                <a:spcPts val="50"/>
              </a:spcBef>
              <a:buChar char="-"/>
              <a:tabLst>
                <a:tab pos="294640" algn="l"/>
              </a:tabLst>
            </a:pPr>
            <a:r>
              <a:rPr sz="3200" spc="10" dirty="0">
                <a:latin typeface="Arial"/>
                <a:cs typeface="Arial"/>
              </a:rPr>
              <a:t>Corte d’Appello di </a:t>
            </a:r>
            <a:r>
              <a:rPr sz="3200" spc="15" dirty="0">
                <a:latin typeface="Arial"/>
                <a:cs typeface="Arial"/>
              </a:rPr>
              <a:t>Roma, </a:t>
            </a:r>
            <a:r>
              <a:rPr sz="3200" spc="10" dirty="0">
                <a:latin typeface="Arial"/>
                <a:cs typeface="Arial"/>
              </a:rPr>
              <a:t>sentenza n. </a:t>
            </a:r>
            <a:r>
              <a:rPr sz="3200" spc="-25" dirty="0">
                <a:latin typeface="Arial"/>
                <a:cs typeface="Arial"/>
              </a:rPr>
              <a:t>2104/11 </a:t>
            </a:r>
            <a:r>
              <a:rPr sz="3200" spc="10" dirty="0">
                <a:latin typeface="Arial"/>
                <a:cs typeface="Arial"/>
              </a:rPr>
              <a:t>del </a:t>
            </a:r>
            <a:r>
              <a:rPr sz="3200" spc="15" dirty="0">
                <a:latin typeface="Arial"/>
                <a:cs typeface="Arial"/>
              </a:rPr>
              <a:t>5 </a:t>
            </a:r>
            <a:r>
              <a:rPr sz="3200" spc="10" dirty="0">
                <a:latin typeface="Arial"/>
                <a:cs typeface="Arial"/>
              </a:rPr>
              <a:t>aprile </a:t>
            </a:r>
            <a:r>
              <a:rPr sz="3200" spc="15" dirty="0">
                <a:latin typeface="Arial"/>
                <a:cs typeface="Arial"/>
              </a:rPr>
              <a:t>– 10 maggio</a:t>
            </a:r>
            <a:r>
              <a:rPr sz="3200" spc="-40" dirty="0">
                <a:latin typeface="Arial"/>
                <a:cs typeface="Arial"/>
              </a:rPr>
              <a:t> </a:t>
            </a:r>
            <a:r>
              <a:rPr sz="3200" spc="-55" dirty="0">
                <a:latin typeface="Arial"/>
                <a:cs typeface="Arial"/>
              </a:rPr>
              <a:t>2011</a:t>
            </a:r>
            <a:endParaRPr sz="3200" dirty="0">
              <a:latin typeface="Arial"/>
              <a:cs typeface="Arial"/>
            </a:endParaRPr>
          </a:p>
          <a:p>
            <a:pPr marL="294005" indent="-281305">
              <a:lnSpc>
                <a:spcPct val="100000"/>
              </a:lnSpc>
              <a:spcBef>
                <a:spcPts val="50"/>
              </a:spcBef>
              <a:buChar char="-"/>
              <a:tabLst>
                <a:tab pos="294640" algn="l"/>
              </a:tabLst>
            </a:pPr>
            <a:r>
              <a:rPr sz="3200" spc="10" dirty="0">
                <a:latin typeface="Arial"/>
                <a:cs typeface="Arial"/>
              </a:rPr>
              <a:t>Corte di Cassazione, sentenza n. 1030/2012 del </a:t>
            </a:r>
            <a:r>
              <a:rPr sz="3200" spc="15" dirty="0">
                <a:latin typeface="Arial"/>
                <a:cs typeface="Arial"/>
              </a:rPr>
              <a:t>27 </a:t>
            </a:r>
            <a:r>
              <a:rPr sz="3200" spc="10" dirty="0">
                <a:latin typeface="Arial"/>
                <a:cs typeface="Arial"/>
              </a:rPr>
              <a:t>aprile </a:t>
            </a:r>
            <a:r>
              <a:rPr sz="3200" spc="15" dirty="0">
                <a:latin typeface="Arial"/>
                <a:cs typeface="Arial"/>
              </a:rPr>
              <a:t>– 16 </a:t>
            </a:r>
            <a:r>
              <a:rPr sz="3200" spc="10" dirty="0">
                <a:latin typeface="Arial"/>
                <a:cs typeface="Arial"/>
              </a:rPr>
              <a:t>luglio</a:t>
            </a:r>
            <a:r>
              <a:rPr sz="3200" spc="-30" dirty="0">
                <a:latin typeface="Arial"/>
                <a:cs typeface="Arial"/>
              </a:rPr>
              <a:t> </a:t>
            </a:r>
            <a:r>
              <a:rPr sz="3200" spc="15" dirty="0">
                <a:latin typeface="Arial"/>
                <a:cs typeface="Arial"/>
              </a:rPr>
              <a:t>2012</a:t>
            </a:r>
            <a:endParaRPr sz="3200" dirty="0">
              <a:latin typeface="Arial"/>
              <a:cs typeface="Arial"/>
            </a:endParaRPr>
          </a:p>
        </p:txBody>
      </p:sp>
      <p:sp>
        <p:nvSpPr>
          <p:cNvPr id="6" name="object 6"/>
          <p:cNvSpPr/>
          <p:nvPr/>
        </p:nvSpPr>
        <p:spPr>
          <a:xfrm>
            <a:off x="5495775" y="6983134"/>
            <a:ext cx="704850" cy="254635"/>
          </a:xfrm>
          <a:custGeom>
            <a:avLst/>
            <a:gdLst/>
            <a:ahLst/>
            <a:cxnLst/>
            <a:rect l="l" t="t" r="r" b="b"/>
            <a:pathLst>
              <a:path w="704850" h="254634">
                <a:moveTo>
                  <a:pt x="126435" y="0"/>
                </a:moveTo>
                <a:lnTo>
                  <a:pt x="0" y="127046"/>
                </a:lnTo>
                <a:lnTo>
                  <a:pt x="126435" y="254092"/>
                </a:lnTo>
                <a:lnTo>
                  <a:pt x="126435" y="190570"/>
                </a:lnTo>
                <a:lnTo>
                  <a:pt x="704428" y="190570"/>
                </a:lnTo>
                <a:lnTo>
                  <a:pt x="704428" y="63523"/>
                </a:lnTo>
                <a:lnTo>
                  <a:pt x="126435" y="63523"/>
                </a:lnTo>
                <a:lnTo>
                  <a:pt x="126435" y="0"/>
                </a:lnTo>
                <a:close/>
              </a:path>
            </a:pathLst>
          </a:custGeom>
          <a:solidFill>
            <a:srgbClr val="BBE0E3"/>
          </a:solidFill>
        </p:spPr>
        <p:txBody>
          <a:bodyPr wrap="square" lIns="0" tIns="0" rIns="0" bIns="0" rtlCol="0"/>
          <a:lstStyle/>
          <a:p>
            <a:endParaRPr/>
          </a:p>
        </p:txBody>
      </p:sp>
      <p:sp>
        <p:nvSpPr>
          <p:cNvPr id="7" name="object 7"/>
          <p:cNvSpPr/>
          <p:nvPr/>
        </p:nvSpPr>
        <p:spPr>
          <a:xfrm>
            <a:off x="5495775" y="6951271"/>
            <a:ext cx="704850" cy="254635"/>
          </a:xfrm>
          <a:custGeom>
            <a:avLst/>
            <a:gdLst/>
            <a:ahLst/>
            <a:cxnLst/>
            <a:rect l="l" t="t" r="r" b="b"/>
            <a:pathLst>
              <a:path w="704850" h="254634">
                <a:moveTo>
                  <a:pt x="0" y="127046"/>
                </a:moveTo>
                <a:lnTo>
                  <a:pt x="126435" y="0"/>
                </a:lnTo>
                <a:lnTo>
                  <a:pt x="126435" y="63523"/>
                </a:lnTo>
                <a:lnTo>
                  <a:pt x="704428" y="63523"/>
                </a:lnTo>
                <a:lnTo>
                  <a:pt x="704428" y="190570"/>
                </a:lnTo>
                <a:lnTo>
                  <a:pt x="126435" y="190570"/>
                </a:lnTo>
                <a:lnTo>
                  <a:pt x="126435" y="254093"/>
                </a:lnTo>
                <a:lnTo>
                  <a:pt x="0" y="127046"/>
                </a:lnTo>
                <a:close/>
              </a:path>
            </a:pathLst>
          </a:custGeom>
          <a:ln w="18139">
            <a:solidFill>
              <a:srgbClr val="000000"/>
            </a:solidFill>
          </a:ln>
        </p:spPr>
        <p:txBody>
          <a:bodyPr wrap="square" lIns="0" tIns="0" rIns="0" bIns="0" rtlCol="0"/>
          <a:lstStyle/>
          <a:p>
            <a:endParaRPr/>
          </a:p>
        </p:txBody>
      </p:sp>
      <p:sp>
        <p:nvSpPr>
          <p:cNvPr id="8" name="object 8"/>
          <p:cNvSpPr/>
          <p:nvPr/>
        </p:nvSpPr>
        <p:spPr>
          <a:xfrm>
            <a:off x="15023594" y="7830259"/>
            <a:ext cx="1135380" cy="391795"/>
          </a:xfrm>
          <a:custGeom>
            <a:avLst/>
            <a:gdLst/>
            <a:ahLst/>
            <a:cxnLst/>
            <a:rect l="l" t="t" r="r" b="b"/>
            <a:pathLst>
              <a:path w="1135380" h="391795">
                <a:moveTo>
                  <a:pt x="191962" y="0"/>
                </a:moveTo>
                <a:lnTo>
                  <a:pt x="0" y="195674"/>
                </a:lnTo>
                <a:lnTo>
                  <a:pt x="191962" y="391349"/>
                </a:lnTo>
                <a:lnTo>
                  <a:pt x="191962" y="293512"/>
                </a:lnTo>
                <a:lnTo>
                  <a:pt x="1135106" y="293512"/>
                </a:lnTo>
                <a:lnTo>
                  <a:pt x="1135106" y="97837"/>
                </a:lnTo>
                <a:lnTo>
                  <a:pt x="191962" y="97837"/>
                </a:lnTo>
                <a:lnTo>
                  <a:pt x="191962" y="0"/>
                </a:lnTo>
                <a:close/>
              </a:path>
            </a:pathLst>
          </a:custGeom>
          <a:solidFill>
            <a:srgbClr val="BBE0E3"/>
          </a:solidFill>
        </p:spPr>
        <p:txBody>
          <a:bodyPr wrap="square" lIns="0" tIns="0" rIns="0" bIns="0" rtlCol="0"/>
          <a:lstStyle/>
          <a:p>
            <a:endParaRPr/>
          </a:p>
        </p:txBody>
      </p:sp>
      <p:sp>
        <p:nvSpPr>
          <p:cNvPr id="9" name="object 9"/>
          <p:cNvSpPr/>
          <p:nvPr/>
        </p:nvSpPr>
        <p:spPr>
          <a:xfrm>
            <a:off x="15023594" y="7830259"/>
            <a:ext cx="1135380" cy="391795"/>
          </a:xfrm>
          <a:custGeom>
            <a:avLst/>
            <a:gdLst/>
            <a:ahLst/>
            <a:cxnLst/>
            <a:rect l="l" t="t" r="r" b="b"/>
            <a:pathLst>
              <a:path w="1135380" h="391795">
                <a:moveTo>
                  <a:pt x="0" y="195674"/>
                </a:moveTo>
                <a:lnTo>
                  <a:pt x="191965" y="0"/>
                </a:lnTo>
                <a:lnTo>
                  <a:pt x="191965" y="97837"/>
                </a:lnTo>
                <a:lnTo>
                  <a:pt x="1135104" y="97837"/>
                </a:lnTo>
                <a:lnTo>
                  <a:pt x="1135104" y="293512"/>
                </a:lnTo>
                <a:lnTo>
                  <a:pt x="191965" y="293512"/>
                </a:lnTo>
                <a:lnTo>
                  <a:pt x="191965" y="391349"/>
                </a:lnTo>
                <a:lnTo>
                  <a:pt x="0" y="195674"/>
                </a:lnTo>
                <a:close/>
              </a:path>
            </a:pathLst>
          </a:custGeom>
          <a:ln w="16980">
            <a:solidFill>
              <a:srgbClr val="000000"/>
            </a:solidFill>
          </a:ln>
        </p:spPr>
        <p:txBody>
          <a:bodyPr wrap="square" lIns="0" tIns="0" rIns="0" bIns="0" rtlCol="0"/>
          <a:lstStyle/>
          <a:p>
            <a:endParaRPr/>
          </a:p>
        </p:txBody>
      </p:sp>
      <p:sp>
        <p:nvSpPr>
          <p:cNvPr id="10" name="object 10"/>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40</a:t>
            </a:r>
            <a:endParaRPr spc="15"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0552430" cy="896619"/>
          </a:xfrm>
          <a:prstGeom prst="rect">
            <a:avLst/>
          </a:prstGeom>
        </p:spPr>
        <p:txBody>
          <a:bodyPr vert="horz" wrap="square" lIns="0" tIns="13970" rIns="0" bIns="0" rtlCol="0">
            <a:spAutoFit/>
          </a:bodyPr>
          <a:lstStyle/>
          <a:p>
            <a:pPr marL="12700">
              <a:lnSpc>
                <a:spcPct val="100000"/>
              </a:lnSpc>
              <a:spcBef>
                <a:spcPts val="110"/>
              </a:spcBef>
            </a:pPr>
            <a:r>
              <a:rPr sz="5700" spc="5" dirty="0"/>
              <a:t>“Falso d’Autore” – “Le</a:t>
            </a:r>
            <a:r>
              <a:rPr sz="5700" spc="-50" dirty="0"/>
              <a:t> </a:t>
            </a:r>
            <a:r>
              <a:rPr sz="5700" dirty="0"/>
              <a:t>Imitazioni”</a:t>
            </a:r>
            <a:endParaRPr sz="5700"/>
          </a:p>
        </p:txBody>
      </p:sp>
      <p:sp>
        <p:nvSpPr>
          <p:cNvPr id="3" name="object 3"/>
          <p:cNvSpPr/>
          <p:nvPr/>
        </p:nvSpPr>
        <p:spPr>
          <a:xfrm>
            <a:off x="3821873" y="4774723"/>
            <a:ext cx="3382095" cy="461766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596536" y="4827078"/>
            <a:ext cx="3497275" cy="460718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4047655" y="4969240"/>
            <a:ext cx="1066165" cy="145415"/>
          </a:xfrm>
          <a:custGeom>
            <a:avLst/>
            <a:gdLst/>
            <a:ahLst/>
            <a:cxnLst/>
            <a:rect l="l" t="t" r="r" b="b"/>
            <a:pathLst>
              <a:path w="1066165" h="145414">
                <a:moveTo>
                  <a:pt x="74374" y="0"/>
                </a:moveTo>
                <a:lnTo>
                  <a:pt x="0" y="72490"/>
                </a:lnTo>
                <a:lnTo>
                  <a:pt x="74374" y="144981"/>
                </a:lnTo>
                <a:lnTo>
                  <a:pt x="74374" y="108737"/>
                </a:lnTo>
                <a:lnTo>
                  <a:pt x="1066103" y="108737"/>
                </a:lnTo>
                <a:lnTo>
                  <a:pt x="1066103" y="36246"/>
                </a:lnTo>
                <a:lnTo>
                  <a:pt x="74374" y="36246"/>
                </a:lnTo>
                <a:lnTo>
                  <a:pt x="74374" y="0"/>
                </a:lnTo>
                <a:close/>
              </a:path>
            </a:pathLst>
          </a:custGeom>
          <a:solidFill>
            <a:srgbClr val="BBE0E3"/>
          </a:solidFill>
        </p:spPr>
        <p:txBody>
          <a:bodyPr wrap="square" lIns="0" tIns="0" rIns="0" bIns="0" rtlCol="0"/>
          <a:lstStyle/>
          <a:p>
            <a:endParaRPr/>
          </a:p>
        </p:txBody>
      </p:sp>
      <p:sp>
        <p:nvSpPr>
          <p:cNvPr id="6" name="object 6"/>
          <p:cNvSpPr/>
          <p:nvPr/>
        </p:nvSpPr>
        <p:spPr>
          <a:xfrm>
            <a:off x="14047655" y="4969240"/>
            <a:ext cx="1066165" cy="145415"/>
          </a:xfrm>
          <a:custGeom>
            <a:avLst/>
            <a:gdLst/>
            <a:ahLst/>
            <a:cxnLst/>
            <a:rect l="l" t="t" r="r" b="b"/>
            <a:pathLst>
              <a:path w="1066165" h="145414">
                <a:moveTo>
                  <a:pt x="0" y="72490"/>
                </a:moveTo>
                <a:lnTo>
                  <a:pt x="74378" y="0"/>
                </a:lnTo>
                <a:lnTo>
                  <a:pt x="74378" y="36245"/>
                </a:lnTo>
                <a:lnTo>
                  <a:pt x="1066104" y="36245"/>
                </a:lnTo>
                <a:lnTo>
                  <a:pt x="1066104" y="108736"/>
                </a:lnTo>
                <a:lnTo>
                  <a:pt x="74378" y="108736"/>
                </a:lnTo>
                <a:lnTo>
                  <a:pt x="74378" y="144981"/>
                </a:lnTo>
                <a:lnTo>
                  <a:pt x="0" y="72490"/>
                </a:lnTo>
                <a:close/>
              </a:path>
            </a:pathLst>
          </a:custGeom>
          <a:ln w="12087">
            <a:solidFill>
              <a:srgbClr val="000000"/>
            </a:solidFill>
          </a:ln>
        </p:spPr>
        <p:txBody>
          <a:bodyPr wrap="square" lIns="0" tIns="0" rIns="0" bIns="0" rtlCol="0"/>
          <a:lstStyle/>
          <a:p>
            <a:endParaRPr/>
          </a:p>
        </p:txBody>
      </p:sp>
      <p:sp>
        <p:nvSpPr>
          <p:cNvPr id="7" name="object 7"/>
          <p:cNvSpPr/>
          <p:nvPr/>
        </p:nvSpPr>
        <p:spPr>
          <a:xfrm>
            <a:off x="10004931" y="8224880"/>
            <a:ext cx="691515" cy="178435"/>
          </a:xfrm>
          <a:custGeom>
            <a:avLst/>
            <a:gdLst/>
            <a:ahLst/>
            <a:cxnLst/>
            <a:rect l="l" t="t" r="r" b="b"/>
            <a:pathLst>
              <a:path w="691515" h="178434">
                <a:moveTo>
                  <a:pt x="602075" y="0"/>
                </a:moveTo>
                <a:lnTo>
                  <a:pt x="602075" y="44501"/>
                </a:lnTo>
                <a:lnTo>
                  <a:pt x="0" y="44501"/>
                </a:lnTo>
                <a:lnTo>
                  <a:pt x="0" y="133503"/>
                </a:lnTo>
                <a:lnTo>
                  <a:pt x="602075" y="133503"/>
                </a:lnTo>
                <a:lnTo>
                  <a:pt x="602075" y="178005"/>
                </a:lnTo>
                <a:lnTo>
                  <a:pt x="691078" y="89002"/>
                </a:lnTo>
                <a:lnTo>
                  <a:pt x="602075" y="0"/>
                </a:lnTo>
                <a:close/>
              </a:path>
            </a:pathLst>
          </a:custGeom>
          <a:solidFill>
            <a:srgbClr val="BBE0E3"/>
          </a:solidFill>
        </p:spPr>
        <p:txBody>
          <a:bodyPr wrap="square" lIns="0" tIns="0" rIns="0" bIns="0" rtlCol="0"/>
          <a:lstStyle/>
          <a:p>
            <a:endParaRPr/>
          </a:p>
        </p:txBody>
      </p:sp>
      <p:sp>
        <p:nvSpPr>
          <p:cNvPr id="8" name="object 8"/>
          <p:cNvSpPr/>
          <p:nvPr/>
        </p:nvSpPr>
        <p:spPr>
          <a:xfrm>
            <a:off x="10004931" y="8224880"/>
            <a:ext cx="691515" cy="178435"/>
          </a:xfrm>
          <a:custGeom>
            <a:avLst/>
            <a:gdLst/>
            <a:ahLst/>
            <a:cxnLst/>
            <a:rect l="l" t="t" r="r" b="b"/>
            <a:pathLst>
              <a:path w="691515" h="178434">
                <a:moveTo>
                  <a:pt x="0" y="44501"/>
                </a:moveTo>
                <a:lnTo>
                  <a:pt x="602076" y="44501"/>
                </a:lnTo>
                <a:lnTo>
                  <a:pt x="602076" y="0"/>
                </a:lnTo>
                <a:lnTo>
                  <a:pt x="691078" y="89002"/>
                </a:lnTo>
                <a:lnTo>
                  <a:pt x="602076" y="178005"/>
                </a:lnTo>
                <a:lnTo>
                  <a:pt x="602076" y="133503"/>
                </a:lnTo>
                <a:lnTo>
                  <a:pt x="0" y="133503"/>
                </a:lnTo>
                <a:lnTo>
                  <a:pt x="0" y="44501"/>
                </a:lnTo>
                <a:close/>
              </a:path>
            </a:pathLst>
          </a:custGeom>
          <a:ln w="10470">
            <a:solidFill>
              <a:srgbClr val="000000"/>
            </a:solidFill>
          </a:ln>
        </p:spPr>
        <p:txBody>
          <a:bodyPr wrap="square" lIns="0" tIns="0" rIns="0" bIns="0" rtlCol="0"/>
          <a:lstStyle/>
          <a:p>
            <a:endParaRPr/>
          </a:p>
        </p:txBody>
      </p:sp>
      <p:sp>
        <p:nvSpPr>
          <p:cNvPr id="9" name="object 9"/>
          <p:cNvSpPr/>
          <p:nvPr/>
        </p:nvSpPr>
        <p:spPr>
          <a:xfrm>
            <a:off x="3536574" y="5604018"/>
            <a:ext cx="1246505" cy="184785"/>
          </a:xfrm>
          <a:custGeom>
            <a:avLst/>
            <a:gdLst/>
            <a:ahLst/>
            <a:cxnLst/>
            <a:rect l="l" t="t" r="r" b="b"/>
            <a:pathLst>
              <a:path w="1246504" h="184785">
                <a:moveTo>
                  <a:pt x="1151280" y="0"/>
                </a:moveTo>
                <a:lnTo>
                  <a:pt x="1151280" y="46071"/>
                </a:lnTo>
                <a:lnTo>
                  <a:pt x="0" y="46071"/>
                </a:lnTo>
                <a:lnTo>
                  <a:pt x="0" y="138215"/>
                </a:lnTo>
                <a:lnTo>
                  <a:pt x="1151280" y="138215"/>
                </a:lnTo>
                <a:lnTo>
                  <a:pt x="1151280" y="184287"/>
                </a:lnTo>
                <a:lnTo>
                  <a:pt x="1245905" y="92143"/>
                </a:lnTo>
                <a:lnTo>
                  <a:pt x="1151280" y="0"/>
                </a:lnTo>
                <a:close/>
              </a:path>
            </a:pathLst>
          </a:custGeom>
          <a:solidFill>
            <a:srgbClr val="BBE0E3"/>
          </a:solidFill>
        </p:spPr>
        <p:txBody>
          <a:bodyPr wrap="square" lIns="0" tIns="0" rIns="0" bIns="0" rtlCol="0"/>
          <a:lstStyle/>
          <a:p>
            <a:endParaRPr/>
          </a:p>
        </p:txBody>
      </p:sp>
      <p:sp>
        <p:nvSpPr>
          <p:cNvPr id="10" name="object 10"/>
          <p:cNvSpPr/>
          <p:nvPr/>
        </p:nvSpPr>
        <p:spPr>
          <a:xfrm>
            <a:off x="3536574" y="5604018"/>
            <a:ext cx="1246505" cy="184785"/>
          </a:xfrm>
          <a:custGeom>
            <a:avLst/>
            <a:gdLst/>
            <a:ahLst/>
            <a:cxnLst/>
            <a:rect l="l" t="t" r="r" b="b"/>
            <a:pathLst>
              <a:path w="1246504" h="184785">
                <a:moveTo>
                  <a:pt x="0" y="46071"/>
                </a:moveTo>
                <a:lnTo>
                  <a:pt x="1151280" y="46071"/>
                </a:lnTo>
                <a:lnTo>
                  <a:pt x="1151280" y="0"/>
                </a:lnTo>
                <a:lnTo>
                  <a:pt x="1245906" y="92143"/>
                </a:lnTo>
                <a:lnTo>
                  <a:pt x="1151280" y="184287"/>
                </a:lnTo>
                <a:lnTo>
                  <a:pt x="1151280" y="138215"/>
                </a:lnTo>
                <a:lnTo>
                  <a:pt x="0" y="138215"/>
                </a:lnTo>
                <a:lnTo>
                  <a:pt x="0" y="46071"/>
                </a:lnTo>
                <a:close/>
              </a:path>
            </a:pathLst>
          </a:custGeom>
          <a:ln w="15366">
            <a:solidFill>
              <a:srgbClr val="000000"/>
            </a:solidFill>
          </a:ln>
        </p:spPr>
        <p:txBody>
          <a:bodyPr wrap="square" lIns="0" tIns="0" rIns="0" bIns="0" rtlCol="0"/>
          <a:lstStyle/>
          <a:p>
            <a:endParaRPr/>
          </a:p>
        </p:txBody>
      </p:sp>
      <p:sp>
        <p:nvSpPr>
          <p:cNvPr id="11" name="object 11"/>
          <p:cNvSpPr/>
          <p:nvPr/>
        </p:nvSpPr>
        <p:spPr>
          <a:xfrm>
            <a:off x="3242623" y="6963400"/>
            <a:ext cx="683895" cy="240665"/>
          </a:xfrm>
          <a:custGeom>
            <a:avLst/>
            <a:gdLst/>
            <a:ahLst/>
            <a:cxnLst/>
            <a:rect l="l" t="t" r="r" b="b"/>
            <a:pathLst>
              <a:path w="683895" h="240665">
                <a:moveTo>
                  <a:pt x="562495" y="0"/>
                </a:moveTo>
                <a:lnTo>
                  <a:pt x="562495" y="60076"/>
                </a:lnTo>
                <a:lnTo>
                  <a:pt x="0" y="60076"/>
                </a:lnTo>
                <a:lnTo>
                  <a:pt x="0" y="180230"/>
                </a:lnTo>
                <a:lnTo>
                  <a:pt x="562495" y="180230"/>
                </a:lnTo>
                <a:lnTo>
                  <a:pt x="562495" y="240306"/>
                </a:lnTo>
                <a:lnTo>
                  <a:pt x="683539" y="120153"/>
                </a:lnTo>
                <a:lnTo>
                  <a:pt x="562495" y="0"/>
                </a:lnTo>
                <a:close/>
              </a:path>
            </a:pathLst>
          </a:custGeom>
          <a:solidFill>
            <a:srgbClr val="BBE0E3"/>
          </a:solidFill>
        </p:spPr>
        <p:txBody>
          <a:bodyPr wrap="square" lIns="0" tIns="0" rIns="0" bIns="0" rtlCol="0"/>
          <a:lstStyle/>
          <a:p>
            <a:endParaRPr/>
          </a:p>
        </p:txBody>
      </p:sp>
      <p:sp>
        <p:nvSpPr>
          <p:cNvPr id="12" name="object 12"/>
          <p:cNvSpPr/>
          <p:nvPr/>
        </p:nvSpPr>
        <p:spPr>
          <a:xfrm>
            <a:off x="3242623" y="6963400"/>
            <a:ext cx="683895" cy="240665"/>
          </a:xfrm>
          <a:custGeom>
            <a:avLst/>
            <a:gdLst/>
            <a:ahLst/>
            <a:cxnLst/>
            <a:rect l="l" t="t" r="r" b="b"/>
            <a:pathLst>
              <a:path w="683895" h="240665">
                <a:moveTo>
                  <a:pt x="0" y="60077"/>
                </a:moveTo>
                <a:lnTo>
                  <a:pt x="562495" y="60077"/>
                </a:lnTo>
                <a:lnTo>
                  <a:pt x="562495" y="0"/>
                </a:lnTo>
                <a:lnTo>
                  <a:pt x="683539" y="120153"/>
                </a:lnTo>
                <a:lnTo>
                  <a:pt x="562495" y="240306"/>
                </a:lnTo>
                <a:lnTo>
                  <a:pt x="562495" y="180230"/>
                </a:lnTo>
                <a:lnTo>
                  <a:pt x="0" y="180230"/>
                </a:lnTo>
                <a:lnTo>
                  <a:pt x="0" y="60077"/>
                </a:lnTo>
                <a:close/>
              </a:path>
            </a:pathLst>
          </a:custGeom>
          <a:ln w="14147">
            <a:solidFill>
              <a:srgbClr val="000000"/>
            </a:solidFill>
          </a:ln>
        </p:spPr>
        <p:txBody>
          <a:bodyPr wrap="square" lIns="0" tIns="0" rIns="0" bIns="0" rtlCol="0"/>
          <a:lstStyle/>
          <a:p>
            <a:endParaRPr/>
          </a:p>
        </p:txBody>
      </p:sp>
      <p:sp>
        <p:nvSpPr>
          <p:cNvPr id="13" name="object 13"/>
          <p:cNvSpPr txBox="1"/>
          <p:nvPr/>
        </p:nvSpPr>
        <p:spPr>
          <a:xfrm>
            <a:off x="1767350" y="3578813"/>
            <a:ext cx="140970"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15" name="object 1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41</a:t>
            </a:r>
            <a:endParaRPr spc="15" dirty="0"/>
          </a:p>
        </p:txBody>
      </p:sp>
      <p:sp>
        <p:nvSpPr>
          <p:cNvPr id="14" name="object 14"/>
          <p:cNvSpPr txBox="1"/>
          <p:nvPr/>
        </p:nvSpPr>
        <p:spPr>
          <a:xfrm>
            <a:off x="1767350" y="2395603"/>
            <a:ext cx="15011400" cy="2243455"/>
          </a:xfrm>
          <a:prstGeom prst="rect">
            <a:avLst/>
          </a:prstGeom>
        </p:spPr>
        <p:txBody>
          <a:bodyPr vert="horz" wrap="square" lIns="0" tIns="9525" rIns="0" bIns="0" rtlCol="0">
            <a:spAutoFit/>
          </a:bodyPr>
          <a:lstStyle/>
          <a:p>
            <a:pPr marL="525145" marR="5080" indent="-513080">
              <a:lnSpc>
                <a:spcPct val="101200"/>
              </a:lnSpc>
              <a:spcBef>
                <a:spcPts val="75"/>
              </a:spcBef>
              <a:tabLst>
                <a:tab pos="525145" algn="l"/>
              </a:tabLst>
            </a:pPr>
            <a:r>
              <a:rPr sz="4050" spc="7" baseline="7201" dirty="0">
                <a:latin typeface="Arial"/>
                <a:cs typeface="Arial"/>
              </a:rPr>
              <a:t>-	</a:t>
            </a:r>
            <a:r>
              <a:rPr sz="3600" spc="-5" dirty="0">
                <a:latin typeface="Arial"/>
                <a:cs typeface="Arial"/>
              </a:rPr>
              <a:t>Tribunale </a:t>
            </a:r>
            <a:r>
              <a:rPr sz="3600" spc="10" dirty="0">
                <a:latin typeface="Arial"/>
                <a:cs typeface="Arial"/>
              </a:rPr>
              <a:t>di Palermo, sentenza n. </a:t>
            </a:r>
            <a:r>
              <a:rPr sz="3600" spc="-20" dirty="0">
                <a:latin typeface="Arial"/>
                <a:cs typeface="Arial"/>
              </a:rPr>
              <a:t>192/2011 </a:t>
            </a:r>
            <a:r>
              <a:rPr sz="3600" spc="10" dirty="0">
                <a:latin typeface="Arial"/>
                <a:cs typeface="Arial"/>
              </a:rPr>
              <a:t>del </a:t>
            </a:r>
            <a:r>
              <a:rPr sz="3600" spc="15" dirty="0">
                <a:latin typeface="Arial"/>
                <a:cs typeface="Arial"/>
              </a:rPr>
              <a:t>17 </a:t>
            </a:r>
            <a:r>
              <a:rPr sz="3600" spc="10" dirty="0">
                <a:latin typeface="Arial"/>
                <a:cs typeface="Arial"/>
              </a:rPr>
              <a:t>gennaio </a:t>
            </a:r>
            <a:r>
              <a:rPr sz="3600" spc="15" dirty="0">
                <a:latin typeface="Arial"/>
                <a:cs typeface="Arial"/>
              </a:rPr>
              <a:t>– 18 marzo  </a:t>
            </a:r>
            <a:r>
              <a:rPr sz="3600" spc="-55" dirty="0">
                <a:latin typeface="Arial"/>
                <a:cs typeface="Arial"/>
              </a:rPr>
              <a:t>2011</a:t>
            </a:r>
            <a:endParaRPr sz="3600">
              <a:latin typeface="Arial"/>
              <a:cs typeface="Arial"/>
            </a:endParaRPr>
          </a:p>
          <a:p>
            <a:pPr marL="525145" marR="492125">
              <a:lnSpc>
                <a:spcPts val="4370"/>
              </a:lnSpc>
              <a:spcBef>
                <a:spcPts val="155"/>
              </a:spcBef>
            </a:pPr>
            <a:r>
              <a:rPr sz="3600" spc="10" dirty="0">
                <a:latin typeface="Arial"/>
                <a:cs typeface="Arial"/>
              </a:rPr>
              <a:t>Corte d’Appello di Palermo, sentenza n. 3436/2012 del </a:t>
            </a:r>
            <a:r>
              <a:rPr sz="3600" spc="15" dirty="0">
                <a:latin typeface="Arial"/>
                <a:cs typeface="Arial"/>
              </a:rPr>
              <a:t>24 </a:t>
            </a:r>
            <a:r>
              <a:rPr sz="3600" spc="10" dirty="0">
                <a:latin typeface="Arial"/>
                <a:cs typeface="Arial"/>
              </a:rPr>
              <a:t>settembre  </a:t>
            </a:r>
            <a:r>
              <a:rPr sz="3600" spc="15" dirty="0">
                <a:latin typeface="Arial"/>
                <a:cs typeface="Arial"/>
              </a:rPr>
              <a:t>2012</a:t>
            </a:r>
            <a:endParaRPr sz="36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6706870"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“I Profumi dei</a:t>
            </a:r>
            <a:r>
              <a:rPr sz="5750" spc="-50" dirty="0">
                <a:solidFill>
                  <a:srgbClr val="5EBDC3"/>
                </a:solidFill>
                <a:latin typeface="Arial"/>
                <a:cs typeface="Arial"/>
              </a:rPr>
              <a:t> </a:t>
            </a:r>
            <a:r>
              <a:rPr sz="5750" spc="10" dirty="0">
                <a:solidFill>
                  <a:srgbClr val="5EBDC3"/>
                </a:solidFill>
                <a:latin typeface="Arial"/>
                <a:cs typeface="Arial"/>
              </a:rPr>
              <a:t>Sogni”</a:t>
            </a:r>
            <a:endParaRPr sz="5750">
              <a:latin typeface="Arial"/>
              <a:cs typeface="Arial"/>
            </a:endParaRPr>
          </a:p>
        </p:txBody>
      </p:sp>
      <p:sp>
        <p:nvSpPr>
          <p:cNvPr id="3" name="object 3"/>
          <p:cNvSpPr/>
          <p:nvPr/>
        </p:nvSpPr>
        <p:spPr>
          <a:xfrm>
            <a:off x="2942318" y="3947523"/>
            <a:ext cx="1853346" cy="372763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36374" y="3957994"/>
            <a:ext cx="4314004" cy="361245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714996" y="2510783"/>
            <a:ext cx="1128839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dirty="0">
                <a:latin typeface="Arial"/>
                <a:cs typeface="Arial"/>
              </a:rPr>
              <a:t>Viterbo, </a:t>
            </a:r>
            <a:r>
              <a:rPr sz="3600" spc="10" dirty="0">
                <a:latin typeface="Arial"/>
                <a:cs typeface="Arial"/>
              </a:rPr>
              <a:t>sentenza n. </a:t>
            </a:r>
            <a:r>
              <a:rPr sz="3600" spc="15" dirty="0">
                <a:latin typeface="Arial"/>
                <a:cs typeface="Arial"/>
              </a:rPr>
              <a:t>217 </a:t>
            </a:r>
            <a:r>
              <a:rPr sz="3600" spc="10" dirty="0">
                <a:latin typeface="Arial"/>
                <a:cs typeface="Arial"/>
              </a:rPr>
              <a:t>del </a:t>
            </a:r>
            <a:r>
              <a:rPr sz="3600" spc="15" dirty="0">
                <a:latin typeface="Arial"/>
                <a:cs typeface="Arial"/>
              </a:rPr>
              <a:t>19 </a:t>
            </a:r>
            <a:r>
              <a:rPr sz="3600" spc="10" dirty="0">
                <a:latin typeface="Arial"/>
                <a:cs typeface="Arial"/>
              </a:rPr>
              <a:t>aprile</a:t>
            </a:r>
            <a:r>
              <a:rPr sz="3600" spc="-10" dirty="0">
                <a:latin typeface="Arial"/>
                <a:cs typeface="Arial"/>
              </a:rPr>
              <a:t> </a:t>
            </a:r>
            <a:r>
              <a:rPr sz="3600" spc="-55" dirty="0">
                <a:latin typeface="Arial"/>
                <a:cs typeface="Arial"/>
              </a:rPr>
              <a:t>2011</a:t>
            </a:r>
            <a:endParaRPr sz="3600">
              <a:latin typeface="Arial"/>
              <a:cs typeface="Arial"/>
            </a:endParaRPr>
          </a:p>
        </p:txBody>
      </p:sp>
      <p:sp>
        <p:nvSpPr>
          <p:cNvPr id="6" name="object 6"/>
          <p:cNvSpPr/>
          <p:nvPr/>
        </p:nvSpPr>
        <p:spPr>
          <a:xfrm>
            <a:off x="4666524" y="5944097"/>
            <a:ext cx="949960" cy="184785"/>
          </a:xfrm>
          <a:custGeom>
            <a:avLst/>
            <a:gdLst/>
            <a:ahLst/>
            <a:cxnLst/>
            <a:rect l="l" t="t" r="r" b="b"/>
            <a:pathLst>
              <a:path w="949960" h="184785">
                <a:moveTo>
                  <a:pt x="90746" y="0"/>
                </a:moveTo>
                <a:lnTo>
                  <a:pt x="0" y="92368"/>
                </a:lnTo>
                <a:lnTo>
                  <a:pt x="90746" y="184735"/>
                </a:lnTo>
                <a:lnTo>
                  <a:pt x="90746" y="138551"/>
                </a:lnTo>
                <a:lnTo>
                  <a:pt x="949359" y="138551"/>
                </a:lnTo>
                <a:lnTo>
                  <a:pt x="949359" y="46183"/>
                </a:lnTo>
                <a:lnTo>
                  <a:pt x="90746" y="46183"/>
                </a:lnTo>
                <a:lnTo>
                  <a:pt x="90746" y="0"/>
                </a:lnTo>
                <a:close/>
              </a:path>
            </a:pathLst>
          </a:custGeom>
          <a:solidFill>
            <a:srgbClr val="BBE0E3"/>
          </a:solidFill>
        </p:spPr>
        <p:txBody>
          <a:bodyPr wrap="square" lIns="0" tIns="0" rIns="0" bIns="0" rtlCol="0"/>
          <a:lstStyle/>
          <a:p>
            <a:endParaRPr/>
          </a:p>
        </p:txBody>
      </p:sp>
      <p:sp>
        <p:nvSpPr>
          <p:cNvPr id="7" name="object 7"/>
          <p:cNvSpPr/>
          <p:nvPr/>
        </p:nvSpPr>
        <p:spPr>
          <a:xfrm>
            <a:off x="4666524" y="5944097"/>
            <a:ext cx="949960" cy="184785"/>
          </a:xfrm>
          <a:custGeom>
            <a:avLst/>
            <a:gdLst/>
            <a:ahLst/>
            <a:cxnLst/>
            <a:rect l="l" t="t" r="r" b="b"/>
            <a:pathLst>
              <a:path w="949960" h="184785">
                <a:moveTo>
                  <a:pt x="0" y="92368"/>
                </a:moveTo>
                <a:lnTo>
                  <a:pt x="90747" y="0"/>
                </a:lnTo>
                <a:lnTo>
                  <a:pt x="90747" y="46184"/>
                </a:lnTo>
                <a:lnTo>
                  <a:pt x="949360" y="46184"/>
                </a:lnTo>
                <a:lnTo>
                  <a:pt x="949360" y="138551"/>
                </a:lnTo>
                <a:lnTo>
                  <a:pt x="90747" y="138551"/>
                </a:lnTo>
                <a:lnTo>
                  <a:pt x="90747" y="184736"/>
                </a:lnTo>
                <a:lnTo>
                  <a:pt x="0" y="92368"/>
                </a:lnTo>
                <a:close/>
              </a:path>
            </a:pathLst>
          </a:custGeom>
          <a:ln w="14201">
            <a:solidFill>
              <a:srgbClr val="000000"/>
            </a:solidFill>
          </a:ln>
        </p:spPr>
        <p:txBody>
          <a:bodyPr wrap="square" lIns="0" tIns="0" rIns="0" bIns="0" rtlCol="0"/>
          <a:lstStyle/>
          <a:p>
            <a:endParaRPr/>
          </a:p>
        </p:txBody>
      </p:sp>
      <p:sp>
        <p:nvSpPr>
          <p:cNvPr id="8" name="object 8"/>
          <p:cNvSpPr/>
          <p:nvPr/>
        </p:nvSpPr>
        <p:spPr>
          <a:xfrm>
            <a:off x="13126794" y="5640122"/>
            <a:ext cx="1463040" cy="353060"/>
          </a:xfrm>
          <a:custGeom>
            <a:avLst/>
            <a:gdLst/>
            <a:ahLst/>
            <a:cxnLst/>
            <a:rect l="l" t="t" r="r" b="b"/>
            <a:pathLst>
              <a:path w="1463040" h="353060">
                <a:moveTo>
                  <a:pt x="176078" y="0"/>
                </a:moveTo>
                <a:lnTo>
                  <a:pt x="0" y="176455"/>
                </a:lnTo>
                <a:lnTo>
                  <a:pt x="176078" y="352908"/>
                </a:lnTo>
                <a:lnTo>
                  <a:pt x="176078" y="264681"/>
                </a:lnTo>
                <a:lnTo>
                  <a:pt x="1462845" y="264681"/>
                </a:lnTo>
                <a:lnTo>
                  <a:pt x="1462845" y="88226"/>
                </a:lnTo>
                <a:lnTo>
                  <a:pt x="176078" y="88226"/>
                </a:lnTo>
                <a:lnTo>
                  <a:pt x="176078" y="0"/>
                </a:lnTo>
                <a:close/>
              </a:path>
            </a:pathLst>
          </a:custGeom>
          <a:solidFill>
            <a:srgbClr val="BBE0E3"/>
          </a:solidFill>
        </p:spPr>
        <p:txBody>
          <a:bodyPr wrap="square" lIns="0" tIns="0" rIns="0" bIns="0" rtlCol="0"/>
          <a:lstStyle/>
          <a:p>
            <a:endParaRPr/>
          </a:p>
        </p:txBody>
      </p:sp>
      <p:sp>
        <p:nvSpPr>
          <p:cNvPr id="9" name="object 9"/>
          <p:cNvSpPr/>
          <p:nvPr/>
        </p:nvSpPr>
        <p:spPr>
          <a:xfrm>
            <a:off x="13126794" y="5640122"/>
            <a:ext cx="1463040" cy="353060"/>
          </a:xfrm>
          <a:custGeom>
            <a:avLst/>
            <a:gdLst/>
            <a:ahLst/>
            <a:cxnLst/>
            <a:rect l="l" t="t" r="r" b="b"/>
            <a:pathLst>
              <a:path w="1463040" h="353060">
                <a:moveTo>
                  <a:pt x="0" y="176454"/>
                </a:moveTo>
                <a:lnTo>
                  <a:pt x="176084" y="0"/>
                </a:lnTo>
                <a:lnTo>
                  <a:pt x="176084" y="88226"/>
                </a:lnTo>
                <a:lnTo>
                  <a:pt x="1462849" y="88226"/>
                </a:lnTo>
                <a:lnTo>
                  <a:pt x="1462849" y="264681"/>
                </a:lnTo>
                <a:lnTo>
                  <a:pt x="176084" y="264681"/>
                </a:lnTo>
                <a:lnTo>
                  <a:pt x="176084" y="352907"/>
                </a:lnTo>
                <a:lnTo>
                  <a:pt x="0" y="176454"/>
                </a:lnTo>
                <a:close/>
              </a:path>
            </a:pathLst>
          </a:custGeom>
          <a:ln w="13571">
            <a:solidFill>
              <a:srgbClr val="000000"/>
            </a:solidFill>
          </a:ln>
        </p:spPr>
        <p:txBody>
          <a:bodyPr wrap="square" lIns="0" tIns="0" rIns="0" bIns="0" rtlCol="0"/>
          <a:lstStyle/>
          <a:p>
            <a:endParaRPr/>
          </a:p>
        </p:txBody>
      </p:sp>
      <p:sp>
        <p:nvSpPr>
          <p:cNvPr id="11" name="Segnaposto numero diapositiva 10">
            <a:extLst>
              <a:ext uri="{FF2B5EF4-FFF2-40B4-BE49-F238E27FC236}">
                <a16:creationId xmlns:a16="http://schemas.microsoft.com/office/drawing/2014/main" id="{FCB0646D-294C-094D-A8F4-9A10DEA3B7C4}"/>
              </a:ext>
            </a:extLst>
          </p:cNvPr>
          <p:cNvSpPr>
            <a:spLocks noGrp="1"/>
          </p:cNvSpPr>
          <p:nvPr>
            <p:ph type="sldNum" sz="quarter" idx="7"/>
          </p:nvPr>
        </p:nvSpPr>
        <p:spPr/>
        <p:txBody>
          <a:bodyPr/>
          <a:lstStyle/>
          <a:p>
            <a:pPr marL="25400">
              <a:lnSpc>
                <a:spcPts val="2014"/>
              </a:lnSpc>
            </a:pPr>
            <a:fld id="{81D60167-4931-47E6-BA6A-407CBD079E47}" type="slidenum">
              <a:rPr lang="it-IT" spc="15" smtClean="0"/>
              <a:t>42</a:t>
            </a:fld>
            <a:endParaRPr lang="it-IT" spc="15" dirty="0"/>
          </a:p>
        </p:txBody>
      </p:sp>
    </p:spTree>
    <p:extLst>
      <p:ext uri="{BB962C8B-B14F-4D97-AF65-F5344CB8AC3E}">
        <p14:creationId xmlns:p14="http://schemas.microsoft.com/office/powerpoint/2010/main" val="968592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4752340" cy="905510"/>
          </a:xfrm>
          <a:prstGeom prst="rect">
            <a:avLst/>
          </a:prstGeom>
        </p:spPr>
        <p:txBody>
          <a:bodyPr vert="horz" wrap="square" lIns="0" tIns="15240" rIns="0" bIns="0" rtlCol="0">
            <a:spAutoFit/>
          </a:bodyPr>
          <a:lstStyle/>
          <a:p>
            <a:pPr marL="12700">
              <a:lnSpc>
                <a:spcPct val="100000"/>
              </a:lnSpc>
              <a:spcBef>
                <a:spcPts val="120"/>
              </a:spcBef>
            </a:pPr>
            <a:r>
              <a:rPr sz="5750" spc="5" dirty="0"/>
              <a:t>Falso</a:t>
            </a:r>
            <a:r>
              <a:rPr sz="5750" spc="-40" dirty="0"/>
              <a:t> </a:t>
            </a:r>
            <a:r>
              <a:rPr sz="5750" spc="5" dirty="0"/>
              <a:t>d’Autore</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43</a:t>
            </a:r>
            <a:endParaRPr spc="15" dirty="0"/>
          </a:p>
        </p:txBody>
      </p:sp>
      <p:sp>
        <p:nvSpPr>
          <p:cNvPr id="3" name="object 3"/>
          <p:cNvSpPr txBox="1"/>
          <p:nvPr/>
        </p:nvSpPr>
        <p:spPr>
          <a:xfrm>
            <a:off x="1557932" y="2729415"/>
            <a:ext cx="14437718" cy="5777223"/>
          </a:xfrm>
          <a:prstGeom prst="rect">
            <a:avLst/>
          </a:prstGeom>
        </p:spPr>
        <p:txBody>
          <a:bodyPr vert="horz" wrap="square" lIns="0" tIns="11430" rIns="0" bIns="0" rtlCol="0">
            <a:spAutoFit/>
          </a:bodyPr>
          <a:lstStyle/>
          <a:p>
            <a:pPr lvl="0"/>
            <a:r>
              <a:rPr lang="it-IT" b="1" dirty="0">
                <a:latin typeface="Arial" panose="020B0604020202020204" pitchFamily="34" charset="0"/>
                <a:cs typeface="Arial" panose="020B0604020202020204" pitchFamily="34" charset="0"/>
              </a:rPr>
              <a:t>Corte di Cassazione</a:t>
            </a:r>
            <a:r>
              <a:rPr lang="it-IT" dirty="0">
                <a:latin typeface="Arial" panose="020B0604020202020204" pitchFamily="34" charset="0"/>
                <a:cs typeface="Arial" panose="020B0604020202020204" pitchFamily="34" charset="0"/>
              </a:rPr>
              <a:t>, II sez.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sentenza n. 492 del 2 marzo 2018 – registro generale N. 12691/2017</a:t>
            </a:r>
          </a:p>
          <a:p>
            <a:r>
              <a:rPr lang="it-IT" i="1" dirty="0">
                <a:latin typeface="Arial" panose="020B0604020202020204" pitchFamily="34" charset="0"/>
                <a:cs typeface="Arial" panose="020B0604020202020204" pitchFamily="34" charset="0"/>
              </a:rPr>
              <a:t>“[…] la giurisprudenza di questa Corte è da tempo ferma nel ritenere che l’apposizione della dicitura “copia d’autore” su prodotti industriali recanti marchi contraffatti non esclude l’integrazione del reato di introduzione nello Stato e commercio di prodotti con segni falsi (art. 474 cod. </a:t>
            </a:r>
            <a:r>
              <a:rPr lang="it-IT" i="1" dirty="0" err="1">
                <a:latin typeface="Arial" panose="020B0604020202020204" pitchFamily="34" charset="0"/>
                <a:cs typeface="Arial" panose="020B0604020202020204" pitchFamily="34" charset="0"/>
              </a:rPr>
              <a:t>pen</a:t>
            </a:r>
            <a:r>
              <a:rPr lang="it-IT" i="1" dirty="0">
                <a:latin typeface="Arial" panose="020B0604020202020204" pitchFamily="34" charset="0"/>
                <a:cs typeface="Arial" panose="020B0604020202020204" pitchFamily="34" charset="0"/>
              </a:rPr>
              <a:t>.), il quale è posto a tutela della fede pubblica […]”</a:t>
            </a:r>
            <a:endParaRPr lang="it-IT" b="1" i="1" spc="-10" dirty="0">
              <a:latin typeface="Arial" panose="020B0604020202020204" pitchFamily="34" charset="0"/>
              <a:cs typeface="Arial" panose="020B0604020202020204" pitchFamily="34" charset="0"/>
            </a:endParaRPr>
          </a:p>
          <a:p>
            <a:pPr>
              <a:lnSpc>
                <a:spcPct val="100000"/>
              </a:lnSpc>
              <a:spcBef>
                <a:spcPts val="5"/>
              </a:spcBef>
            </a:pPr>
            <a:endParaRPr lang="it-IT" dirty="0">
              <a:latin typeface="Arial" panose="020B0604020202020204" pitchFamily="34" charset="0"/>
              <a:cs typeface="Arial" panose="020B0604020202020204" pitchFamily="34" charset="0"/>
            </a:endParaRPr>
          </a:p>
          <a:p>
            <a:pPr marL="12700">
              <a:lnSpc>
                <a:spcPts val="2080"/>
              </a:lnSpc>
              <a:spcBef>
                <a:spcPts val="5"/>
              </a:spcBef>
            </a:pPr>
            <a:r>
              <a:rPr lang="it-IT" b="1" spc="-10" dirty="0">
                <a:latin typeface="Arial" panose="020B0604020202020204" pitchFamily="34" charset="0"/>
                <a:cs typeface="Arial" panose="020B0604020202020204" pitchFamily="34" charset="0"/>
              </a:rPr>
              <a:t>Corte di Cassazione</a:t>
            </a:r>
            <a:r>
              <a:rPr lang="it-IT" spc="-10" dirty="0">
                <a:latin typeface="Arial" panose="020B0604020202020204" pitchFamily="34" charset="0"/>
                <a:cs typeface="Arial" panose="020B0604020202020204" pitchFamily="34" charset="0"/>
              </a:rPr>
              <a:t>, </a:t>
            </a:r>
            <a:r>
              <a:rPr lang="it-IT" spc="-5" dirty="0">
                <a:latin typeface="Arial" panose="020B0604020202020204" pitchFamily="34" charset="0"/>
                <a:cs typeface="Arial" panose="020B0604020202020204" pitchFamily="34" charset="0"/>
              </a:rPr>
              <a:t>sez. </a:t>
            </a:r>
            <a:r>
              <a:rPr lang="it-IT" spc="-10" dirty="0">
                <a:latin typeface="Arial" panose="020B0604020202020204" pitchFamily="34" charset="0"/>
                <a:cs typeface="Arial" panose="020B0604020202020204" pitchFamily="34" charset="0"/>
              </a:rPr>
              <a:t>II, </a:t>
            </a:r>
            <a:r>
              <a:rPr lang="it-IT" spc="-5" dirty="0">
                <a:latin typeface="Arial" panose="020B0604020202020204" pitchFamily="34" charset="0"/>
                <a:cs typeface="Arial" panose="020B0604020202020204" pitchFamily="34" charset="0"/>
              </a:rPr>
              <a:t>sentenza n. </a:t>
            </a:r>
            <a:r>
              <a:rPr lang="it-IT" spc="-10" dirty="0">
                <a:latin typeface="Arial" panose="020B0604020202020204" pitchFamily="34" charset="0"/>
                <a:cs typeface="Arial" panose="020B0604020202020204" pitchFamily="34" charset="0"/>
              </a:rPr>
              <a:t>28423/12 </a:t>
            </a:r>
            <a:r>
              <a:rPr lang="it-IT" spc="-5" dirty="0">
                <a:latin typeface="Arial" panose="020B0604020202020204" pitchFamily="34" charset="0"/>
                <a:cs typeface="Arial" panose="020B0604020202020204" pitchFamily="34" charset="0"/>
              </a:rPr>
              <a:t>del 27 aprile – 16 luglio</a:t>
            </a:r>
            <a:r>
              <a:rPr lang="it-IT" spc="25" dirty="0">
                <a:latin typeface="Arial" panose="020B0604020202020204" pitchFamily="34" charset="0"/>
                <a:cs typeface="Arial" panose="020B0604020202020204" pitchFamily="34" charset="0"/>
              </a:rPr>
              <a:t> </a:t>
            </a:r>
            <a:r>
              <a:rPr lang="it-IT" spc="-5" dirty="0">
                <a:latin typeface="Arial" panose="020B0604020202020204" pitchFamily="34" charset="0"/>
                <a:cs typeface="Arial" panose="020B0604020202020204" pitchFamily="34" charset="0"/>
              </a:rPr>
              <a:t>2012</a:t>
            </a:r>
            <a:endParaRPr lang="it-IT" dirty="0">
              <a:latin typeface="Arial" panose="020B0604020202020204" pitchFamily="34" charset="0"/>
              <a:cs typeface="Arial" panose="020B0604020202020204" pitchFamily="34" charset="0"/>
            </a:endParaRPr>
          </a:p>
          <a:p>
            <a:pPr marL="12700" marR="5080" algn="just">
              <a:lnSpc>
                <a:spcPts val="2060"/>
              </a:lnSpc>
              <a:spcBef>
                <a:spcPts val="80"/>
              </a:spcBef>
            </a:pPr>
            <a:r>
              <a:rPr lang="it-IT" spc="-5" dirty="0">
                <a:latin typeface="Arial" panose="020B0604020202020204" pitchFamily="34" charset="0"/>
                <a:cs typeface="Arial" panose="020B0604020202020204" pitchFamily="34" charset="0"/>
              </a:rPr>
              <a:t>“</a:t>
            </a:r>
            <a:r>
              <a:rPr lang="it-IT" i="1" spc="-5" dirty="0">
                <a:latin typeface="Arial" panose="020B0604020202020204" pitchFamily="34" charset="0"/>
                <a:cs typeface="Arial" panose="020B0604020202020204" pitchFamily="34" charset="0"/>
              </a:rPr>
              <a:t>Al riguardo va ricordato che la legge accorda una speciale </a:t>
            </a:r>
            <a:r>
              <a:rPr lang="it-IT" i="1" spc="-10" dirty="0">
                <a:latin typeface="Arial" panose="020B0604020202020204" pitchFamily="34" charset="0"/>
                <a:cs typeface="Arial" panose="020B0604020202020204" pitchFamily="34" charset="0"/>
              </a:rPr>
              <a:t>tutela </a:t>
            </a:r>
            <a:r>
              <a:rPr lang="it-IT" i="1" spc="-5" dirty="0">
                <a:latin typeface="Arial" panose="020B0604020202020204" pitchFamily="34" charset="0"/>
                <a:cs typeface="Arial" panose="020B0604020202020204" pitchFamily="34" charset="0"/>
              </a:rPr>
              <a:t>al marchio registrato e la </a:t>
            </a:r>
            <a:r>
              <a:rPr lang="it-IT" i="1" spc="-10" dirty="0">
                <a:latin typeface="Arial" panose="020B0604020202020204" pitchFamily="34" charset="0"/>
                <a:cs typeface="Arial" panose="020B0604020202020204" pitchFamily="34" charset="0"/>
              </a:rPr>
              <a:t>tutela </a:t>
            </a:r>
            <a:r>
              <a:rPr lang="it-IT" i="1" spc="-5" dirty="0">
                <a:latin typeface="Arial" panose="020B0604020202020204" pitchFamily="34" charset="0"/>
                <a:cs typeface="Arial" panose="020B0604020202020204" pitchFamily="34" charset="0"/>
              </a:rPr>
              <a:t>non può essere aggirata con la  dicitura “falso d’autore” poiché la </a:t>
            </a:r>
            <a:r>
              <a:rPr lang="it-IT" i="1" spc="-10" dirty="0">
                <a:latin typeface="Arial" panose="020B0604020202020204" pitchFamily="34" charset="0"/>
                <a:cs typeface="Arial" panose="020B0604020202020204" pitchFamily="34" charset="0"/>
              </a:rPr>
              <a:t>contraffazione </a:t>
            </a:r>
            <a:r>
              <a:rPr lang="it-IT" i="1" spc="-5" dirty="0">
                <a:latin typeface="Arial" panose="020B0604020202020204" pitchFamily="34" charset="0"/>
                <a:cs typeface="Arial" panose="020B0604020202020204" pitchFamily="34" charset="0"/>
              </a:rPr>
              <a:t>è, in sé, sufficiente e decisiva per la violazione del bene </a:t>
            </a:r>
            <a:r>
              <a:rPr lang="it-IT" i="1" spc="-10" dirty="0">
                <a:latin typeface="Arial" panose="020B0604020202020204" pitchFamily="34" charset="0"/>
                <a:cs typeface="Arial" panose="020B0604020202020204" pitchFamily="34" charset="0"/>
              </a:rPr>
              <a:t>tutelato. </a:t>
            </a:r>
            <a:r>
              <a:rPr lang="it-IT" i="1" spc="-5" dirty="0">
                <a:latin typeface="Arial" panose="020B0604020202020204" pitchFamily="34" charset="0"/>
                <a:cs typeface="Arial" panose="020B0604020202020204" pitchFamily="34" charset="0"/>
              </a:rPr>
              <a:t>Invero, la  confusione che la norma vuole scongiurare è tra i marchi e non tra prodotti, cioè tra quello registrato e quello illecitamente riprodotto,  e ciò che la legge punisce è la riproduzione – senza averne titolo – del marchio registrato su di un </a:t>
            </a:r>
            <a:r>
              <a:rPr lang="it-IT" i="1" spc="-10" dirty="0">
                <a:latin typeface="Arial" panose="020B0604020202020204" pitchFamily="34" charset="0"/>
                <a:cs typeface="Arial" panose="020B0604020202020204" pitchFamily="34" charset="0"/>
              </a:rPr>
              <a:t>prodotto </a:t>
            </a:r>
            <a:r>
              <a:rPr lang="it-IT" i="1" spc="-5" dirty="0">
                <a:latin typeface="Arial" panose="020B0604020202020204" pitchFamily="34" charset="0"/>
                <a:cs typeface="Arial" panose="020B0604020202020204" pitchFamily="34" charset="0"/>
              </a:rPr>
              <a:t>industriale</a:t>
            </a:r>
            <a:r>
              <a:rPr lang="it-IT" i="1" dirty="0">
                <a:latin typeface="Arial" panose="020B0604020202020204" pitchFamily="34" charset="0"/>
                <a:cs typeface="Arial" panose="020B0604020202020204" pitchFamily="34" charset="0"/>
              </a:rPr>
              <a:t> </a:t>
            </a:r>
            <a:r>
              <a:rPr lang="it-IT" i="1" spc="-5" dirty="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a:p>
            <a:pPr marL="12700">
              <a:lnSpc>
                <a:spcPts val="2080"/>
              </a:lnSpc>
              <a:spcBef>
                <a:spcPts val="90"/>
              </a:spcBef>
            </a:pPr>
            <a:endParaRPr lang="it-IT" b="1" spc="-10" dirty="0">
              <a:latin typeface="Arial" panose="020B0604020202020204" pitchFamily="34" charset="0"/>
              <a:cs typeface="Arial" panose="020B0604020202020204" pitchFamily="34" charset="0"/>
            </a:endParaRPr>
          </a:p>
          <a:p>
            <a:pPr marL="12700">
              <a:lnSpc>
                <a:spcPts val="2080"/>
              </a:lnSpc>
              <a:spcBef>
                <a:spcPts val="90"/>
              </a:spcBef>
            </a:pPr>
            <a:r>
              <a:rPr b="1" spc="-10" dirty="0">
                <a:latin typeface="Arial" panose="020B0604020202020204" pitchFamily="34" charset="0"/>
                <a:cs typeface="Arial" panose="020B0604020202020204" pitchFamily="34" charset="0"/>
              </a:rPr>
              <a:t>Corte di Cassazione</a:t>
            </a:r>
            <a:r>
              <a:rPr spc="-10" dirty="0">
                <a:latin typeface="Arial" panose="020B0604020202020204" pitchFamily="34" charset="0"/>
                <a:cs typeface="Arial" panose="020B0604020202020204" pitchFamily="34" charset="0"/>
              </a:rPr>
              <a:t>, V </a:t>
            </a:r>
            <a:r>
              <a:rPr spc="-5" dirty="0">
                <a:latin typeface="Arial" panose="020B0604020202020204" pitchFamily="34" charset="0"/>
                <a:cs typeface="Arial" panose="020B0604020202020204" pitchFamily="34" charset="0"/>
              </a:rPr>
              <a:t>sezione, sentenza n. 14876 del 9 gennaio</a:t>
            </a:r>
            <a:r>
              <a:rPr spc="1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2009</a:t>
            </a:r>
            <a:endParaRPr dirty="0">
              <a:latin typeface="Arial" panose="020B0604020202020204" pitchFamily="34" charset="0"/>
              <a:cs typeface="Arial" panose="020B0604020202020204" pitchFamily="34" charset="0"/>
            </a:endParaRPr>
          </a:p>
          <a:p>
            <a:pPr marL="12700" marR="5080" algn="just">
              <a:lnSpc>
                <a:spcPts val="2060"/>
              </a:lnSpc>
              <a:spcBef>
                <a:spcPts val="80"/>
              </a:spcBef>
            </a:pPr>
            <a:r>
              <a:rPr b="1" spc="-15" dirty="0">
                <a:latin typeface="Arial" panose="020B0604020202020204" pitchFamily="34" charset="0"/>
                <a:cs typeface="Arial" panose="020B0604020202020204" pitchFamily="34" charset="0"/>
              </a:rPr>
              <a:t>“</a:t>
            </a:r>
            <a:r>
              <a:rPr i="1" spc="-15" dirty="0">
                <a:latin typeface="Arial" panose="020B0604020202020204" pitchFamily="34" charset="0"/>
                <a:cs typeface="Arial" panose="020B0604020202020204" pitchFamily="34" charset="0"/>
              </a:rPr>
              <a:t>L’apposizione </a:t>
            </a:r>
            <a:r>
              <a:rPr i="1" spc="-5" dirty="0">
                <a:latin typeface="Arial" panose="020B0604020202020204" pitchFamily="34" charset="0"/>
                <a:cs typeface="Arial" panose="020B0604020202020204" pitchFamily="34" charset="0"/>
              </a:rPr>
              <a:t>della dicitura “copia d’autore” su prodotti industriali recanti marchi </a:t>
            </a:r>
            <a:r>
              <a:rPr i="1" spc="-10" dirty="0">
                <a:latin typeface="Arial" panose="020B0604020202020204" pitchFamily="34" charset="0"/>
                <a:cs typeface="Arial" panose="020B0604020202020204" pitchFamily="34" charset="0"/>
              </a:rPr>
              <a:t>contraffatti </a:t>
            </a:r>
            <a:r>
              <a:rPr i="1" spc="-5" dirty="0">
                <a:latin typeface="Arial" panose="020B0604020202020204" pitchFamily="34" charset="0"/>
                <a:cs typeface="Arial" panose="020B0604020202020204" pitchFamily="34" charset="0"/>
              </a:rPr>
              <a:t>non esclude l’integrazione del reato di  introduzione nello </a:t>
            </a:r>
            <a:r>
              <a:rPr i="1" spc="-10" dirty="0">
                <a:latin typeface="Arial" panose="020B0604020202020204" pitchFamily="34" charset="0"/>
                <a:cs typeface="Arial" panose="020B0604020202020204" pitchFamily="34" charset="0"/>
              </a:rPr>
              <a:t>Stato </a:t>
            </a:r>
            <a:r>
              <a:rPr i="1" spc="-5" dirty="0">
                <a:latin typeface="Arial" panose="020B0604020202020204" pitchFamily="34" charset="0"/>
                <a:cs typeface="Arial" panose="020B0604020202020204" pitchFamily="34" charset="0"/>
              </a:rPr>
              <a:t>e commercio di prodotti con segni falsi (art. 474 cod. pen.), - il quale </a:t>
            </a:r>
            <a:r>
              <a:rPr i="1" spc="-10" dirty="0">
                <a:latin typeface="Arial" panose="020B0604020202020204" pitchFamily="34" charset="0"/>
                <a:cs typeface="Arial" panose="020B0604020202020204" pitchFamily="34" charset="0"/>
              </a:rPr>
              <a:t>tutela </a:t>
            </a:r>
            <a:r>
              <a:rPr i="1" spc="-5" dirty="0">
                <a:latin typeface="Arial" panose="020B0604020202020204" pitchFamily="34" charset="0"/>
                <a:cs typeface="Arial" panose="020B0604020202020204" pitchFamily="34" charset="0"/>
              </a:rPr>
              <a:t>la </a:t>
            </a:r>
            <a:r>
              <a:rPr i="1" spc="-10" dirty="0">
                <a:latin typeface="Arial" panose="020B0604020202020204" pitchFamily="34" charset="0"/>
                <a:cs typeface="Arial" panose="020B0604020202020204" pitchFamily="34" charset="0"/>
              </a:rPr>
              <a:t>fede </a:t>
            </a:r>
            <a:r>
              <a:rPr i="1" spc="-5" dirty="0">
                <a:latin typeface="Arial" panose="020B0604020202020204" pitchFamily="34" charset="0"/>
                <a:cs typeface="Arial" panose="020B0604020202020204" pitchFamily="34" charset="0"/>
              </a:rPr>
              <a:t>pubblica, intesa </a:t>
            </a:r>
            <a:r>
              <a:rPr i="1" spc="-10" dirty="0">
                <a:latin typeface="Arial" panose="020B0604020202020204" pitchFamily="34" charset="0"/>
                <a:cs typeface="Arial" panose="020B0604020202020204" pitchFamily="34" charset="0"/>
              </a:rPr>
              <a:t>come  </a:t>
            </a:r>
            <a:r>
              <a:rPr i="1" spc="-5" dirty="0">
                <a:latin typeface="Arial" panose="020B0604020202020204" pitchFamily="34" charset="0"/>
                <a:cs typeface="Arial" panose="020B0604020202020204" pitchFamily="34" charset="0"/>
              </a:rPr>
              <a:t>affidamento nei marchi o nei segni distintivi – </a:t>
            </a:r>
            <a:r>
              <a:rPr i="1" spc="-10" dirty="0">
                <a:latin typeface="Arial" panose="020B0604020202020204" pitchFamily="34" charset="0"/>
                <a:cs typeface="Arial" panose="020B0604020202020204" pitchFamily="34" charset="0"/>
              </a:rPr>
              <a:t>trattandosi </a:t>
            </a:r>
            <a:r>
              <a:rPr i="1" spc="-5" dirty="0">
                <a:latin typeface="Arial" panose="020B0604020202020204" pitchFamily="34" charset="0"/>
                <a:cs typeface="Arial" panose="020B0604020202020204" pitchFamily="34" charset="0"/>
              </a:rPr>
              <a:t>di un reato di pericolo per la cui integrazione è necessaria </a:t>
            </a:r>
            <a:r>
              <a:rPr i="1" spc="-10" dirty="0">
                <a:latin typeface="Arial" panose="020B0604020202020204" pitchFamily="34" charset="0"/>
                <a:cs typeface="Arial" panose="020B0604020202020204" pitchFamily="34" charset="0"/>
              </a:rPr>
              <a:t>soltanto  </a:t>
            </a:r>
            <a:r>
              <a:rPr i="1" spc="-5" dirty="0">
                <a:latin typeface="Arial" panose="020B0604020202020204" pitchFamily="34" charset="0"/>
                <a:cs typeface="Arial" panose="020B0604020202020204" pitchFamily="34" charset="0"/>
              </a:rPr>
              <a:t>l’attitudine della falsificazione a ingenerare confusione, con riferimento non solo al </a:t>
            </a:r>
            <a:r>
              <a:rPr i="1" spc="-10" dirty="0">
                <a:latin typeface="Arial" panose="020B0604020202020204" pitchFamily="34" charset="0"/>
                <a:cs typeface="Arial" panose="020B0604020202020204" pitchFamily="34" charset="0"/>
              </a:rPr>
              <a:t>momento </a:t>
            </a:r>
            <a:r>
              <a:rPr i="1" spc="-5" dirty="0">
                <a:latin typeface="Arial" panose="020B0604020202020204" pitchFamily="34" charset="0"/>
                <a:cs typeface="Arial" panose="020B0604020202020204" pitchFamily="34" charset="0"/>
              </a:rPr>
              <a:t>dell’acquisto, </a:t>
            </a:r>
            <a:r>
              <a:rPr i="1" spc="-10" dirty="0">
                <a:latin typeface="Arial" panose="020B0604020202020204" pitchFamily="34" charset="0"/>
                <a:cs typeface="Arial" panose="020B0604020202020204" pitchFamily="34" charset="0"/>
              </a:rPr>
              <a:t>ma </a:t>
            </a:r>
            <a:r>
              <a:rPr i="1" spc="-5" dirty="0">
                <a:latin typeface="Arial" panose="020B0604020202020204" pitchFamily="34" charset="0"/>
                <a:cs typeface="Arial" panose="020B0604020202020204" pitchFamily="34" charset="0"/>
              </a:rPr>
              <a:t>anche a quello della  successiva</a:t>
            </a:r>
            <a:r>
              <a:rPr i="1" spc="-10" dirty="0">
                <a:latin typeface="Arial" panose="020B0604020202020204" pitchFamily="34" charset="0"/>
                <a:cs typeface="Arial" panose="020B0604020202020204" pitchFamily="34" charset="0"/>
              </a:rPr>
              <a:t> </a:t>
            </a:r>
            <a:r>
              <a:rPr i="1" spc="-5" dirty="0">
                <a:latin typeface="Arial" panose="020B0604020202020204" pitchFamily="34" charset="0"/>
                <a:cs typeface="Arial" panose="020B0604020202020204" pitchFamily="34" charset="0"/>
              </a:rPr>
              <a:t>utilizzazione</a:t>
            </a:r>
            <a:r>
              <a:rPr b="1" spc="-5"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lnSpc>
                <a:spcPct val="100000"/>
              </a:lnSpc>
              <a:spcBef>
                <a:spcPts val="10"/>
              </a:spcBef>
            </a:pPr>
            <a:endParaRPr dirty="0">
              <a:latin typeface="Arial" panose="020B0604020202020204" pitchFamily="34" charset="0"/>
              <a:cs typeface="Arial" panose="020B0604020202020204" pitchFamily="34" charset="0"/>
            </a:endParaRPr>
          </a:p>
          <a:p>
            <a:pPr marL="12700">
              <a:lnSpc>
                <a:spcPts val="2080"/>
              </a:lnSpc>
              <a:spcBef>
                <a:spcPts val="5"/>
              </a:spcBef>
            </a:pPr>
            <a:r>
              <a:rPr b="1" spc="-10" dirty="0">
                <a:latin typeface="Arial" panose="020B0604020202020204" pitchFamily="34" charset="0"/>
                <a:cs typeface="Arial" panose="020B0604020202020204" pitchFamily="34" charset="0"/>
              </a:rPr>
              <a:t>Corte di Cassazione </a:t>
            </a:r>
            <a:r>
              <a:rPr spc="-5" dirty="0">
                <a:latin typeface="Arial" panose="020B0604020202020204" pitchFamily="34" charset="0"/>
                <a:cs typeface="Arial" panose="020B0604020202020204" pitchFamily="34" charset="0"/>
              </a:rPr>
              <a:t>sentenza n. </a:t>
            </a:r>
            <a:r>
              <a:rPr spc="-10" dirty="0">
                <a:latin typeface="Arial" panose="020B0604020202020204" pitchFamily="34" charset="0"/>
                <a:cs typeface="Arial" panose="020B0604020202020204" pitchFamily="34" charset="0"/>
              </a:rPr>
              <a:t>40556/08 </a:t>
            </a:r>
            <a:r>
              <a:rPr spc="-5" dirty="0">
                <a:latin typeface="Arial" panose="020B0604020202020204" pitchFamily="34" charset="0"/>
                <a:cs typeface="Arial" panose="020B0604020202020204" pitchFamily="34" charset="0"/>
              </a:rPr>
              <a:t>del 25 </a:t>
            </a:r>
            <a:r>
              <a:rPr spc="-10" dirty="0">
                <a:latin typeface="Arial" panose="020B0604020202020204" pitchFamily="34" charset="0"/>
                <a:cs typeface="Arial" panose="020B0604020202020204" pitchFamily="34" charset="0"/>
              </a:rPr>
              <a:t>settembre-30 ottobre</a:t>
            </a:r>
            <a:r>
              <a:rPr spc="3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2008</a:t>
            </a:r>
            <a:endParaRPr dirty="0">
              <a:latin typeface="Arial" panose="020B0604020202020204" pitchFamily="34" charset="0"/>
              <a:cs typeface="Arial" panose="020B0604020202020204" pitchFamily="34" charset="0"/>
            </a:endParaRPr>
          </a:p>
          <a:p>
            <a:pPr marL="12700" marR="5080" algn="just">
              <a:lnSpc>
                <a:spcPts val="2060"/>
              </a:lnSpc>
              <a:spcBef>
                <a:spcPts val="80"/>
              </a:spcBef>
            </a:pPr>
            <a:r>
              <a:rPr spc="-5" dirty="0">
                <a:latin typeface="Arial" panose="020B0604020202020204" pitchFamily="34" charset="0"/>
                <a:cs typeface="Arial" panose="020B0604020202020204" pitchFamily="34" charset="0"/>
              </a:rPr>
              <a:t>“</a:t>
            </a:r>
            <a:r>
              <a:rPr i="1" spc="-5" dirty="0">
                <a:latin typeface="Arial" panose="020B0604020202020204" pitchFamily="34" charset="0"/>
                <a:cs typeface="Arial" panose="020B0604020202020204" pitchFamily="34" charset="0"/>
              </a:rPr>
              <a:t>l’apposizione della dicitura ‘fac-simile’ su prodotti industriali recanti marchi </a:t>
            </a:r>
            <a:r>
              <a:rPr i="1" spc="-10" dirty="0">
                <a:latin typeface="Arial" panose="020B0604020202020204" pitchFamily="34" charset="0"/>
                <a:cs typeface="Arial" panose="020B0604020202020204" pitchFamily="34" charset="0"/>
              </a:rPr>
              <a:t>contraffatti </a:t>
            </a:r>
            <a:r>
              <a:rPr i="1" spc="-5" dirty="0">
                <a:latin typeface="Arial" panose="020B0604020202020204" pitchFamily="34" charset="0"/>
                <a:cs typeface="Arial" panose="020B0604020202020204" pitchFamily="34" charset="0"/>
              </a:rPr>
              <a:t>non ha alcun rilievo ai fini dell’integrazione del  delitto di cui all’art. 474 cod. pen.; infatti, il reato di introduzione nello </a:t>
            </a:r>
            <a:r>
              <a:rPr i="1" spc="-10" dirty="0">
                <a:latin typeface="Arial" panose="020B0604020202020204" pitchFamily="34" charset="0"/>
                <a:cs typeface="Arial" panose="020B0604020202020204" pitchFamily="34" charset="0"/>
              </a:rPr>
              <a:t>Stato </a:t>
            </a:r>
            <a:r>
              <a:rPr i="1" spc="-5" dirty="0">
                <a:latin typeface="Arial" panose="020B0604020202020204" pitchFamily="34" charset="0"/>
                <a:cs typeface="Arial" panose="020B0604020202020204" pitchFamily="34" charset="0"/>
              </a:rPr>
              <a:t>e commercio di prodotti con segni falsi </a:t>
            </a:r>
            <a:r>
              <a:rPr i="1" spc="-10" dirty="0">
                <a:latin typeface="Arial" panose="020B0604020202020204" pitchFamily="34" charset="0"/>
                <a:cs typeface="Arial" panose="020B0604020202020204" pitchFamily="34" charset="0"/>
              </a:rPr>
              <a:t>tutela </a:t>
            </a:r>
            <a:r>
              <a:rPr i="1" spc="-5" dirty="0">
                <a:latin typeface="Arial" panose="020B0604020202020204" pitchFamily="34" charset="0"/>
                <a:cs typeface="Arial" panose="020B0604020202020204" pitchFamily="34" charset="0"/>
              </a:rPr>
              <a:t>la </a:t>
            </a:r>
            <a:r>
              <a:rPr i="1" spc="-10" dirty="0">
                <a:latin typeface="Arial" panose="020B0604020202020204" pitchFamily="34" charset="0"/>
                <a:cs typeface="Arial" panose="020B0604020202020204" pitchFamily="34" charset="0"/>
              </a:rPr>
              <a:t>fede  </a:t>
            </a:r>
            <a:r>
              <a:rPr i="1" spc="-5" dirty="0">
                <a:latin typeface="Arial" panose="020B0604020202020204" pitchFamily="34" charset="0"/>
                <a:cs typeface="Arial" panose="020B0604020202020204" pitchFamily="34" charset="0"/>
              </a:rPr>
              <a:t>pubblica – intesa </a:t>
            </a:r>
            <a:r>
              <a:rPr i="1" spc="-10" dirty="0">
                <a:latin typeface="Arial" panose="020B0604020202020204" pitchFamily="34" charset="0"/>
                <a:cs typeface="Arial" panose="020B0604020202020204" pitchFamily="34" charset="0"/>
              </a:rPr>
              <a:t>come </a:t>
            </a:r>
            <a:r>
              <a:rPr i="1" spc="-5" dirty="0">
                <a:latin typeface="Arial" panose="020B0604020202020204" pitchFamily="34" charset="0"/>
                <a:cs typeface="Arial" panose="020B0604020202020204" pitchFamily="34" charset="0"/>
              </a:rPr>
              <a:t>affidamento nei marchi o segni distintivi – e non gli</a:t>
            </a:r>
            <a:r>
              <a:rPr i="1" dirty="0">
                <a:latin typeface="Arial" panose="020B0604020202020204" pitchFamily="34" charset="0"/>
                <a:cs typeface="Arial" panose="020B0604020202020204" pitchFamily="34" charset="0"/>
              </a:rPr>
              <a:t> </a:t>
            </a:r>
            <a:r>
              <a:rPr i="1" spc="-10" dirty="0" err="1">
                <a:latin typeface="Arial" panose="020B0604020202020204" pitchFamily="34" charset="0"/>
                <a:cs typeface="Arial" panose="020B0604020202020204" pitchFamily="34" charset="0"/>
              </a:rPr>
              <a:t>acquirenti</a:t>
            </a:r>
            <a:r>
              <a:rPr spc="-1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4752340" cy="905510"/>
          </a:xfrm>
          <a:prstGeom prst="rect">
            <a:avLst/>
          </a:prstGeom>
        </p:spPr>
        <p:txBody>
          <a:bodyPr vert="horz" wrap="square" lIns="0" tIns="15240" rIns="0" bIns="0" rtlCol="0">
            <a:spAutoFit/>
          </a:bodyPr>
          <a:lstStyle/>
          <a:p>
            <a:pPr marL="12700">
              <a:lnSpc>
                <a:spcPct val="100000"/>
              </a:lnSpc>
              <a:spcBef>
                <a:spcPts val="120"/>
              </a:spcBef>
            </a:pPr>
            <a:r>
              <a:rPr sz="5750" spc="5" dirty="0"/>
              <a:t>Falso</a:t>
            </a:r>
            <a:r>
              <a:rPr sz="5750" spc="-40" dirty="0"/>
              <a:t> </a:t>
            </a:r>
            <a:r>
              <a:rPr sz="5750" spc="5" dirty="0"/>
              <a:t>d’Autore</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44</a:t>
            </a:r>
            <a:endParaRPr spc="15" dirty="0"/>
          </a:p>
        </p:txBody>
      </p:sp>
      <p:sp>
        <p:nvSpPr>
          <p:cNvPr id="3" name="object 3"/>
          <p:cNvSpPr txBox="1"/>
          <p:nvPr/>
        </p:nvSpPr>
        <p:spPr>
          <a:xfrm>
            <a:off x="1557932" y="2734022"/>
            <a:ext cx="15047318" cy="5874750"/>
          </a:xfrm>
          <a:prstGeom prst="rect">
            <a:avLst/>
          </a:prstGeom>
        </p:spPr>
        <p:txBody>
          <a:bodyPr vert="horz" wrap="square" lIns="0" tIns="10795" rIns="0" bIns="0" rtlCol="0">
            <a:spAutoFit/>
          </a:bodyPr>
          <a:lstStyle/>
          <a:p>
            <a:pPr lvl="0"/>
            <a:r>
              <a:rPr lang="it-IT" b="1" dirty="0">
                <a:latin typeface="Arial" panose="020B0604020202020204" pitchFamily="34" charset="0"/>
                <a:cs typeface="Arial" panose="020B0604020202020204" pitchFamily="34" charset="0"/>
              </a:rPr>
              <a:t>Tribunale di Ancona</a:t>
            </a:r>
            <a:r>
              <a:rPr lang="it-IT" dirty="0">
                <a:latin typeface="Arial" panose="020B0604020202020204" pitchFamily="34" charset="0"/>
                <a:cs typeface="Arial" panose="020B0604020202020204" pitchFamily="34" charset="0"/>
              </a:rPr>
              <a:t>, sentenza n. 608/19 del 2 aprile 2019 – 31 maggio 2019,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7355/14 R.G.N.R.</a:t>
            </a:r>
          </a:p>
          <a:p>
            <a:pPr algn="just"/>
            <a:r>
              <a:rPr lang="it-IT" i="1" dirty="0">
                <a:latin typeface="Arial" panose="020B0604020202020204" pitchFamily="34" charset="0"/>
                <a:cs typeface="Arial" panose="020B0604020202020204" pitchFamily="34" charset="0"/>
              </a:rPr>
              <a:t>“Conforme e copiosissima anche la giurisprudenza di merito – che qui per brevità non si riporta analiticamente ma di cui vi è ampia rassegna nella memoria difensiva delle parti civili – che ha analizzato anche altre formule cui la fantasia dei contraffattori è ricorsa nel tentativo di aggirare l’applicazione della norma in esame e conferire una parvenza di legittimità alla condotta (“Vero/falso”, “le più belle imitazioni”, “</a:t>
            </a:r>
            <a:r>
              <a:rPr lang="it-IT" i="1" dirty="0" err="1">
                <a:latin typeface="Arial" panose="020B0604020202020204" pitchFamily="34" charset="0"/>
                <a:cs typeface="Arial" panose="020B0604020202020204" pitchFamily="34" charset="0"/>
              </a:rPr>
              <a:t>fragrance</a:t>
            </a:r>
            <a:r>
              <a:rPr lang="it-IT" i="1" dirty="0">
                <a:latin typeface="Arial" panose="020B0604020202020204" pitchFamily="34" charset="0"/>
                <a:cs typeface="Arial" panose="020B0604020202020204" pitchFamily="34" charset="0"/>
              </a:rPr>
              <a:t> </a:t>
            </a:r>
            <a:r>
              <a:rPr lang="it-IT" i="1" dirty="0" err="1">
                <a:latin typeface="Arial" panose="020B0604020202020204" pitchFamily="34" charset="0"/>
                <a:cs typeface="Arial" panose="020B0604020202020204" pitchFamily="34" charset="0"/>
              </a:rPr>
              <a:t>inspired</a:t>
            </a:r>
            <a:r>
              <a:rPr lang="it-IT" i="1" dirty="0">
                <a:latin typeface="Arial" panose="020B0604020202020204" pitchFamily="34" charset="0"/>
                <a:cs typeface="Arial" panose="020B0604020202020204" pitchFamily="34" charset="0"/>
              </a:rPr>
              <a:t>” “marchio utilizzato in funzione descrittiva” </a:t>
            </a:r>
            <a:r>
              <a:rPr lang="it-IT" i="1" dirty="0" err="1">
                <a:latin typeface="Arial" panose="020B0604020202020204" pitchFamily="34" charset="0"/>
                <a:cs typeface="Arial" panose="020B0604020202020204" pitchFamily="34" charset="0"/>
              </a:rPr>
              <a:t>etc</a:t>
            </a:r>
            <a:r>
              <a:rPr lang="it-IT" i="1" dirty="0">
                <a:latin typeface="Arial" panose="020B0604020202020204" pitchFamily="34" charset="0"/>
                <a:cs typeface="Arial" panose="020B0604020202020204" pitchFamily="34" charset="0"/>
              </a:rPr>
              <a:t>…) sempre concludendo per la sicura </a:t>
            </a:r>
            <a:r>
              <a:rPr lang="it-IT" i="1" dirty="0" err="1">
                <a:latin typeface="Arial" panose="020B0604020202020204" pitchFamily="34" charset="0"/>
                <a:cs typeface="Arial" panose="020B0604020202020204" pitchFamily="34" charset="0"/>
              </a:rPr>
              <a:t>ravvisabilità</a:t>
            </a:r>
            <a:r>
              <a:rPr lang="it-IT" i="1" dirty="0">
                <a:latin typeface="Arial" panose="020B0604020202020204" pitchFamily="34" charset="0"/>
                <a:cs typeface="Arial" panose="020B0604020202020204" pitchFamily="34" charset="0"/>
              </a:rPr>
              <a:t> della fattispecie penale qui contestata.”</a:t>
            </a:r>
            <a:endParaRPr lang="it-IT" b="1" spc="-15" dirty="0">
              <a:latin typeface="Arial" panose="020B0604020202020204" pitchFamily="34" charset="0"/>
              <a:cs typeface="Arial" panose="020B0604020202020204" pitchFamily="34" charset="0"/>
            </a:endParaRPr>
          </a:p>
          <a:p>
            <a:pPr>
              <a:lnSpc>
                <a:spcPct val="100000"/>
              </a:lnSpc>
              <a:spcBef>
                <a:spcPts val="10"/>
              </a:spcBef>
            </a:pPr>
            <a:endParaRPr lang="it-IT" dirty="0">
              <a:latin typeface="Arial" panose="020B0604020202020204" pitchFamily="34" charset="0"/>
              <a:cs typeface="Arial" panose="020B0604020202020204" pitchFamily="34" charset="0"/>
            </a:endParaRPr>
          </a:p>
          <a:p>
            <a:pPr marL="12700">
              <a:lnSpc>
                <a:spcPct val="100000"/>
              </a:lnSpc>
            </a:pPr>
            <a:r>
              <a:rPr lang="it-IT" b="1" spc="-10" dirty="0">
                <a:latin typeface="Arial" panose="020B0604020202020204" pitchFamily="34" charset="0"/>
                <a:cs typeface="Arial" panose="020B0604020202020204" pitchFamily="34" charset="0"/>
              </a:rPr>
              <a:t>Tribunale </a:t>
            </a:r>
            <a:r>
              <a:rPr lang="it-IT" b="1" dirty="0">
                <a:latin typeface="Arial" panose="020B0604020202020204" pitchFamily="34" charset="0"/>
                <a:cs typeface="Arial" panose="020B0604020202020204" pitchFamily="34" charset="0"/>
              </a:rPr>
              <a:t>di Roma</a:t>
            </a:r>
            <a:r>
              <a:rPr lang="it-IT" dirty="0">
                <a:latin typeface="Arial" panose="020B0604020202020204" pitchFamily="34" charset="0"/>
                <a:cs typeface="Arial" panose="020B0604020202020204" pitchFamily="34" charset="0"/>
              </a:rPr>
              <a:t>, sentenza n. 17232/09 del 7 ottobre – 21 ottobre 2009, </a:t>
            </a:r>
            <a:r>
              <a:rPr lang="it-IT" dirty="0" err="1">
                <a:latin typeface="Arial" panose="020B0604020202020204" pitchFamily="34" charset="0"/>
                <a:cs typeface="Arial" panose="020B0604020202020204" pitchFamily="34" charset="0"/>
              </a:rPr>
              <a:t>proc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pen</a:t>
            </a:r>
            <a:r>
              <a:rPr lang="it-IT" dirty="0">
                <a:latin typeface="Arial" panose="020B0604020202020204" pitchFamily="34" charset="0"/>
                <a:cs typeface="Arial" panose="020B0604020202020204" pitchFamily="34" charset="0"/>
              </a:rPr>
              <a:t>. n. 1835/05</a:t>
            </a:r>
            <a:r>
              <a:rPr lang="it-IT" spc="20" dirty="0">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R.G.N.R.</a:t>
            </a:r>
          </a:p>
          <a:p>
            <a:pPr marL="12700" marR="5080" algn="just">
              <a:lnSpc>
                <a:spcPct val="101000"/>
              </a:lnSpc>
            </a:pPr>
            <a:r>
              <a:rPr lang="it-IT" b="1"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Non rileva, ai fini della integrazione del reato, la presenza in una parte dei prodotti </a:t>
            </a:r>
            <a:r>
              <a:rPr lang="it-IT" i="1" spc="-5" dirty="0">
                <a:latin typeface="Arial" panose="020B0604020202020204" pitchFamily="34" charset="0"/>
                <a:cs typeface="Arial" panose="020B0604020202020204" pitchFamily="34" charset="0"/>
              </a:rPr>
              <a:t>contraffatti </a:t>
            </a:r>
            <a:r>
              <a:rPr lang="it-IT" i="1" dirty="0">
                <a:latin typeface="Arial" panose="020B0604020202020204" pitchFamily="34" charset="0"/>
                <a:cs typeface="Arial" panose="020B0604020202020204" pitchFamily="34" charset="0"/>
              </a:rPr>
              <a:t>della dicitura “falso d’autore”, che  accompagna la riproduzione dei marchi e dei segni distintivi. </a:t>
            </a:r>
            <a:r>
              <a:rPr lang="it-IT" b="1" i="1" u="sng" dirty="0">
                <a:uFill>
                  <a:solidFill>
                    <a:srgbClr val="000000"/>
                  </a:solidFill>
                </a:uFill>
                <a:latin typeface="Arial" panose="020B0604020202020204" pitchFamily="34" charset="0"/>
                <a:cs typeface="Arial" panose="020B0604020202020204" pitchFamily="34" charset="0"/>
              </a:rPr>
              <a:t>Infatti per un verso l’espressione </a:t>
            </a:r>
            <a:r>
              <a:rPr lang="it-IT" b="1" i="1" u="sng" spc="-5" dirty="0">
                <a:uFill>
                  <a:solidFill>
                    <a:srgbClr val="000000"/>
                  </a:solidFill>
                </a:uFill>
                <a:latin typeface="Arial" panose="020B0604020202020204" pitchFamily="34" charset="0"/>
                <a:cs typeface="Arial" panose="020B0604020202020204" pitchFamily="34" charset="0"/>
              </a:rPr>
              <a:t>in questione </a:t>
            </a:r>
            <a:r>
              <a:rPr lang="it-IT" b="1" i="1" u="sng" dirty="0">
                <a:uFill>
                  <a:solidFill>
                    <a:srgbClr val="000000"/>
                  </a:solidFill>
                </a:uFill>
                <a:latin typeface="Arial" panose="020B0604020202020204" pitchFamily="34" charset="0"/>
                <a:cs typeface="Arial" panose="020B0604020202020204" pitchFamily="34" charset="0"/>
              </a:rPr>
              <a:t>rappresenta un </a:t>
            </a:r>
            <a:r>
              <a:rPr lang="it-IT" b="1" i="1" dirty="0">
                <a:latin typeface="Arial" panose="020B0604020202020204" pitchFamily="34" charset="0"/>
                <a:cs typeface="Arial" panose="020B0604020202020204" pitchFamily="34" charset="0"/>
              </a:rPr>
              <a:t> </a:t>
            </a:r>
            <a:r>
              <a:rPr lang="it-IT" b="1" i="1" u="sng" dirty="0">
                <a:uFill>
                  <a:solidFill>
                    <a:srgbClr val="000000"/>
                  </a:solidFill>
                </a:uFill>
                <a:latin typeface="Arial" panose="020B0604020202020204" pitchFamily="34" charset="0"/>
                <a:cs typeface="Arial" panose="020B0604020202020204" pitchFamily="34" charset="0"/>
              </a:rPr>
              <a:t>ulteriore elemento </a:t>
            </a:r>
            <a:r>
              <a:rPr lang="it-IT" b="1" i="1" u="sng" spc="-5" dirty="0">
                <a:uFill>
                  <a:solidFill>
                    <a:srgbClr val="000000"/>
                  </a:solidFill>
                </a:uFill>
                <a:latin typeface="Arial" panose="020B0604020202020204" pitchFamily="34" charset="0"/>
                <a:cs typeface="Arial" panose="020B0604020202020204" pitchFamily="34" charset="0"/>
              </a:rPr>
              <a:t>di possibile confusione </a:t>
            </a:r>
            <a:r>
              <a:rPr lang="it-IT" b="1" i="1" u="sng" dirty="0">
                <a:uFill>
                  <a:solidFill>
                    <a:srgbClr val="000000"/>
                  </a:solidFill>
                </a:uFill>
                <a:latin typeface="Arial" panose="020B0604020202020204" pitchFamily="34" charset="0"/>
                <a:cs typeface="Arial" panose="020B0604020202020204" pitchFamily="34" charset="0"/>
              </a:rPr>
              <a:t>del consumatore, </a:t>
            </a:r>
            <a:r>
              <a:rPr lang="it-IT" b="1" i="1" u="sng" spc="-5" dirty="0">
                <a:uFill>
                  <a:solidFill>
                    <a:srgbClr val="000000"/>
                  </a:solidFill>
                </a:uFill>
                <a:latin typeface="Arial" panose="020B0604020202020204" pitchFamily="34" charset="0"/>
                <a:cs typeface="Arial" panose="020B0604020202020204" pitchFamily="34" charset="0"/>
              </a:rPr>
              <a:t>il quale può </a:t>
            </a:r>
            <a:r>
              <a:rPr lang="it-IT" b="1" i="1" u="sng" dirty="0">
                <a:uFill>
                  <a:solidFill>
                    <a:srgbClr val="000000"/>
                  </a:solidFill>
                </a:uFill>
                <a:latin typeface="Arial" panose="020B0604020202020204" pitchFamily="34" charset="0"/>
                <a:cs typeface="Arial" panose="020B0604020202020204" pitchFamily="34" charset="0"/>
              </a:rPr>
              <a:t>ritenere che si tratti </a:t>
            </a:r>
            <a:r>
              <a:rPr lang="it-IT" b="1" i="1" u="sng" spc="-5" dirty="0">
                <a:uFill>
                  <a:solidFill>
                    <a:srgbClr val="000000"/>
                  </a:solidFill>
                </a:uFill>
                <a:latin typeface="Arial" panose="020B0604020202020204" pitchFamily="34" charset="0"/>
                <a:cs typeface="Arial" panose="020B0604020202020204" pitchFamily="34" charset="0"/>
              </a:rPr>
              <a:t>di una linea </a:t>
            </a:r>
            <a:r>
              <a:rPr lang="it-IT" b="1" i="1" u="sng" dirty="0">
                <a:uFill>
                  <a:solidFill>
                    <a:srgbClr val="000000"/>
                  </a:solidFill>
                </a:uFill>
                <a:latin typeface="Arial" panose="020B0604020202020204" pitchFamily="34" charset="0"/>
                <a:cs typeface="Arial" panose="020B0604020202020204" pitchFamily="34" charset="0"/>
              </a:rPr>
              <a:t>secondaria </a:t>
            </a:r>
            <a:r>
              <a:rPr lang="it-IT" b="1" i="1" dirty="0">
                <a:latin typeface="Arial" panose="020B0604020202020204" pitchFamily="34" charset="0"/>
                <a:cs typeface="Arial" panose="020B0604020202020204" pitchFamily="34" charset="0"/>
              </a:rPr>
              <a:t> </a:t>
            </a:r>
            <a:r>
              <a:rPr lang="it-IT" b="1" i="1" u="sng" dirty="0">
                <a:uFill>
                  <a:solidFill>
                    <a:srgbClr val="000000"/>
                  </a:solidFill>
                </a:uFill>
                <a:latin typeface="Arial" panose="020B0604020202020204" pitchFamily="34" charset="0"/>
                <a:cs typeface="Arial" panose="020B0604020202020204" pitchFamily="34" charset="0"/>
              </a:rPr>
              <a:t>comunque autorizzata dal produttore (alla parola “falso” si accompagna </a:t>
            </a:r>
            <a:r>
              <a:rPr lang="it-IT" b="1" i="1" u="sng" spc="-5" dirty="0">
                <a:uFill>
                  <a:solidFill>
                    <a:srgbClr val="000000"/>
                  </a:solidFill>
                </a:uFill>
                <a:latin typeface="Arial" panose="020B0604020202020204" pitchFamily="34" charset="0"/>
                <a:cs typeface="Arial" panose="020B0604020202020204" pitchFamily="34" charset="0"/>
              </a:rPr>
              <a:t>la </a:t>
            </a:r>
            <a:r>
              <a:rPr lang="it-IT" b="1" i="1" u="sng" dirty="0">
                <a:uFill>
                  <a:solidFill>
                    <a:srgbClr val="000000"/>
                  </a:solidFill>
                </a:uFill>
                <a:latin typeface="Arial" panose="020B0604020202020204" pitchFamily="34" charset="0"/>
                <a:cs typeface="Arial" panose="020B0604020202020204" pitchFamily="34" charset="0"/>
              </a:rPr>
              <a:t>specificazione “d’autore”), per altro verso </a:t>
            </a:r>
            <a:r>
              <a:rPr lang="it-IT" b="1" i="1" u="sng" spc="-5" dirty="0">
                <a:uFill>
                  <a:solidFill>
                    <a:srgbClr val="000000"/>
                  </a:solidFill>
                </a:uFill>
                <a:latin typeface="Arial" panose="020B0604020202020204" pitchFamily="34" charset="0"/>
                <a:cs typeface="Arial" panose="020B0604020202020204" pitchFamily="34" charset="0"/>
              </a:rPr>
              <a:t>la </a:t>
            </a:r>
            <a:r>
              <a:rPr lang="it-IT" b="1" i="1" spc="-5" dirty="0">
                <a:latin typeface="Arial" panose="020B0604020202020204" pitchFamily="34" charset="0"/>
                <a:cs typeface="Arial" panose="020B0604020202020204" pitchFamily="34" charset="0"/>
              </a:rPr>
              <a:t> </a:t>
            </a:r>
            <a:r>
              <a:rPr lang="it-IT" b="1" i="1" u="sng" spc="-5" dirty="0">
                <a:uFill>
                  <a:solidFill>
                    <a:srgbClr val="000000"/>
                  </a:solidFill>
                </a:uFill>
                <a:latin typeface="Arial" panose="020B0604020202020204" pitchFamily="34" charset="0"/>
                <a:cs typeface="Arial" panose="020B0604020202020204" pitchFamily="34" charset="0"/>
              </a:rPr>
              <a:t>dicitura in questione in nulla incide sulla </a:t>
            </a:r>
            <a:r>
              <a:rPr lang="it-IT" b="1" i="1" u="sng" dirty="0">
                <a:uFill>
                  <a:solidFill>
                    <a:srgbClr val="000000"/>
                  </a:solidFill>
                </a:uFill>
                <a:latin typeface="Arial" panose="020B0604020202020204" pitchFamily="34" charset="0"/>
                <a:cs typeface="Arial" panose="020B0604020202020204" pitchFamily="34" charset="0"/>
              </a:rPr>
              <a:t>struttura del reato, posto a tutela del marchio </a:t>
            </a:r>
            <a:r>
              <a:rPr lang="it-IT" b="1" i="1" u="sng" spc="-5" dirty="0">
                <a:uFill>
                  <a:solidFill>
                    <a:srgbClr val="000000"/>
                  </a:solidFill>
                </a:uFill>
                <a:latin typeface="Arial" panose="020B0604020202020204" pitchFamily="34" charset="0"/>
                <a:cs typeface="Arial" panose="020B0604020202020204" pitchFamily="34" charset="0"/>
              </a:rPr>
              <a:t>in </a:t>
            </a:r>
            <a:r>
              <a:rPr lang="it-IT" b="1" i="1" u="sng" dirty="0">
                <a:uFill>
                  <a:solidFill>
                    <a:srgbClr val="000000"/>
                  </a:solidFill>
                </a:uFill>
                <a:latin typeface="Arial" panose="020B0604020202020204" pitchFamily="34" charset="0"/>
                <a:cs typeface="Arial" panose="020B0604020202020204" pitchFamily="34" charset="0"/>
              </a:rPr>
              <a:t>sé, </a:t>
            </a:r>
            <a:r>
              <a:rPr lang="it-IT" b="1" i="1" u="sng" spc="-5" dirty="0">
                <a:uFill>
                  <a:solidFill>
                    <a:srgbClr val="000000"/>
                  </a:solidFill>
                </a:uFill>
                <a:latin typeface="Arial" panose="020B0604020202020204" pitchFamily="34" charset="0"/>
                <a:cs typeface="Arial" panose="020B0604020202020204" pitchFamily="34" charset="0"/>
              </a:rPr>
              <a:t>quale </a:t>
            </a:r>
            <a:r>
              <a:rPr lang="it-IT" b="1" i="1" u="sng" dirty="0">
                <a:uFill>
                  <a:solidFill>
                    <a:srgbClr val="000000"/>
                  </a:solidFill>
                </a:uFill>
                <a:latin typeface="Arial" panose="020B0604020202020204" pitchFamily="34" charset="0"/>
                <a:cs typeface="Arial" panose="020B0604020202020204" pitchFamily="34" charset="0"/>
              </a:rPr>
              <a:t>segno esteriore attestante </a:t>
            </a:r>
            <a:r>
              <a:rPr lang="it-IT" b="1" i="1" dirty="0">
                <a:latin typeface="Arial" panose="020B0604020202020204" pitchFamily="34" charset="0"/>
                <a:cs typeface="Arial" panose="020B0604020202020204" pitchFamily="34" charset="0"/>
              </a:rPr>
              <a:t> </a:t>
            </a:r>
            <a:r>
              <a:rPr lang="it-IT" b="1" i="1" u="sng" spc="-5" dirty="0">
                <a:uFill>
                  <a:solidFill>
                    <a:srgbClr val="000000"/>
                  </a:solidFill>
                </a:uFill>
                <a:latin typeface="Arial" panose="020B0604020202020204" pitchFamily="34" charset="0"/>
                <a:cs typeface="Arial" panose="020B0604020202020204" pitchFamily="34" charset="0"/>
              </a:rPr>
              <a:t>la </a:t>
            </a:r>
            <a:r>
              <a:rPr lang="it-IT" b="1" i="1" u="sng" dirty="0">
                <a:uFill>
                  <a:solidFill>
                    <a:srgbClr val="000000"/>
                  </a:solidFill>
                </a:uFill>
                <a:latin typeface="Arial" panose="020B0604020202020204" pitchFamily="34" charset="0"/>
                <a:cs typeface="Arial" panose="020B0604020202020204" pitchFamily="34" charset="0"/>
              </a:rPr>
              <a:t>provenienza del prodotto </a:t>
            </a:r>
            <a:r>
              <a:rPr lang="it-IT" b="1" i="1" u="sng" spc="-5" dirty="0">
                <a:uFill>
                  <a:solidFill>
                    <a:srgbClr val="000000"/>
                  </a:solidFill>
                </a:uFill>
                <a:latin typeface="Arial" panose="020B0604020202020204" pitchFamily="34" charset="0"/>
                <a:cs typeface="Arial" panose="020B0604020202020204" pitchFamily="34" charset="0"/>
              </a:rPr>
              <a:t>dall’azienda </a:t>
            </a:r>
            <a:r>
              <a:rPr lang="it-IT" b="1" i="1" u="sng" dirty="0">
                <a:uFill>
                  <a:solidFill>
                    <a:srgbClr val="000000"/>
                  </a:solidFill>
                </a:uFill>
                <a:latin typeface="Arial" panose="020B0604020202020204" pitchFamily="34" charset="0"/>
                <a:cs typeface="Arial" panose="020B0604020202020204" pitchFamily="34" charset="0"/>
              </a:rPr>
              <a:t>che ne è</a:t>
            </a:r>
            <a:r>
              <a:rPr lang="it-IT" b="1" i="1" u="sng" spc="5" dirty="0">
                <a:uFill>
                  <a:solidFill>
                    <a:srgbClr val="000000"/>
                  </a:solidFill>
                </a:uFill>
                <a:latin typeface="Arial" panose="020B0604020202020204" pitchFamily="34" charset="0"/>
                <a:cs typeface="Arial" panose="020B0604020202020204" pitchFamily="34" charset="0"/>
              </a:rPr>
              <a:t> </a:t>
            </a:r>
            <a:r>
              <a:rPr lang="it-IT" b="1" i="1" u="sng" dirty="0">
                <a:uFill>
                  <a:solidFill>
                    <a:srgbClr val="000000"/>
                  </a:solidFill>
                </a:uFill>
                <a:latin typeface="Arial" panose="020B0604020202020204" pitchFamily="34" charset="0"/>
                <a:cs typeface="Arial" panose="020B0604020202020204" pitchFamily="34" charset="0"/>
              </a:rPr>
              <a:t>titolare</a:t>
            </a:r>
            <a:r>
              <a:rPr lang="it-IT" i="1" dirty="0">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a:t>
            </a:r>
            <a:endParaRPr lang="it-IT" b="1" spc="-15" dirty="0">
              <a:latin typeface="Arial" panose="020B0604020202020204" pitchFamily="34" charset="0"/>
              <a:cs typeface="Arial" panose="020B0604020202020204" pitchFamily="34" charset="0"/>
            </a:endParaRPr>
          </a:p>
          <a:p>
            <a:pPr marL="12700" marR="5715" algn="just">
              <a:lnSpc>
                <a:spcPct val="101000"/>
              </a:lnSpc>
              <a:spcBef>
                <a:spcPts val="85"/>
              </a:spcBef>
            </a:pPr>
            <a:endParaRPr lang="it-IT" b="1" spc="-15" dirty="0">
              <a:latin typeface="Arial" panose="020B0604020202020204" pitchFamily="34" charset="0"/>
              <a:cs typeface="Arial" panose="020B0604020202020204" pitchFamily="34" charset="0"/>
            </a:endParaRPr>
          </a:p>
          <a:p>
            <a:pPr marL="12700" marR="5715" algn="just">
              <a:lnSpc>
                <a:spcPct val="101000"/>
              </a:lnSpc>
              <a:spcBef>
                <a:spcPts val="85"/>
              </a:spcBef>
            </a:pPr>
            <a:r>
              <a:rPr b="1" spc="-15" dirty="0" err="1">
                <a:latin typeface="Arial" panose="020B0604020202020204" pitchFamily="34" charset="0"/>
                <a:cs typeface="Arial" panose="020B0604020202020204" pitchFamily="34" charset="0"/>
              </a:rPr>
              <a:t>Tribunale</a:t>
            </a:r>
            <a:r>
              <a:rPr b="1" spc="-15" dirty="0">
                <a:latin typeface="Arial" panose="020B0604020202020204" pitchFamily="34" charset="0"/>
                <a:cs typeface="Arial" panose="020B0604020202020204" pitchFamily="34" charset="0"/>
              </a:rPr>
              <a:t> </a:t>
            </a:r>
            <a:r>
              <a:rPr b="1" spc="-5" dirty="0">
                <a:latin typeface="Arial" panose="020B0604020202020204" pitchFamily="34" charset="0"/>
                <a:cs typeface="Arial" panose="020B0604020202020204" pitchFamily="34" charset="0"/>
              </a:rPr>
              <a:t>di </a:t>
            </a:r>
            <a:r>
              <a:rPr b="1" spc="-15" dirty="0">
                <a:latin typeface="Arial" panose="020B0604020202020204" pitchFamily="34" charset="0"/>
                <a:cs typeface="Arial" panose="020B0604020202020204" pitchFamily="34" charset="0"/>
              </a:rPr>
              <a:t>Taranto, </a:t>
            </a:r>
            <a:r>
              <a:rPr b="1" dirty="0">
                <a:latin typeface="Arial" panose="020B0604020202020204" pitchFamily="34" charset="0"/>
                <a:cs typeface="Arial" panose="020B0604020202020204" pitchFamily="34" charset="0"/>
              </a:rPr>
              <a:t>Sezione distaccata </a:t>
            </a:r>
            <a:r>
              <a:rPr b="1" spc="-5" dirty="0">
                <a:latin typeface="Arial" panose="020B0604020202020204" pitchFamily="34" charset="0"/>
                <a:cs typeface="Arial" panose="020B0604020202020204" pitchFamily="34" charset="0"/>
              </a:rPr>
              <a:t>di </a:t>
            </a:r>
            <a:r>
              <a:rPr b="1" dirty="0">
                <a:latin typeface="Arial" panose="020B0604020202020204" pitchFamily="34" charset="0"/>
                <a:cs typeface="Arial" panose="020B0604020202020204" pitchFamily="34" charset="0"/>
              </a:rPr>
              <a:t>Martina Franca</a:t>
            </a:r>
            <a:r>
              <a:rPr dirty="0">
                <a:latin typeface="Arial" panose="020B0604020202020204" pitchFamily="34" charset="0"/>
                <a:cs typeface="Arial" panose="020B0604020202020204" pitchFamily="34" charset="0"/>
              </a:rPr>
              <a:t>, sentenza n. 88/06 del 26 aprile - 9 agosto 2006, proc. pen. n. 10539/03  R.G.N.R.</a:t>
            </a:r>
          </a:p>
          <a:p>
            <a:pPr marL="12700" marR="5080" algn="just">
              <a:lnSpc>
                <a:spcPct val="101000"/>
              </a:lnSpc>
            </a:pPr>
            <a:r>
              <a:rPr dirty="0">
                <a:latin typeface="Arial" panose="020B0604020202020204" pitchFamily="34" charset="0"/>
                <a:cs typeface="Arial" panose="020B0604020202020204" pitchFamily="34" charset="0"/>
              </a:rPr>
              <a:t>ha ritenuto “</a:t>
            </a:r>
            <a:r>
              <a:rPr i="1" dirty="0">
                <a:latin typeface="Arial" panose="020B0604020202020204" pitchFamily="34" charset="0"/>
                <a:cs typeface="Arial" panose="020B0604020202020204" pitchFamily="34" charset="0"/>
              </a:rPr>
              <a:t>priva di rilevanza, al fine di escludere la ricorrenza del reato per sussistenza del cd. falso grossolano o, comunque di un  falso non idoneo a trarre in inganno l’acquirente, la circostanza della presenza sulle confezioni delle diciture ‘falso d’autore’ </a:t>
            </a:r>
            <a:r>
              <a:rPr i="1" spc="-5" dirty="0">
                <a:latin typeface="Arial" panose="020B0604020202020204" pitchFamily="34" charset="0"/>
                <a:cs typeface="Arial" panose="020B0604020202020204" pitchFamily="34" charset="0"/>
              </a:rPr>
              <a:t>... </a:t>
            </a:r>
            <a:r>
              <a:rPr b="1" i="1" u="sng" dirty="0">
                <a:uFill>
                  <a:solidFill>
                    <a:srgbClr val="000000"/>
                  </a:solidFill>
                </a:uFill>
                <a:latin typeface="Arial" panose="020B0604020202020204" pitchFamily="34" charset="0"/>
                <a:cs typeface="Arial" panose="020B0604020202020204" pitchFamily="34" charset="0"/>
              </a:rPr>
              <a:t>il </a:t>
            </a:r>
            <a:r>
              <a:rPr b="1" i="1" dirty="0">
                <a:latin typeface="Arial" panose="020B0604020202020204" pitchFamily="34" charset="0"/>
                <a:cs typeface="Arial" panose="020B0604020202020204" pitchFamily="34" charset="0"/>
              </a:rPr>
              <a:t> </a:t>
            </a:r>
            <a:r>
              <a:rPr b="1" i="1" u="sng" dirty="0">
                <a:uFill>
                  <a:solidFill>
                    <a:srgbClr val="000000"/>
                  </a:solidFill>
                </a:uFill>
                <a:latin typeface="Arial" panose="020B0604020202020204" pitchFamily="34" charset="0"/>
                <a:cs typeface="Arial" panose="020B0604020202020204" pitchFamily="34" charset="0"/>
              </a:rPr>
              <a:t>consumatore medio </a:t>
            </a:r>
            <a:r>
              <a:rPr b="1" i="1" u="sng" spc="-5" dirty="0">
                <a:uFill>
                  <a:solidFill>
                    <a:srgbClr val="000000"/>
                  </a:solidFill>
                </a:uFill>
                <a:latin typeface="Arial" panose="020B0604020202020204" pitchFamily="34" charset="0"/>
                <a:cs typeface="Arial" panose="020B0604020202020204" pitchFamily="34" charset="0"/>
              </a:rPr>
              <a:t>può </a:t>
            </a:r>
            <a:r>
              <a:rPr b="1" i="1" u="sng" dirty="0">
                <a:uFill>
                  <a:solidFill>
                    <a:srgbClr val="000000"/>
                  </a:solidFill>
                </a:uFill>
                <a:latin typeface="Arial" panose="020B0604020202020204" pitchFamily="34" charset="0"/>
                <a:cs typeface="Arial" panose="020B0604020202020204" pitchFamily="34" charset="0"/>
              </a:rPr>
              <a:t>essere </a:t>
            </a:r>
            <a:r>
              <a:rPr b="1" i="1" u="sng" spc="-5" dirty="0">
                <a:uFill>
                  <a:solidFill>
                    <a:srgbClr val="000000"/>
                  </a:solidFill>
                </a:uFill>
                <a:latin typeface="Arial" panose="020B0604020202020204" pitchFamily="34" charset="0"/>
                <a:cs typeface="Arial" panose="020B0604020202020204" pitchFamily="34" charset="0"/>
              </a:rPr>
              <a:t>indotto </a:t>
            </a:r>
            <a:r>
              <a:rPr b="1" i="1" u="sng" dirty="0">
                <a:uFill>
                  <a:solidFill>
                    <a:srgbClr val="000000"/>
                  </a:solidFill>
                </a:uFill>
                <a:latin typeface="Arial" panose="020B0604020202020204" pitchFamily="34" charset="0"/>
                <a:cs typeface="Arial" panose="020B0604020202020204" pitchFamily="34" charset="0"/>
              </a:rPr>
              <a:t>a ritenere che </a:t>
            </a:r>
            <a:r>
              <a:rPr b="1" i="1" u="sng" spc="-5" dirty="0">
                <a:uFill>
                  <a:solidFill>
                    <a:srgbClr val="000000"/>
                  </a:solidFill>
                </a:uFill>
                <a:latin typeface="Arial" panose="020B0604020202020204" pitchFamily="34" charset="0"/>
                <a:cs typeface="Arial" panose="020B0604020202020204" pitchFamily="34" charset="0"/>
              </a:rPr>
              <a:t>il </a:t>
            </a:r>
            <a:r>
              <a:rPr b="1" i="1" u="sng" dirty="0">
                <a:uFill>
                  <a:solidFill>
                    <a:srgbClr val="000000"/>
                  </a:solidFill>
                </a:uFill>
                <a:latin typeface="Arial" panose="020B0604020202020204" pitchFamily="34" charset="0"/>
                <a:cs typeface="Arial" panose="020B0604020202020204" pitchFamily="34" charset="0"/>
              </a:rPr>
              <a:t>prodotto sia </a:t>
            </a:r>
            <a:r>
              <a:rPr b="1" i="1" u="sng" spc="-5" dirty="0">
                <a:uFill>
                  <a:solidFill>
                    <a:srgbClr val="000000"/>
                  </a:solidFill>
                </a:uFill>
                <a:latin typeface="Arial" panose="020B0604020202020204" pitchFamily="34" charset="0"/>
                <a:cs typeface="Arial" panose="020B0604020202020204" pitchFamily="34" charset="0"/>
              </a:rPr>
              <a:t>originale in </a:t>
            </a:r>
            <a:r>
              <a:rPr b="1" i="1" u="sng" dirty="0">
                <a:uFill>
                  <a:solidFill>
                    <a:srgbClr val="000000"/>
                  </a:solidFill>
                </a:uFill>
                <a:latin typeface="Arial" panose="020B0604020202020204" pitchFamily="34" charset="0"/>
                <a:cs typeface="Arial" panose="020B0604020202020204" pitchFamily="34" charset="0"/>
              </a:rPr>
              <a:t>quanto appartenente a </a:t>
            </a:r>
            <a:r>
              <a:rPr b="1" i="1" u="sng" spc="-5" dirty="0">
                <a:uFill>
                  <a:solidFill>
                    <a:srgbClr val="000000"/>
                  </a:solidFill>
                </a:uFill>
                <a:latin typeface="Arial" panose="020B0604020202020204" pitchFamily="34" charset="0"/>
                <a:cs typeface="Arial" panose="020B0604020202020204" pitchFamily="34" charset="0"/>
              </a:rPr>
              <a:t>una linea </a:t>
            </a:r>
            <a:r>
              <a:rPr b="1" i="1" u="sng" dirty="0">
                <a:uFill>
                  <a:solidFill>
                    <a:srgbClr val="000000"/>
                  </a:solidFill>
                </a:uFill>
                <a:latin typeface="Arial" panose="020B0604020202020204" pitchFamily="34" charset="0"/>
                <a:cs typeface="Arial" panose="020B0604020202020204" pitchFamily="34" charset="0"/>
              </a:rPr>
              <a:t>secondaria </a:t>
            </a:r>
            <a:r>
              <a:rPr b="1" i="1"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della </a:t>
            </a:r>
            <a:r>
              <a:rPr b="1" i="1" u="sng" dirty="0">
                <a:uFill>
                  <a:solidFill>
                    <a:srgbClr val="000000"/>
                  </a:solidFill>
                </a:uFill>
                <a:latin typeface="Arial" panose="020B0604020202020204" pitchFamily="34" charset="0"/>
                <a:cs typeface="Arial" panose="020B0604020202020204" pitchFamily="34" charset="0"/>
              </a:rPr>
              <a:t>casa madre ovvero a </a:t>
            </a:r>
            <a:r>
              <a:rPr b="1" i="1" u="sng" spc="-5" dirty="0">
                <a:uFill>
                  <a:solidFill>
                    <a:srgbClr val="000000"/>
                  </a:solidFill>
                </a:uFill>
                <a:latin typeface="Arial" panose="020B0604020202020204" pitchFamily="34" charset="0"/>
                <a:cs typeface="Arial" panose="020B0604020202020204" pitchFamily="34" charset="0"/>
              </a:rPr>
              <a:t>una linea </a:t>
            </a:r>
            <a:r>
              <a:rPr b="1" i="1" u="sng" dirty="0">
                <a:uFill>
                  <a:solidFill>
                    <a:srgbClr val="000000"/>
                  </a:solidFill>
                </a:uFill>
                <a:latin typeface="Arial" panose="020B0604020202020204" pitchFamily="34" charset="0"/>
                <a:cs typeface="Arial" panose="020B0604020202020204" pitchFamily="34" charset="0"/>
              </a:rPr>
              <a:t>comunque prodotta e commercializzata con </a:t>
            </a:r>
            <a:r>
              <a:rPr b="1" i="1" u="sng" spc="-5" dirty="0">
                <a:uFill>
                  <a:solidFill>
                    <a:srgbClr val="000000"/>
                  </a:solidFill>
                </a:uFill>
                <a:latin typeface="Arial" panose="020B0604020202020204" pitchFamily="34" charset="0"/>
                <a:cs typeface="Arial" panose="020B0604020202020204" pitchFamily="34" charset="0"/>
              </a:rPr>
              <a:t>l’autorizzazione di </a:t>
            </a:r>
            <a:r>
              <a:rPr b="1" i="1" u="sng" dirty="0">
                <a:uFill>
                  <a:solidFill>
                    <a:srgbClr val="000000"/>
                  </a:solidFill>
                </a:uFill>
                <a:latin typeface="Arial" panose="020B0604020202020204" pitchFamily="34" charset="0"/>
                <a:cs typeface="Arial" panose="020B0604020202020204" pitchFamily="34" charset="0"/>
              </a:rPr>
              <a:t>quest’ultima sia pure </a:t>
            </a:r>
            <a:r>
              <a:rPr b="1" i="1" u="sng" spc="-5" dirty="0">
                <a:uFill>
                  <a:solidFill>
                    <a:srgbClr val="000000"/>
                  </a:solidFill>
                </a:uFill>
                <a:latin typeface="Arial" panose="020B0604020202020204" pitchFamily="34" charset="0"/>
                <a:cs typeface="Arial" panose="020B0604020202020204" pitchFamily="34" charset="0"/>
              </a:rPr>
              <a:t>di </a:t>
            </a:r>
            <a:r>
              <a:rPr b="1" i="1" spc="-5" dirty="0">
                <a:latin typeface="Arial" panose="020B0604020202020204" pitchFamily="34" charset="0"/>
                <a:cs typeface="Arial" panose="020B0604020202020204" pitchFamily="34" charset="0"/>
              </a:rPr>
              <a:t>  </a:t>
            </a:r>
            <a:r>
              <a:rPr b="1" i="1" u="sng" spc="-5" dirty="0">
                <a:uFill>
                  <a:solidFill>
                    <a:srgbClr val="000000"/>
                  </a:solidFill>
                </a:uFill>
                <a:latin typeface="Arial" panose="020B0604020202020204" pitchFamily="34" charset="0"/>
                <a:cs typeface="Arial" panose="020B0604020202020204" pitchFamily="34" charset="0"/>
              </a:rPr>
              <a:t>livello </a:t>
            </a:r>
            <a:r>
              <a:rPr b="1" i="1" u="sng" dirty="0">
                <a:uFill>
                  <a:solidFill>
                    <a:srgbClr val="000000"/>
                  </a:solidFill>
                </a:uFill>
                <a:latin typeface="Arial" panose="020B0604020202020204" pitchFamily="34" charset="0"/>
                <a:cs typeface="Arial" panose="020B0604020202020204" pitchFamily="34" charset="0"/>
              </a:rPr>
              <a:t>qualitativo molto inferiore</a:t>
            </a:r>
            <a:r>
              <a:rPr i="1" dirty="0">
                <a:latin typeface="Arial" panose="020B0604020202020204" pitchFamily="34" charset="0"/>
                <a:cs typeface="Arial" panose="020B0604020202020204" pitchFamily="34" charset="0"/>
              </a:rPr>
              <a:t>. Deve poi rilevarsi che la fattispecie in esame (art. 474 c.p.) </a:t>
            </a:r>
            <a:r>
              <a:rPr i="1" spc="-5" dirty="0">
                <a:latin typeface="Arial" panose="020B0604020202020204" pitchFamily="34" charset="0"/>
                <a:cs typeface="Arial" panose="020B0604020202020204" pitchFamily="34" charset="0"/>
              </a:rPr>
              <a:t>... </a:t>
            </a:r>
            <a:r>
              <a:rPr i="1" dirty="0">
                <a:latin typeface="Arial" panose="020B0604020202020204" pitchFamily="34" charset="0"/>
                <a:cs typeface="Arial" panose="020B0604020202020204" pitchFamily="34" charset="0"/>
              </a:rPr>
              <a:t>non contempla fra i propri elementi  costituitivi l’idoneità della </a:t>
            </a:r>
            <a:r>
              <a:rPr i="1" spc="-5" dirty="0">
                <a:latin typeface="Arial" panose="020B0604020202020204" pitchFamily="34" charset="0"/>
                <a:cs typeface="Arial" panose="020B0604020202020204" pitchFamily="34" charset="0"/>
              </a:rPr>
              <a:t>contraffazione </a:t>
            </a:r>
            <a:r>
              <a:rPr i="1" dirty="0">
                <a:latin typeface="Arial" panose="020B0604020202020204" pitchFamily="34" charset="0"/>
                <a:cs typeface="Arial" panose="020B0604020202020204" pitchFamily="34" charset="0"/>
              </a:rPr>
              <a:t>ad indurre in inganno il compratore e si pone a tutela della pubblica fede intesa come  affidamento dei consumatori nei marchi, quali segni distintivi della particolare qualità e originalità dei prodotti messi in</a:t>
            </a:r>
            <a:r>
              <a:rPr i="1" spc="70" dirty="0">
                <a:latin typeface="Arial" panose="020B0604020202020204" pitchFamily="34" charset="0"/>
                <a:cs typeface="Arial" panose="020B0604020202020204" pitchFamily="34" charset="0"/>
              </a:rPr>
              <a:t> </a:t>
            </a:r>
            <a:r>
              <a:rPr i="1" dirty="0" err="1">
                <a:latin typeface="Arial" panose="020B0604020202020204" pitchFamily="34" charset="0"/>
                <a:cs typeface="Arial" panose="020B0604020202020204" pitchFamily="34" charset="0"/>
              </a:rPr>
              <a:t>circolazione</a:t>
            </a:r>
            <a:r>
              <a:rPr dirty="0">
                <a:latin typeface="Arial" panose="020B0604020202020204" pitchFamily="34" charset="0"/>
                <a:cs typeface="Arial" panose="020B0604020202020204" pitchFamily="34" charset="0"/>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8189318" cy="900246"/>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a:t>
            </a:r>
            <a:r>
              <a:rPr lang="it-IT" sz="5750" spc="5" dirty="0">
                <a:solidFill>
                  <a:srgbClr val="5EBDC3"/>
                </a:solidFill>
                <a:latin typeface="Arial"/>
                <a:cs typeface="Arial"/>
              </a:rPr>
              <a:t>Falso d’Autore</a:t>
            </a:r>
            <a:r>
              <a:rPr sz="5750" spc="10" dirty="0">
                <a:solidFill>
                  <a:srgbClr val="5EBDC3"/>
                </a:solidFill>
                <a:latin typeface="Arial"/>
                <a:cs typeface="Arial"/>
              </a:rPr>
              <a:t>”</a:t>
            </a:r>
            <a:r>
              <a:rPr lang="it-IT" sz="5750" spc="10" dirty="0">
                <a:solidFill>
                  <a:srgbClr val="5EBDC3"/>
                </a:solidFill>
                <a:latin typeface="Arial"/>
                <a:cs typeface="Arial"/>
              </a:rPr>
              <a:t> - </a:t>
            </a:r>
            <a:r>
              <a:rPr lang="it-IT" sz="5750" spc="5" dirty="0">
                <a:solidFill>
                  <a:srgbClr val="5EBDC3"/>
                </a:solidFill>
                <a:latin typeface="Arial"/>
                <a:cs typeface="Arial"/>
              </a:rPr>
              <a:t>“M</a:t>
            </a:r>
            <a:r>
              <a:rPr lang="it-IT" sz="5750" spc="10" dirty="0">
                <a:solidFill>
                  <a:srgbClr val="5EBDC3"/>
                </a:solidFill>
                <a:latin typeface="Arial"/>
                <a:cs typeface="Arial"/>
              </a:rPr>
              <a:t>AV”</a:t>
            </a:r>
            <a:endParaRPr sz="5750" dirty="0">
              <a:latin typeface="Arial"/>
              <a:cs typeface="Arial"/>
            </a:endParaRPr>
          </a:p>
        </p:txBody>
      </p:sp>
      <p:sp>
        <p:nvSpPr>
          <p:cNvPr id="11" name="Segnaposto numero diapositiva 10">
            <a:extLst>
              <a:ext uri="{FF2B5EF4-FFF2-40B4-BE49-F238E27FC236}">
                <a16:creationId xmlns:a16="http://schemas.microsoft.com/office/drawing/2014/main" id="{FCB0646D-294C-094D-A8F4-9A10DEA3B7C4}"/>
              </a:ext>
            </a:extLst>
          </p:cNvPr>
          <p:cNvSpPr>
            <a:spLocks noGrp="1"/>
          </p:cNvSpPr>
          <p:nvPr>
            <p:ph type="sldNum" sz="quarter" idx="7"/>
          </p:nvPr>
        </p:nvSpPr>
        <p:spPr/>
        <p:txBody>
          <a:bodyPr/>
          <a:lstStyle/>
          <a:p>
            <a:pPr marL="25400">
              <a:lnSpc>
                <a:spcPts val="2014"/>
              </a:lnSpc>
            </a:pPr>
            <a:fld id="{81D60167-4931-47E6-BA6A-407CBD079E47}" type="slidenum">
              <a:rPr lang="it-IT" spc="15" smtClean="0"/>
              <a:t>45</a:t>
            </a:fld>
            <a:endParaRPr lang="it-IT" spc="15" dirty="0"/>
          </a:p>
        </p:txBody>
      </p:sp>
      <p:pic>
        <p:nvPicPr>
          <p:cNvPr id="12" name="Immagine 11">
            <a:extLst>
              <a:ext uri="{FF2B5EF4-FFF2-40B4-BE49-F238E27FC236}">
                <a16:creationId xmlns:a16="http://schemas.microsoft.com/office/drawing/2014/main" id="{63EAC0F9-C77E-B941-99B8-B28020AD9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850" y="4649788"/>
            <a:ext cx="3536454" cy="5360987"/>
          </a:xfrm>
          <a:prstGeom prst="rect">
            <a:avLst/>
          </a:prstGeom>
        </p:spPr>
      </p:pic>
      <p:pic>
        <p:nvPicPr>
          <p:cNvPr id="14" name="Immagine 13">
            <a:extLst>
              <a:ext uri="{FF2B5EF4-FFF2-40B4-BE49-F238E27FC236}">
                <a16:creationId xmlns:a16="http://schemas.microsoft.com/office/drawing/2014/main" id="{08285D45-7BCB-954C-B9E4-0B0AB4686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050" y="4851400"/>
            <a:ext cx="3962400" cy="5162550"/>
          </a:xfrm>
          <a:prstGeom prst="rect">
            <a:avLst/>
          </a:prstGeom>
        </p:spPr>
      </p:pic>
      <p:sp>
        <p:nvSpPr>
          <p:cNvPr id="16" name="CasellaDiTesto 15">
            <a:extLst>
              <a:ext uri="{FF2B5EF4-FFF2-40B4-BE49-F238E27FC236}">
                <a16:creationId xmlns:a16="http://schemas.microsoft.com/office/drawing/2014/main" id="{2C3C92D7-E060-8F4B-A687-FF150F355F91}"/>
              </a:ext>
            </a:extLst>
          </p:cNvPr>
          <p:cNvSpPr txBox="1"/>
          <p:nvPr/>
        </p:nvSpPr>
        <p:spPr>
          <a:xfrm>
            <a:off x="1746250" y="2149475"/>
            <a:ext cx="15544800" cy="2246769"/>
          </a:xfrm>
          <a:prstGeom prst="rect">
            <a:avLst/>
          </a:prstGeom>
          <a:noFill/>
        </p:spPr>
        <p:txBody>
          <a:bodyPr wrap="square" rtlCol="0">
            <a:spAutoFit/>
          </a:bodyPr>
          <a:lstStyle/>
          <a:p>
            <a:r>
              <a:rPr lang="it-IT" sz="2000" b="1" dirty="0"/>
              <a:t>- Corte di Cassazione,</a:t>
            </a:r>
            <a:r>
              <a:rPr lang="it-IT" sz="2000" dirty="0"/>
              <a:t> Sez. V, sentenza n. 20096 del 6 novembre 2014 – 14 maggio 2015</a:t>
            </a:r>
          </a:p>
          <a:p>
            <a:pPr lvl="0"/>
            <a:r>
              <a:rPr lang="it-IT" sz="2000" b="1" dirty="0"/>
              <a:t>- Corte di Cassazione, </a:t>
            </a:r>
            <a:r>
              <a:rPr lang="it-IT" sz="2000" dirty="0"/>
              <a:t>V sez. </a:t>
            </a:r>
            <a:r>
              <a:rPr lang="it-IT" sz="2000" dirty="0" err="1"/>
              <a:t>pen</a:t>
            </a:r>
            <a:r>
              <a:rPr lang="it-IT" sz="2000" dirty="0"/>
              <a:t>.,</a:t>
            </a:r>
            <a:r>
              <a:rPr lang="it-IT" sz="2000" b="1" dirty="0"/>
              <a:t> </a:t>
            </a:r>
            <a:r>
              <a:rPr lang="it-IT" sz="2000" dirty="0"/>
              <a:t>sentenza n. 973/2016 del 7 luglio 2016 – </a:t>
            </a:r>
            <a:r>
              <a:rPr lang="it-IT" sz="2000" dirty="0" err="1"/>
              <a:t>proc</a:t>
            </a:r>
            <a:r>
              <a:rPr lang="it-IT" sz="2000" dirty="0"/>
              <a:t>. </a:t>
            </a:r>
            <a:r>
              <a:rPr lang="it-IT" sz="2000" dirty="0" err="1"/>
              <a:t>pen</a:t>
            </a:r>
            <a:r>
              <a:rPr lang="it-IT" sz="2000" dirty="0"/>
              <a:t>. n. 559/16 R.G.N.R., n. 14629/2016 Registro Generale </a:t>
            </a:r>
            <a:endParaRPr lang="it-IT" sz="2000" b="1" dirty="0"/>
          </a:p>
          <a:p>
            <a:pPr lvl="0"/>
            <a:r>
              <a:rPr lang="it-IT" sz="2000" b="1" dirty="0"/>
              <a:t>- Corte d’Appello di Napoli,</a:t>
            </a:r>
            <a:r>
              <a:rPr lang="it-IT" sz="2000" dirty="0"/>
              <a:t> sentenza n. 3154/16 del 23 marzo 2016 - 22 aprile 2016, </a:t>
            </a:r>
            <a:r>
              <a:rPr lang="it-IT" sz="2000" dirty="0" err="1"/>
              <a:t>proc</a:t>
            </a:r>
            <a:r>
              <a:rPr lang="it-IT" sz="2000" dirty="0"/>
              <a:t>. </a:t>
            </a:r>
            <a:r>
              <a:rPr lang="it-IT" sz="2000" dirty="0" err="1"/>
              <a:t>pen</a:t>
            </a:r>
            <a:r>
              <a:rPr lang="it-IT" sz="2000" dirty="0"/>
              <a:t>. n. 3260/13</a:t>
            </a:r>
          </a:p>
          <a:p>
            <a:pPr algn="just"/>
            <a:r>
              <a:rPr lang="it-IT" sz="2000" dirty="0"/>
              <a:t>“[…] </a:t>
            </a:r>
            <a:r>
              <a:rPr lang="it-IT" sz="2000" i="1" dirty="0"/>
              <a:t>dovendosi pienamente condividere il giudizio del G.M. circa l’idoneità a trarre in inganno il consumatore medio delle confezioni di profumo sequestrate stante l’assoluta sproporzione tra l’imitazione del marchio delle varie ditte, riprodotto con massima evidenza, ed invece il carattere minuscolo della dicitura con cui la MAV informava che il marchio era “adoperato solo in funzione descrittiva per individuazione della flagranza simile e non in funzione del marchio” inidonea ad attirare l’attenzione dell’acquirente attratta invece, all’evidenza dal marchio imitato […]</a:t>
            </a:r>
            <a:endParaRPr lang="it-IT" sz="2000" dirty="0"/>
          </a:p>
        </p:txBody>
      </p:sp>
      <p:sp>
        <p:nvSpPr>
          <p:cNvPr id="17" name="object 8">
            <a:extLst>
              <a:ext uri="{FF2B5EF4-FFF2-40B4-BE49-F238E27FC236}">
                <a16:creationId xmlns:a16="http://schemas.microsoft.com/office/drawing/2014/main" id="{71BB3DA3-D6D7-514B-A748-08C4D9ED92DC}"/>
              </a:ext>
            </a:extLst>
          </p:cNvPr>
          <p:cNvSpPr/>
          <p:nvPr/>
        </p:nvSpPr>
        <p:spPr>
          <a:xfrm>
            <a:off x="12261850" y="6569075"/>
            <a:ext cx="1676400" cy="711200"/>
          </a:xfrm>
          <a:custGeom>
            <a:avLst/>
            <a:gdLst/>
            <a:ahLst/>
            <a:cxnLst/>
            <a:rect l="l" t="t" r="r" b="b"/>
            <a:pathLst>
              <a:path w="1135380" h="391795">
                <a:moveTo>
                  <a:pt x="191962" y="0"/>
                </a:moveTo>
                <a:lnTo>
                  <a:pt x="0" y="195674"/>
                </a:lnTo>
                <a:lnTo>
                  <a:pt x="191962" y="391349"/>
                </a:lnTo>
                <a:lnTo>
                  <a:pt x="191962" y="293512"/>
                </a:lnTo>
                <a:lnTo>
                  <a:pt x="1135106" y="293512"/>
                </a:lnTo>
                <a:lnTo>
                  <a:pt x="1135106" y="97837"/>
                </a:lnTo>
                <a:lnTo>
                  <a:pt x="191962" y="97837"/>
                </a:lnTo>
                <a:lnTo>
                  <a:pt x="191962" y="0"/>
                </a:lnTo>
                <a:close/>
              </a:path>
            </a:pathLst>
          </a:custGeom>
          <a:solidFill>
            <a:srgbClr val="BBE0E3"/>
          </a:solid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8703945" cy="905510"/>
          </a:xfrm>
          <a:prstGeom prst="rect">
            <a:avLst/>
          </a:prstGeom>
        </p:spPr>
        <p:txBody>
          <a:bodyPr vert="horz" wrap="square" lIns="0" tIns="15240" rIns="0" bIns="0" rtlCol="0">
            <a:spAutoFit/>
          </a:bodyPr>
          <a:lstStyle/>
          <a:p>
            <a:pPr marL="12700" algn="ctr">
              <a:lnSpc>
                <a:spcPct val="100000"/>
              </a:lnSpc>
              <a:spcBef>
                <a:spcPts val="120"/>
              </a:spcBef>
            </a:pPr>
            <a:r>
              <a:rPr sz="5750" spc="5" dirty="0"/>
              <a:t>Burberry </a:t>
            </a:r>
            <a:r>
              <a:rPr sz="5750" spc="10" dirty="0"/>
              <a:t>Check –</a:t>
            </a:r>
            <a:r>
              <a:rPr sz="5750" spc="-20" dirty="0"/>
              <a:t> </a:t>
            </a:r>
            <a:r>
              <a:rPr sz="5750" spc="5" dirty="0"/>
              <a:t>originale</a:t>
            </a:r>
            <a:endParaRPr sz="5750" dirty="0"/>
          </a:p>
        </p:txBody>
      </p:sp>
      <p:sp>
        <p:nvSpPr>
          <p:cNvPr id="3" name="object 3"/>
          <p:cNvSpPr/>
          <p:nvPr/>
        </p:nvSpPr>
        <p:spPr>
          <a:xfrm>
            <a:off x="5036496" y="2732901"/>
            <a:ext cx="5978875" cy="5151675"/>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46</a:t>
            </a:r>
            <a:endParaRPr spc="15"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6562712" cy="1785104"/>
          </a:xfrm>
          <a:prstGeom prst="rect">
            <a:avLst/>
          </a:prstGeom>
        </p:spPr>
        <p:txBody>
          <a:bodyPr vert="horz" wrap="square" lIns="0" tIns="15240" rIns="0" bIns="0" rtlCol="0">
            <a:spAutoFit/>
          </a:bodyPr>
          <a:lstStyle/>
          <a:p>
            <a:pPr marL="12700" algn="l">
              <a:lnSpc>
                <a:spcPct val="100000"/>
              </a:lnSpc>
              <a:spcBef>
                <a:spcPts val="120"/>
              </a:spcBef>
            </a:pPr>
            <a:r>
              <a:rPr lang="it-IT" sz="5750" dirty="0"/>
              <a:t>Casi in cui il Burberry </a:t>
            </a:r>
            <a:r>
              <a:rPr lang="it-IT" sz="5750" dirty="0" err="1"/>
              <a:t>Check</a:t>
            </a:r>
            <a:r>
              <a:rPr lang="it-IT" sz="5750" dirty="0"/>
              <a:t> era riprodotto in modo identico, senza il marchio denominativo Burberry</a:t>
            </a:r>
            <a:endParaRPr sz="5750" dirty="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a:t>
            </a:r>
            <a:r>
              <a:rPr spc="15" dirty="0"/>
              <a:t>7</a:t>
            </a:r>
          </a:p>
        </p:txBody>
      </p:sp>
      <p:sp>
        <p:nvSpPr>
          <p:cNvPr id="6" name="CasellaDiTesto 5">
            <a:extLst>
              <a:ext uri="{FF2B5EF4-FFF2-40B4-BE49-F238E27FC236}">
                <a16:creationId xmlns:a16="http://schemas.microsoft.com/office/drawing/2014/main" id="{B38F7F2E-AC1C-C74D-A31A-58F24B57CEA7}"/>
              </a:ext>
            </a:extLst>
          </p:cNvPr>
          <p:cNvSpPr txBox="1"/>
          <p:nvPr/>
        </p:nvSpPr>
        <p:spPr>
          <a:xfrm>
            <a:off x="1163782" y="3061158"/>
            <a:ext cx="16336010" cy="461665"/>
          </a:xfrm>
          <a:prstGeom prst="rect">
            <a:avLst/>
          </a:prstGeom>
          <a:noFill/>
        </p:spPr>
        <p:txBody>
          <a:bodyPr wrap="none" rtlCol="0">
            <a:spAutoFit/>
          </a:bodyPr>
          <a:lstStyle/>
          <a:p>
            <a:r>
              <a:rPr lang="it-IT" sz="2400" b="1" dirty="0"/>
              <a:t>Corte di Cassazione</a:t>
            </a:r>
            <a:r>
              <a:rPr lang="it-IT" sz="2400" dirty="0"/>
              <a:t>, II sezione penale, sentenza n. 2605/2020 del 3 dicembre 2020 – 22 gennaio 2021, </a:t>
            </a:r>
            <a:r>
              <a:rPr lang="it-IT" sz="2400" dirty="0" err="1"/>
              <a:t>proc</a:t>
            </a:r>
            <a:r>
              <a:rPr lang="it-IT" sz="2400" dirty="0"/>
              <a:t>. </a:t>
            </a:r>
            <a:r>
              <a:rPr lang="it-IT" sz="2400" dirty="0" err="1"/>
              <a:t>pen</a:t>
            </a:r>
            <a:r>
              <a:rPr lang="it-IT" sz="2400" dirty="0"/>
              <a:t>. 29210/11 RGNR</a:t>
            </a:r>
          </a:p>
        </p:txBody>
      </p:sp>
      <p:pic>
        <p:nvPicPr>
          <p:cNvPr id="8" name="Immagine 7">
            <a:extLst>
              <a:ext uri="{FF2B5EF4-FFF2-40B4-BE49-F238E27FC236}">
                <a16:creationId xmlns:a16="http://schemas.microsoft.com/office/drawing/2014/main" id="{3FE472DE-8275-0547-868D-F4DEFC30D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99" y="4915393"/>
            <a:ext cx="5791200" cy="4591347"/>
          </a:xfrm>
          <a:prstGeom prst="rect">
            <a:avLst/>
          </a:prstGeom>
        </p:spPr>
      </p:pic>
      <p:sp>
        <p:nvSpPr>
          <p:cNvPr id="10" name="CasellaDiTesto 9">
            <a:extLst>
              <a:ext uri="{FF2B5EF4-FFF2-40B4-BE49-F238E27FC236}">
                <a16:creationId xmlns:a16="http://schemas.microsoft.com/office/drawing/2014/main" id="{EBC6F1C2-6088-E54A-A4CC-68A04D6BF913}"/>
              </a:ext>
            </a:extLst>
          </p:cNvPr>
          <p:cNvSpPr txBox="1"/>
          <p:nvPr/>
        </p:nvSpPr>
        <p:spPr>
          <a:xfrm>
            <a:off x="1163782" y="4135495"/>
            <a:ext cx="13966772" cy="461665"/>
          </a:xfrm>
          <a:prstGeom prst="rect">
            <a:avLst/>
          </a:prstGeom>
          <a:noFill/>
        </p:spPr>
        <p:txBody>
          <a:bodyPr wrap="none" rtlCol="0">
            <a:spAutoFit/>
          </a:bodyPr>
          <a:lstStyle/>
          <a:p>
            <a:r>
              <a:rPr lang="it-IT" sz="2400" b="1" dirty="0"/>
              <a:t>Corte d’Appello di Roma</a:t>
            </a:r>
            <a:r>
              <a:rPr lang="it-IT" sz="2400" dirty="0"/>
              <a:t>, sentenza n. 1195/15 del 17 febbraio – 2 marzo 2015, </a:t>
            </a:r>
            <a:r>
              <a:rPr lang="it-IT" sz="2400" dirty="0" err="1"/>
              <a:t>proc</a:t>
            </a:r>
            <a:r>
              <a:rPr lang="it-IT" sz="2400" dirty="0"/>
              <a:t>. </a:t>
            </a:r>
            <a:r>
              <a:rPr lang="it-IT" sz="2400" dirty="0" err="1"/>
              <a:t>pen</a:t>
            </a:r>
            <a:r>
              <a:rPr lang="it-IT" sz="2400" dirty="0"/>
              <a:t>. n. 51037/05 R.G.N.R.</a:t>
            </a:r>
          </a:p>
        </p:txBody>
      </p:sp>
      <p:pic>
        <p:nvPicPr>
          <p:cNvPr id="14" name="Immagine 13">
            <a:extLst>
              <a:ext uri="{FF2B5EF4-FFF2-40B4-BE49-F238E27FC236}">
                <a16:creationId xmlns:a16="http://schemas.microsoft.com/office/drawing/2014/main" id="{064BA956-9668-784B-A2E3-95F5BB314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244" y="4824023"/>
            <a:ext cx="5079920" cy="4546251"/>
          </a:xfrm>
          <a:prstGeom prst="rect">
            <a:avLst/>
          </a:prstGeom>
        </p:spPr>
      </p:pic>
      <p:sp>
        <p:nvSpPr>
          <p:cNvPr id="15" name="CasellaDiTesto 14">
            <a:extLst>
              <a:ext uri="{FF2B5EF4-FFF2-40B4-BE49-F238E27FC236}">
                <a16:creationId xmlns:a16="http://schemas.microsoft.com/office/drawing/2014/main" id="{A1203FA0-15BC-ED44-8000-C3E9E33111AD}"/>
              </a:ext>
            </a:extLst>
          </p:cNvPr>
          <p:cNvSpPr txBox="1"/>
          <p:nvPr/>
        </p:nvSpPr>
        <p:spPr>
          <a:xfrm>
            <a:off x="1164359" y="3579524"/>
            <a:ext cx="17983898" cy="461665"/>
          </a:xfrm>
          <a:prstGeom prst="rect">
            <a:avLst/>
          </a:prstGeom>
          <a:noFill/>
        </p:spPr>
        <p:txBody>
          <a:bodyPr wrap="none" rtlCol="0">
            <a:spAutoFit/>
          </a:bodyPr>
          <a:lstStyle/>
          <a:p>
            <a:r>
              <a:rPr lang="it-IT" sz="2400" b="1" dirty="0"/>
              <a:t>Corte di Cassazione</a:t>
            </a:r>
            <a:r>
              <a:rPr lang="it-IT" sz="2400" dirty="0"/>
              <a:t>, II sezione penale, sentenza n. 576 del 26 febbraio 2020 – 1 giugno 2020, </a:t>
            </a:r>
            <a:r>
              <a:rPr lang="it-IT" sz="2400" dirty="0" err="1"/>
              <a:t>proc</a:t>
            </a:r>
            <a:r>
              <a:rPr lang="it-IT" sz="2400" dirty="0"/>
              <a:t>. </a:t>
            </a:r>
            <a:r>
              <a:rPr lang="en-US" sz="2400" dirty="0"/>
              <a:t>Pen. 31969/2019 R.G.N. (52704/12 R.G.N.R.)</a:t>
            </a:r>
            <a:endParaRPr lang="it-IT" sz="2400" dirty="0"/>
          </a:p>
        </p:txBody>
      </p:sp>
      <p:pic>
        <p:nvPicPr>
          <p:cNvPr id="19" name="Immagine 18">
            <a:extLst>
              <a:ext uri="{FF2B5EF4-FFF2-40B4-BE49-F238E27FC236}">
                <a16:creationId xmlns:a16="http://schemas.microsoft.com/office/drawing/2014/main" id="{9CD454B0-7C20-1E45-A8BC-358C65907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880" y="4801221"/>
            <a:ext cx="5351869" cy="4702162"/>
          </a:xfrm>
          <a:prstGeom prst="rect">
            <a:avLst/>
          </a:prstGeom>
        </p:spPr>
      </p:pic>
    </p:spTree>
    <p:extLst>
      <p:ext uri="{BB962C8B-B14F-4D97-AF65-F5344CB8AC3E}">
        <p14:creationId xmlns:p14="http://schemas.microsoft.com/office/powerpoint/2010/main" val="2874214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1722735" cy="896619"/>
          </a:xfrm>
          <a:prstGeom prst="rect">
            <a:avLst/>
          </a:prstGeom>
        </p:spPr>
        <p:txBody>
          <a:bodyPr vert="horz" wrap="square" lIns="0" tIns="13970" rIns="0" bIns="0" rtlCol="0">
            <a:spAutoFit/>
          </a:bodyPr>
          <a:lstStyle/>
          <a:p>
            <a:pPr marL="12700">
              <a:lnSpc>
                <a:spcPct val="100000"/>
              </a:lnSpc>
              <a:spcBef>
                <a:spcPts val="110"/>
              </a:spcBef>
            </a:pPr>
            <a:r>
              <a:rPr sz="5700" spc="5" dirty="0">
                <a:solidFill>
                  <a:srgbClr val="5EBDC3"/>
                </a:solidFill>
                <a:latin typeface="Arial"/>
                <a:cs typeface="Arial"/>
              </a:rPr>
              <a:t>Burberry – alterazione 4 </a:t>
            </a:r>
            <a:r>
              <a:rPr sz="5700" dirty="0">
                <a:solidFill>
                  <a:srgbClr val="5EBDC3"/>
                </a:solidFill>
                <a:latin typeface="Arial"/>
                <a:cs typeface="Arial"/>
              </a:rPr>
              <a:t>strisce</a:t>
            </a:r>
            <a:r>
              <a:rPr sz="5700" spc="-65" dirty="0">
                <a:solidFill>
                  <a:srgbClr val="5EBDC3"/>
                </a:solidFill>
                <a:latin typeface="Arial"/>
                <a:cs typeface="Arial"/>
              </a:rPr>
              <a:t> </a:t>
            </a:r>
            <a:r>
              <a:rPr sz="5700" spc="5" dirty="0">
                <a:solidFill>
                  <a:srgbClr val="5EBDC3"/>
                </a:solidFill>
                <a:latin typeface="Arial"/>
                <a:cs typeface="Arial"/>
              </a:rPr>
              <a:t>nere</a:t>
            </a:r>
            <a:endParaRPr sz="5700">
              <a:latin typeface="Arial"/>
              <a:cs typeface="Arial"/>
            </a:endParaRPr>
          </a:p>
        </p:txBody>
      </p:sp>
      <p:sp>
        <p:nvSpPr>
          <p:cNvPr id="3" name="object 3"/>
          <p:cNvSpPr/>
          <p:nvPr/>
        </p:nvSpPr>
        <p:spPr>
          <a:xfrm>
            <a:off x="7766050" y="5045075"/>
            <a:ext cx="3886200" cy="4450126"/>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652170" y="2332777"/>
            <a:ext cx="13962480" cy="1748940"/>
          </a:xfrm>
          <a:prstGeom prst="rect">
            <a:avLst/>
          </a:prstGeom>
        </p:spPr>
        <p:txBody>
          <a:bodyPr vert="horz" wrap="square" lIns="0" tIns="9525" rIns="0" bIns="0" rtlCol="0">
            <a:spAutoFit/>
          </a:bodyPr>
          <a:lstStyle/>
          <a:p>
            <a:pPr marL="12700" marR="5080" algn="just">
              <a:lnSpc>
                <a:spcPct val="101200"/>
              </a:lnSpc>
              <a:spcBef>
                <a:spcPts val="75"/>
              </a:spcBef>
              <a:tabLst>
                <a:tab pos="2354580" algn="l"/>
                <a:tab pos="3085465" algn="l"/>
                <a:tab pos="4827270" algn="l"/>
                <a:tab pos="7126605" algn="l"/>
                <a:tab pos="7882890" algn="l"/>
                <a:tab pos="9968230" algn="l"/>
                <a:tab pos="10964545" algn="l"/>
              </a:tabLst>
            </a:pPr>
            <a:r>
              <a:rPr lang="it-IT" sz="2800" spc="-45" dirty="0">
                <a:latin typeface="Arial"/>
                <a:cs typeface="Arial"/>
              </a:rPr>
              <a:t>- </a:t>
            </a:r>
            <a:r>
              <a:rPr lang="it-IT" sz="2800" spc="-45" dirty="0">
                <a:latin typeface="Arial" panose="020B0604020202020204" pitchFamily="34" charset="0"/>
                <a:cs typeface="Arial" panose="020B0604020202020204" pitchFamily="34" charset="0"/>
              </a:rPr>
              <a:t>Corte d’Appello di Roma, sentenza n. 5541/2019 del 16 aprile 2019  16 maggio 2019, </a:t>
            </a:r>
            <a:r>
              <a:rPr lang="it-IT" sz="2800" spc="-45" dirty="0" err="1">
                <a:latin typeface="Arial" panose="020B0604020202020204" pitchFamily="34" charset="0"/>
                <a:cs typeface="Arial" panose="020B0604020202020204" pitchFamily="34" charset="0"/>
              </a:rPr>
              <a:t>proc</a:t>
            </a:r>
            <a:r>
              <a:rPr lang="it-IT" sz="2800" spc="-45" dirty="0">
                <a:latin typeface="Arial" panose="020B0604020202020204" pitchFamily="34" charset="0"/>
                <a:cs typeface="Arial" panose="020B0604020202020204" pitchFamily="34" charset="0"/>
              </a:rPr>
              <a:t>. </a:t>
            </a:r>
            <a:r>
              <a:rPr lang="it-IT" sz="2800" spc="-45" dirty="0" err="1">
                <a:latin typeface="Arial" panose="020B0604020202020204" pitchFamily="34" charset="0"/>
                <a:cs typeface="Arial" panose="020B0604020202020204" pitchFamily="34" charset="0"/>
              </a:rPr>
              <a:t>pen</a:t>
            </a:r>
            <a:r>
              <a:rPr lang="it-IT" sz="2800" spc="-45" dirty="0">
                <a:latin typeface="Arial" panose="020B0604020202020204" pitchFamily="34" charset="0"/>
                <a:cs typeface="Arial" panose="020B0604020202020204" pitchFamily="34" charset="0"/>
              </a:rPr>
              <a:t>. n. 16474/14 R.G.N.R. </a:t>
            </a:r>
            <a:r>
              <a:rPr lang="it-IT" sz="2800" dirty="0">
                <a:latin typeface="Arial" panose="020B0604020202020204" pitchFamily="34" charset="0"/>
                <a:cs typeface="Arial" panose="020B0604020202020204" pitchFamily="34" charset="0"/>
              </a:rPr>
              <a:t>(10973/2018 R.G. </a:t>
            </a:r>
            <a:r>
              <a:rPr lang="it-IT" sz="2800" dirty="0" err="1">
                <a:latin typeface="Arial" panose="020B0604020202020204" pitchFamily="34" charset="0"/>
                <a:cs typeface="Arial" panose="020B0604020202020204" pitchFamily="34" charset="0"/>
              </a:rPr>
              <a:t>App</a:t>
            </a:r>
            <a:r>
              <a:rPr lang="it-IT" sz="2800" dirty="0">
                <a:latin typeface="Arial" panose="020B0604020202020204" pitchFamily="34" charset="0"/>
                <a:cs typeface="Arial" panose="020B0604020202020204" pitchFamily="34" charset="0"/>
              </a:rPr>
              <a:t>.) </a:t>
            </a:r>
            <a:endParaRPr lang="it-IT" sz="2800" spc="-45" dirty="0">
              <a:latin typeface="Arial" panose="020B0604020202020204" pitchFamily="34" charset="0"/>
              <a:cs typeface="Arial" panose="020B0604020202020204" pitchFamily="34" charset="0"/>
            </a:endParaRPr>
          </a:p>
          <a:p>
            <a:pPr marL="12700" marR="5080" algn="just">
              <a:lnSpc>
                <a:spcPct val="101200"/>
              </a:lnSpc>
              <a:spcBef>
                <a:spcPts val="75"/>
              </a:spcBef>
              <a:tabLst>
                <a:tab pos="2354580" algn="l"/>
                <a:tab pos="3085465" algn="l"/>
                <a:tab pos="4827270" algn="l"/>
                <a:tab pos="7126605" algn="l"/>
                <a:tab pos="7882890" algn="l"/>
                <a:tab pos="9968230" algn="l"/>
                <a:tab pos="10964545" algn="l"/>
              </a:tabLst>
            </a:pPr>
            <a:endParaRPr lang="it-IT" sz="2800" spc="-45" dirty="0">
              <a:latin typeface="Arial" panose="020B0604020202020204" pitchFamily="34" charset="0"/>
              <a:cs typeface="Arial" panose="020B0604020202020204" pitchFamily="34" charset="0"/>
            </a:endParaRPr>
          </a:p>
          <a:p>
            <a:pPr marL="12700" marR="5080" algn="just">
              <a:lnSpc>
                <a:spcPct val="101200"/>
              </a:lnSpc>
              <a:spcBef>
                <a:spcPts val="75"/>
              </a:spcBef>
              <a:tabLst>
                <a:tab pos="2354580" algn="l"/>
                <a:tab pos="3085465" algn="l"/>
                <a:tab pos="4827270" algn="l"/>
                <a:tab pos="7126605" algn="l"/>
                <a:tab pos="7882890" algn="l"/>
                <a:tab pos="9968230" algn="l"/>
                <a:tab pos="10964545" algn="l"/>
              </a:tabLst>
            </a:pPr>
            <a:r>
              <a:rPr lang="it-IT" sz="2800" spc="-45" dirty="0">
                <a:latin typeface="Arial" panose="020B0604020202020204" pitchFamily="34" charset="0"/>
                <a:cs typeface="Arial" panose="020B0604020202020204" pitchFamily="34" charset="0"/>
              </a:rPr>
              <a:t>- </a:t>
            </a:r>
            <a:r>
              <a:rPr sz="2800" spc="-45" dirty="0" err="1">
                <a:latin typeface="Arial" panose="020B0604020202020204" pitchFamily="34" charset="0"/>
                <a:cs typeface="Arial" panose="020B0604020202020204" pitchFamily="34" charset="0"/>
              </a:rPr>
              <a:t>T</a:t>
            </a:r>
            <a:r>
              <a:rPr sz="2800" spc="80" dirty="0" err="1">
                <a:latin typeface="Arial" panose="020B0604020202020204" pitchFamily="34" charset="0"/>
                <a:cs typeface="Arial" panose="020B0604020202020204" pitchFamily="34" charset="0"/>
              </a:rPr>
              <a:t>ribunal</a:t>
            </a:r>
            <a:r>
              <a:rPr sz="2800" spc="15" dirty="0" err="1">
                <a:latin typeface="Arial" panose="020B0604020202020204" pitchFamily="34" charset="0"/>
                <a:cs typeface="Arial" panose="020B0604020202020204" pitchFamily="34" charset="0"/>
              </a:rPr>
              <a:t>e</a:t>
            </a:r>
            <a:r>
              <a:rPr lang="it-IT" sz="2800" spc="15" dirty="0">
                <a:latin typeface="Arial" panose="020B0604020202020204" pitchFamily="34" charset="0"/>
                <a:cs typeface="Arial" panose="020B0604020202020204" pitchFamily="34" charset="0"/>
              </a:rPr>
              <a:t> </a:t>
            </a:r>
            <a:r>
              <a:rPr sz="2800" spc="85" dirty="0">
                <a:latin typeface="Arial" panose="020B0604020202020204" pitchFamily="34" charset="0"/>
                <a:cs typeface="Arial" panose="020B0604020202020204" pitchFamily="34" charset="0"/>
              </a:rPr>
              <a:t>d</a:t>
            </a:r>
            <a:r>
              <a:rPr sz="2800" spc="5" dirty="0">
                <a:latin typeface="Arial" panose="020B0604020202020204" pitchFamily="34" charset="0"/>
                <a:cs typeface="Arial" panose="020B0604020202020204" pitchFamily="34" charset="0"/>
              </a:rPr>
              <a:t>i</a:t>
            </a:r>
            <a:r>
              <a:rPr lang="it-IT" sz="2800" spc="5" dirty="0">
                <a:latin typeface="Arial" panose="020B0604020202020204" pitchFamily="34" charset="0"/>
                <a:cs typeface="Arial" panose="020B0604020202020204" pitchFamily="34" charset="0"/>
              </a:rPr>
              <a:t> </a:t>
            </a:r>
            <a:r>
              <a:rPr sz="2800" spc="80" dirty="0">
                <a:latin typeface="Arial" panose="020B0604020202020204" pitchFamily="34" charset="0"/>
                <a:cs typeface="Arial" panose="020B0604020202020204" pitchFamily="34" charset="0"/>
              </a:rPr>
              <a:t>Udine</a:t>
            </a:r>
            <a:r>
              <a:rPr sz="2800" spc="5" dirty="0">
                <a:latin typeface="Arial" panose="020B0604020202020204" pitchFamily="34" charset="0"/>
                <a:cs typeface="Arial" panose="020B0604020202020204" pitchFamily="34" charset="0"/>
              </a:rPr>
              <a:t>,</a:t>
            </a:r>
            <a:r>
              <a:rPr lang="it-IT" sz="2800" spc="5" dirty="0">
                <a:latin typeface="Arial" panose="020B0604020202020204" pitchFamily="34" charset="0"/>
                <a:cs typeface="Arial" panose="020B0604020202020204" pitchFamily="34" charset="0"/>
              </a:rPr>
              <a:t> </a:t>
            </a:r>
            <a:r>
              <a:rPr sz="2800" spc="80" dirty="0" err="1">
                <a:latin typeface="Arial" panose="020B0604020202020204" pitchFamily="34" charset="0"/>
                <a:cs typeface="Arial" panose="020B0604020202020204" pitchFamily="34" charset="0"/>
              </a:rPr>
              <a:t>sentenz</a:t>
            </a:r>
            <a:r>
              <a:rPr sz="2800" spc="15" dirty="0" err="1">
                <a:latin typeface="Arial" panose="020B0604020202020204" pitchFamily="34" charset="0"/>
                <a:cs typeface="Arial" panose="020B0604020202020204" pitchFamily="34" charset="0"/>
              </a:rPr>
              <a:t>a</a:t>
            </a:r>
            <a:r>
              <a:rPr lang="it-IT" sz="2800" spc="15" dirty="0">
                <a:latin typeface="Arial" panose="020B0604020202020204" pitchFamily="34" charset="0"/>
                <a:cs typeface="Arial" panose="020B0604020202020204" pitchFamily="34" charset="0"/>
              </a:rPr>
              <a:t> </a:t>
            </a:r>
            <a:r>
              <a:rPr sz="2800" spc="85" dirty="0">
                <a:latin typeface="Arial" panose="020B0604020202020204" pitchFamily="34" charset="0"/>
                <a:cs typeface="Arial" panose="020B0604020202020204" pitchFamily="34" charset="0"/>
              </a:rPr>
              <a:t>n</a:t>
            </a:r>
            <a:r>
              <a:rPr sz="2800" spc="5" dirty="0">
                <a:latin typeface="Arial" panose="020B0604020202020204" pitchFamily="34" charset="0"/>
                <a:cs typeface="Arial" panose="020B0604020202020204" pitchFamily="34" charset="0"/>
              </a:rPr>
              <a:t>.</a:t>
            </a:r>
            <a:r>
              <a:rPr lang="it-IT" sz="2800" spc="5" dirty="0">
                <a:latin typeface="Arial" panose="020B0604020202020204" pitchFamily="34" charset="0"/>
                <a:cs typeface="Arial" panose="020B0604020202020204" pitchFamily="34" charset="0"/>
              </a:rPr>
              <a:t> </a:t>
            </a:r>
            <a:r>
              <a:rPr sz="2800" spc="85" dirty="0">
                <a:latin typeface="Arial" panose="020B0604020202020204" pitchFamily="34" charset="0"/>
                <a:cs typeface="Arial" panose="020B0604020202020204" pitchFamily="34" charset="0"/>
              </a:rPr>
              <a:t>1815</a:t>
            </a:r>
            <a:r>
              <a:rPr sz="2800" spc="80" dirty="0">
                <a:latin typeface="Arial" panose="020B0604020202020204" pitchFamily="34" charset="0"/>
                <a:cs typeface="Arial" panose="020B0604020202020204" pitchFamily="34" charset="0"/>
              </a:rPr>
              <a:t>/</a:t>
            </a:r>
            <a:r>
              <a:rPr sz="2800" spc="85" dirty="0">
                <a:latin typeface="Arial" panose="020B0604020202020204" pitchFamily="34" charset="0"/>
                <a:cs typeface="Arial" panose="020B0604020202020204" pitchFamily="34" charset="0"/>
              </a:rPr>
              <a:t>0</a:t>
            </a:r>
            <a:r>
              <a:rPr sz="2800" spc="15" dirty="0">
                <a:latin typeface="Arial" panose="020B0604020202020204" pitchFamily="34" charset="0"/>
                <a:cs typeface="Arial" panose="020B0604020202020204" pitchFamily="34" charset="0"/>
              </a:rPr>
              <a:t>6</a:t>
            </a:r>
            <a:r>
              <a:rPr lang="it-IT" sz="2800" spc="15" dirty="0">
                <a:latin typeface="Arial" panose="020B0604020202020204" pitchFamily="34" charset="0"/>
                <a:cs typeface="Arial" panose="020B0604020202020204" pitchFamily="34" charset="0"/>
              </a:rPr>
              <a:t> </a:t>
            </a:r>
            <a:r>
              <a:rPr sz="2800" spc="85" dirty="0">
                <a:latin typeface="Arial" panose="020B0604020202020204" pitchFamily="34" charset="0"/>
                <a:cs typeface="Arial" panose="020B0604020202020204" pitchFamily="34" charset="0"/>
              </a:rPr>
              <a:t>de</a:t>
            </a:r>
            <a:r>
              <a:rPr sz="2800" spc="5" dirty="0">
                <a:latin typeface="Arial" panose="020B0604020202020204" pitchFamily="34" charset="0"/>
                <a:cs typeface="Arial" panose="020B0604020202020204" pitchFamily="34" charset="0"/>
              </a:rPr>
              <a:t>l</a:t>
            </a:r>
            <a:r>
              <a:rPr lang="it-IT" sz="2800" spc="5" dirty="0">
                <a:latin typeface="Arial" panose="020B0604020202020204" pitchFamily="34" charset="0"/>
                <a:cs typeface="Arial" panose="020B0604020202020204" pitchFamily="34" charset="0"/>
              </a:rPr>
              <a:t> </a:t>
            </a:r>
            <a:r>
              <a:rPr sz="2800" spc="85" dirty="0">
                <a:latin typeface="Arial" panose="020B0604020202020204" pitchFamily="34" charset="0"/>
                <a:cs typeface="Arial" panose="020B0604020202020204" pitchFamily="34" charset="0"/>
              </a:rPr>
              <a:t>2</a:t>
            </a:r>
            <a:r>
              <a:rPr sz="2800" spc="10" dirty="0">
                <a:latin typeface="Arial" panose="020B0604020202020204" pitchFamily="34" charset="0"/>
                <a:cs typeface="Arial" panose="020B0604020202020204" pitchFamily="34" charset="0"/>
              </a:rPr>
              <a:t>0  dicembre </a:t>
            </a:r>
            <a:r>
              <a:rPr sz="2800" spc="15" dirty="0">
                <a:latin typeface="Arial" panose="020B0604020202020204" pitchFamily="34" charset="0"/>
                <a:cs typeface="Arial" panose="020B0604020202020204" pitchFamily="34" charset="0"/>
              </a:rPr>
              <a:t>2006 – 14 </a:t>
            </a:r>
            <a:r>
              <a:rPr sz="2800" spc="10" dirty="0" err="1">
                <a:latin typeface="Arial" panose="020B0604020202020204" pitchFamily="34" charset="0"/>
                <a:cs typeface="Arial" panose="020B0604020202020204" pitchFamily="34" charset="0"/>
              </a:rPr>
              <a:t>febbraio</a:t>
            </a:r>
            <a:r>
              <a:rPr sz="2800" spc="-40" dirty="0">
                <a:latin typeface="Arial" panose="020B0604020202020204" pitchFamily="34" charset="0"/>
                <a:cs typeface="Arial" panose="020B0604020202020204" pitchFamily="34" charset="0"/>
              </a:rPr>
              <a:t> </a:t>
            </a:r>
            <a:r>
              <a:rPr sz="2800" spc="15" dirty="0">
                <a:latin typeface="Arial" panose="020B0604020202020204" pitchFamily="34" charset="0"/>
                <a:cs typeface="Arial" panose="020B0604020202020204" pitchFamily="34" charset="0"/>
              </a:rPr>
              <a:t>2007</a:t>
            </a:r>
            <a:endParaRPr lang="it-IT" sz="2800" spc="15" dirty="0">
              <a:latin typeface="Arial" panose="020B0604020202020204" pitchFamily="34" charset="0"/>
              <a:cs typeface="Arial" panose="020B0604020202020204" pitchFamily="34" charset="0"/>
            </a:endParaRPr>
          </a:p>
        </p:txBody>
      </p:sp>
      <p:sp>
        <p:nvSpPr>
          <p:cNvPr id="6" name="Segnaposto numero diapositiva 5">
            <a:extLst>
              <a:ext uri="{FF2B5EF4-FFF2-40B4-BE49-F238E27FC236}">
                <a16:creationId xmlns:a16="http://schemas.microsoft.com/office/drawing/2014/main" id="{3F2C4393-E68C-BF4B-9BBA-71D643E85845}"/>
              </a:ext>
            </a:extLst>
          </p:cNvPr>
          <p:cNvSpPr>
            <a:spLocks noGrp="1"/>
          </p:cNvSpPr>
          <p:nvPr>
            <p:ph type="sldNum" sz="quarter" idx="7"/>
          </p:nvPr>
        </p:nvSpPr>
        <p:spPr/>
        <p:txBody>
          <a:bodyPr/>
          <a:lstStyle/>
          <a:p>
            <a:pPr marL="25400">
              <a:lnSpc>
                <a:spcPts val="2014"/>
              </a:lnSpc>
            </a:pPr>
            <a:fld id="{81D60167-4931-47E6-BA6A-407CBD079E47}" type="slidenum">
              <a:rPr lang="it-IT" spc="15" smtClean="0"/>
              <a:t>48</a:t>
            </a:fld>
            <a:endParaRPr lang="it-IT"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5428318" cy="900246"/>
          </a:xfrm>
          <a:prstGeom prst="rect">
            <a:avLst/>
          </a:prstGeom>
        </p:spPr>
        <p:txBody>
          <a:bodyPr vert="horz" wrap="square" lIns="0" tIns="15240" rIns="0" bIns="0" rtlCol="0">
            <a:spAutoFit/>
          </a:bodyPr>
          <a:lstStyle/>
          <a:p>
            <a:pPr marL="12700">
              <a:lnSpc>
                <a:spcPct val="100000"/>
              </a:lnSpc>
              <a:spcBef>
                <a:spcPts val="120"/>
              </a:spcBef>
            </a:pPr>
            <a:r>
              <a:rPr lang="it-IT" sz="5750" spc="-70" dirty="0"/>
              <a:t>Nuovi problemi e t</a:t>
            </a:r>
            <a:r>
              <a:rPr sz="5750" spc="-70" dirty="0" err="1"/>
              <a:t>ecniche</a:t>
            </a:r>
            <a:r>
              <a:rPr sz="5750" spc="-70" dirty="0"/>
              <a:t> </a:t>
            </a:r>
            <a:r>
              <a:rPr sz="5750" spc="10" dirty="0"/>
              <a:t>per eludere </a:t>
            </a:r>
            <a:r>
              <a:rPr sz="5750" dirty="0"/>
              <a:t>i</a:t>
            </a:r>
            <a:r>
              <a:rPr sz="5750" spc="5" dirty="0"/>
              <a:t> controlli</a:t>
            </a:r>
            <a:endParaRPr sz="5750" dirty="0"/>
          </a:p>
        </p:txBody>
      </p:sp>
      <p:sp>
        <p:nvSpPr>
          <p:cNvPr id="3" name="object 3"/>
          <p:cNvSpPr txBox="1"/>
          <p:nvPr/>
        </p:nvSpPr>
        <p:spPr>
          <a:xfrm>
            <a:off x="1557932" y="2731509"/>
            <a:ext cx="13034644" cy="4171315"/>
          </a:xfrm>
          <a:prstGeom prst="rect">
            <a:avLst/>
          </a:prstGeom>
        </p:spPr>
        <p:txBody>
          <a:bodyPr vert="horz" wrap="square" lIns="0" tIns="14604" rIns="0" bIns="0" rtlCol="0">
            <a:spAutoFit/>
          </a:bodyPr>
          <a:lstStyle/>
          <a:p>
            <a:pPr marL="200660" indent="-187960">
              <a:lnSpc>
                <a:spcPct val="100000"/>
              </a:lnSpc>
              <a:spcBef>
                <a:spcPts val="114"/>
              </a:spcBef>
              <a:buSzPct val="75510"/>
              <a:buFont typeface="Arial"/>
              <a:buChar char="•"/>
              <a:tabLst>
                <a:tab pos="201295" algn="l"/>
              </a:tabLst>
            </a:pPr>
            <a:r>
              <a:rPr sz="2450" i="1" spc="5" dirty="0">
                <a:latin typeface="Arial"/>
                <a:cs typeface="Arial"/>
              </a:rPr>
              <a:t>Container </a:t>
            </a:r>
            <a:r>
              <a:rPr sz="2450" spc="5" dirty="0">
                <a:latin typeface="Arial"/>
                <a:cs typeface="Arial"/>
              </a:rPr>
              <a:t>a </a:t>
            </a:r>
            <a:r>
              <a:rPr sz="2450" dirty="0">
                <a:latin typeface="Arial"/>
                <a:cs typeface="Arial"/>
              </a:rPr>
              <a:t>doppio</a:t>
            </a:r>
            <a:r>
              <a:rPr sz="2450" spc="-15" dirty="0">
                <a:latin typeface="Arial"/>
                <a:cs typeface="Arial"/>
              </a:rPr>
              <a:t> </a:t>
            </a:r>
            <a:r>
              <a:rPr sz="2450" dirty="0">
                <a:latin typeface="Arial"/>
                <a:cs typeface="Arial"/>
              </a:rPr>
              <a:t>fondo</a:t>
            </a:r>
          </a:p>
          <a:p>
            <a:pPr>
              <a:lnSpc>
                <a:spcPct val="100000"/>
              </a:lnSpc>
              <a:spcBef>
                <a:spcPts val="35"/>
              </a:spcBef>
              <a:buFont typeface="Arial"/>
              <a:buChar char="•"/>
            </a:pPr>
            <a:endParaRPr sz="2550" dirty="0">
              <a:latin typeface="Times New Roman"/>
              <a:cs typeface="Times New Roman"/>
            </a:endParaRPr>
          </a:p>
          <a:p>
            <a:pPr marL="200660" marR="5080" indent="-187960">
              <a:lnSpc>
                <a:spcPct val="101000"/>
              </a:lnSpc>
              <a:buSzPct val="75510"/>
              <a:buChar char="•"/>
              <a:tabLst>
                <a:tab pos="201295" algn="l"/>
              </a:tabLst>
            </a:pPr>
            <a:r>
              <a:rPr sz="2450" spc="5" dirty="0">
                <a:latin typeface="Arial"/>
                <a:cs typeface="Arial"/>
              </a:rPr>
              <a:t>Individuazione “porti compiacenti”, ossia luoghi dove vi si è sviluppata una giurisprudenza  favorevole al </a:t>
            </a:r>
            <a:r>
              <a:rPr sz="2450" dirty="0">
                <a:latin typeface="Arial"/>
                <a:cs typeface="Arial"/>
              </a:rPr>
              <a:t>contraffattore </a:t>
            </a:r>
            <a:r>
              <a:rPr sz="2450" spc="5" dirty="0">
                <a:latin typeface="Arial"/>
                <a:cs typeface="Arial"/>
              </a:rPr>
              <a:t>soprattutto a livello di Procura, GIP o </a:t>
            </a:r>
            <a:r>
              <a:rPr sz="2450" spc="-5" dirty="0">
                <a:latin typeface="Arial"/>
                <a:cs typeface="Arial"/>
              </a:rPr>
              <a:t>Tribunale </a:t>
            </a:r>
            <a:r>
              <a:rPr sz="2450" spc="5" dirty="0">
                <a:latin typeface="Arial"/>
                <a:cs typeface="Arial"/>
              </a:rPr>
              <a:t>del</a:t>
            </a:r>
            <a:r>
              <a:rPr sz="2450" spc="-75" dirty="0">
                <a:latin typeface="Arial"/>
                <a:cs typeface="Arial"/>
              </a:rPr>
              <a:t> </a:t>
            </a:r>
            <a:r>
              <a:rPr sz="2450" spc="5" dirty="0">
                <a:latin typeface="Arial"/>
                <a:cs typeface="Arial"/>
              </a:rPr>
              <a:t>Riesame</a:t>
            </a:r>
            <a:endParaRPr sz="2450" dirty="0">
              <a:latin typeface="Arial"/>
              <a:cs typeface="Arial"/>
            </a:endParaRPr>
          </a:p>
          <a:p>
            <a:pPr>
              <a:lnSpc>
                <a:spcPct val="100000"/>
              </a:lnSpc>
              <a:spcBef>
                <a:spcPts val="5"/>
              </a:spcBef>
              <a:buFont typeface="Arial"/>
              <a:buChar char="•"/>
            </a:pPr>
            <a:endParaRPr sz="2600" dirty="0">
              <a:latin typeface="Times New Roman"/>
              <a:cs typeface="Times New Roman"/>
            </a:endParaRPr>
          </a:p>
          <a:p>
            <a:pPr marL="200660" indent="-187960">
              <a:lnSpc>
                <a:spcPct val="100000"/>
              </a:lnSpc>
              <a:buSzPct val="75510"/>
              <a:buChar char="•"/>
              <a:tabLst>
                <a:tab pos="201295" algn="l"/>
              </a:tabLst>
            </a:pPr>
            <a:r>
              <a:rPr sz="2450" spc="5" dirty="0">
                <a:latin typeface="Arial"/>
                <a:cs typeface="Arial"/>
              </a:rPr>
              <a:t>Apposizione del marchio in un secondo tempo, tecnica del marchio</a:t>
            </a:r>
            <a:r>
              <a:rPr sz="2450" spc="-15" dirty="0">
                <a:latin typeface="Arial"/>
                <a:cs typeface="Arial"/>
              </a:rPr>
              <a:t> </a:t>
            </a:r>
            <a:r>
              <a:rPr sz="2450" spc="5" dirty="0">
                <a:latin typeface="Arial"/>
                <a:cs typeface="Arial"/>
              </a:rPr>
              <a:t>mutevole</a:t>
            </a:r>
            <a:endParaRPr sz="2450" dirty="0">
              <a:latin typeface="Arial"/>
              <a:cs typeface="Arial"/>
            </a:endParaRPr>
          </a:p>
          <a:p>
            <a:pPr>
              <a:lnSpc>
                <a:spcPct val="100000"/>
              </a:lnSpc>
              <a:spcBef>
                <a:spcPts val="35"/>
              </a:spcBef>
              <a:buFont typeface="Arial"/>
              <a:buChar char="•"/>
            </a:pPr>
            <a:endParaRPr sz="2550" dirty="0">
              <a:latin typeface="Times New Roman"/>
              <a:cs typeface="Times New Roman"/>
            </a:endParaRPr>
          </a:p>
          <a:p>
            <a:pPr marL="200660" marR="5080" indent="-187960">
              <a:lnSpc>
                <a:spcPct val="101000"/>
              </a:lnSpc>
              <a:buSzPct val="75510"/>
              <a:buChar char="•"/>
              <a:tabLst>
                <a:tab pos="201295" algn="l"/>
                <a:tab pos="679450" algn="l"/>
                <a:tab pos="1663064" algn="l"/>
                <a:tab pos="2593975" algn="l"/>
                <a:tab pos="2967990" algn="l"/>
                <a:tab pos="4037965" algn="l"/>
                <a:tab pos="5822315" algn="l"/>
                <a:tab pos="6196330" algn="l"/>
                <a:tab pos="7772400" algn="l"/>
                <a:tab pos="8947150" algn="l"/>
                <a:tab pos="9634855" algn="l"/>
                <a:tab pos="10113010" algn="l"/>
                <a:tab pos="11375390" algn="l"/>
                <a:tab pos="12672695" algn="l"/>
              </a:tabLst>
            </a:pPr>
            <a:r>
              <a:rPr sz="2450" spc="5" dirty="0">
                <a:latin typeface="Arial"/>
                <a:cs typeface="Arial"/>
              </a:rPr>
              <a:t>Le	nuove	</a:t>
            </a:r>
            <a:r>
              <a:rPr sz="2450" spc="-5" dirty="0">
                <a:latin typeface="Arial"/>
                <a:cs typeface="Arial"/>
              </a:rPr>
              <a:t>f</a:t>
            </a:r>
            <a:r>
              <a:rPr sz="2450" spc="5" dirty="0">
                <a:latin typeface="Arial"/>
                <a:cs typeface="Arial"/>
              </a:rPr>
              <a:t>orme</a:t>
            </a:r>
            <a:r>
              <a:rPr sz="2450" dirty="0">
                <a:latin typeface="Arial"/>
                <a:cs typeface="Arial"/>
              </a:rPr>
              <a:t>	</a:t>
            </a:r>
            <a:r>
              <a:rPr sz="2450" spc="5" dirty="0">
                <a:latin typeface="Arial"/>
                <a:cs typeface="Arial"/>
              </a:rPr>
              <a:t>di</a:t>
            </a:r>
            <a:r>
              <a:rPr sz="2450" dirty="0">
                <a:latin typeface="Arial"/>
                <a:cs typeface="Arial"/>
              </a:rPr>
              <a:t>	</a:t>
            </a:r>
            <a:r>
              <a:rPr sz="2450" i="1" spc="5" dirty="0">
                <a:latin typeface="Arial"/>
                <a:cs typeface="Arial"/>
              </a:rPr>
              <a:t>racke</a:t>
            </a:r>
            <a:r>
              <a:rPr sz="2450" i="1" spc="-5" dirty="0">
                <a:latin typeface="Arial"/>
                <a:cs typeface="Arial"/>
              </a:rPr>
              <a:t>t</a:t>
            </a:r>
            <a:r>
              <a:rPr sz="2450" dirty="0">
                <a:latin typeface="Arial"/>
                <a:cs typeface="Arial"/>
              </a:rPr>
              <a:t>:	</a:t>
            </a:r>
            <a:r>
              <a:rPr sz="2450" spc="5" dirty="0">
                <a:latin typeface="Arial"/>
                <a:cs typeface="Arial"/>
              </a:rPr>
              <a:t>imposizione</a:t>
            </a:r>
            <a:r>
              <a:rPr sz="2450" dirty="0">
                <a:latin typeface="Arial"/>
                <a:cs typeface="Arial"/>
              </a:rPr>
              <a:t>	</a:t>
            </a:r>
            <a:r>
              <a:rPr sz="2450" spc="5" dirty="0">
                <a:latin typeface="Arial"/>
                <a:cs typeface="Arial"/>
              </a:rPr>
              <a:t>di</a:t>
            </a:r>
            <a:r>
              <a:rPr sz="2450" dirty="0">
                <a:latin typeface="Arial"/>
                <a:cs typeface="Arial"/>
              </a:rPr>
              <a:t>	</a:t>
            </a:r>
            <a:r>
              <a:rPr sz="2450" spc="5" dirty="0">
                <a:latin typeface="Arial"/>
                <a:cs typeface="Arial"/>
              </a:rPr>
              <a:t>acquis</a:t>
            </a:r>
            <a:r>
              <a:rPr sz="2450" spc="-5" dirty="0">
                <a:latin typeface="Arial"/>
                <a:cs typeface="Arial"/>
              </a:rPr>
              <a:t>t</a:t>
            </a:r>
            <a:r>
              <a:rPr sz="2450" spc="5" dirty="0">
                <a:latin typeface="Arial"/>
                <a:cs typeface="Arial"/>
              </a:rPr>
              <a:t>are</a:t>
            </a:r>
            <a:r>
              <a:rPr sz="2450" dirty="0">
                <a:latin typeface="Arial"/>
                <a:cs typeface="Arial"/>
              </a:rPr>
              <a:t>	</a:t>
            </a:r>
            <a:r>
              <a:rPr sz="2450" spc="5" dirty="0">
                <a:latin typeface="Arial"/>
                <a:cs typeface="Arial"/>
              </a:rPr>
              <a:t>prodo</a:t>
            </a:r>
            <a:r>
              <a:rPr sz="2450" spc="-5" dirty="0">
                <a:latin typeface="Arial"/>
                <a:cs typeface="Arial"/>
              </a:rPr>
              <a:t>tt</a:t>
            </a:r>
            <a:r>
              <a:rPr sz="2450" dirty="0">
                <a:latin typeface="Arial"/>
                <a:cs typeface="Arial"/>
              </a:rPr>
              <a:t>i	</a:t>
            </a:r>
            <a:r>
              <a:rPr sz="2450" spc="-5" dirty="0">
                <a:latin typeface="Arial"/>
                <a:cs typeface="Arial"/>
              </a:rPr>
              <a:t>f</a:t>
            </a:r>
            <a:r>
              <a:rPr sz="2450" spc="5" dirty="0">
                <a:latin typeface="Arial"/>
                <a:cs typeface="Arial"/>
              </a:rPr>
              <a:t>alsi</a:t>
            </a:r>
            <a:r>
              <a:rPr sz="2450" dirty="0">
                <a:latin typeface="Arial"/>
                <a:cs typeface="Arial"/>
              </a:rPr>
              <a:t>	</a:t>
            </a:r>
            <a:r>
              <a:rPr sz="2450" spc="5" dirty="0">
                <a:latin typeface="Arial"/>
                <a:cs typeface="Arial"/>
              </a:rPr>
              <a:t>da</a:t>
            </a:r>
            <a:r>
              <a:rPr sz="2450" dirty="0">
                <a:latin typeface="Arial"/>
                <a:cs typeface="Arial"/>
              </a:rPr>
              <a:t>	</a:t>
            </a:r>
            <a:r>
              <a:rPr sz="2450" spc="5" dirty="0">
                <a:latin typeface="Arial"/>
                <a:cs typeface="Arial"/>
              </a:rPr>
              <a:t>vendere</a:t>
            </a:r>
            <a:r>
              <a:rPr sz="2450" dirty="0">
                <a:latin typeface="Arial"/>
                <a:cs typeface="Arial"/>
              </a:rPr>
              <a:t>	</a:t>
            </a:r>
            <a:r>
              <a:rPr sz="2450" spc="5" dirty="0">
                <a:latin typeface="Arial"/>
                <a:cs typeface="Arial"/>
              </a:rPr>
              <a:t>assieme</a:t>
            </a:r>
            <a:r>
              <a:rPr sz="2450" dirty="0">
                <a:latin typeface="Arial"/>
                <a:cs typeface="Arial"/>
              </a:rPr>
              <a:t>	</a:t>
            </a:r>
            <a:r>
              <a:rPr sz="2450" spc="5" dirty="0">
                <a:latin typeface="Arial"/>
                <a:cs typeface="Arial"/>
              </a:rPr>
              <a:t>ad  originali, in punti vendita</a:t>
            </a:r>
            <a:r>
              <a:rPr sz="2450" spc="-20" dirty="0">
                <a:latin typeface="Arial"/>
                <a:cs typeface="Arial"/>
              </a:rPr>
              <a:t> </a:t>
            </a:r>
            <a:r>
              <a:rPr sz="2450" spc="5" dirty="0">
                <a:latin typeface="Arial"/>
                <a:cs typeface="Arial"/>
              </a:rPr>
              <a:t>autorizzati</a:t>
            </a:r>
            <a:endParaRPr sz="2450" dirty="0">
              <a:latin typeface="Arial"/>
              <a:cs typeface="Arial"/>
            </a:endParaRPr>
          </a:p>
          <a:p>
            <a:pPr>
              <a:lnSpc>
                <a:spcPct val="100000"/>
              </a:lnSpc>
              <a:spcBef>
                <a:spcPts val="5"/>
              </a:spcBef>
              <a:buFont typeface="Arial"/>
              <a:buChar char="•"/>
            </a:pPr>
            <a:endParaRPr sz="2600" dirty="0">
              <a:latin typeface="Times New Roman"/>
              <a:cs typeface="Times New Roman"/>
            </a:endParaRPr>
          </a:p>
          <a:p>
            <a:pPr marL="200660" indent="-187960">
              <a:lnSpc>
                <a:spcPct val="100000"/>
              </a:lnSpc>
              <a:spcBef>
                <a:spcPts val="5"/>
              </a:spcBef>
              <a:buSzPct val="75510"/>
              <a:buChar char="•"/>
              <a:tabLst>
                <a:tab pos="201295" algn="l"/>
              </a:tabLst>
            </a:pPr>
            <a:r>
              <a:rPr sz="2450" spc="5" dirty="0">
                <a:latin typeface="Arial"/>
                <a:cs typeface="Arial"/>
              </a:rPr>
              <a:t>Deposito e\o registrazione di marchi o disegni e modelli corrispondenti ai segni</a:t>
            </a:r>
            <a:r>
              <a:rPr sz="2450" spc="30" dirty="0">
                <a:latin typeface="Arial"/>
                <a:cs typeface="Arial"/>
              </a:rPr>
              <a:t> </a:t>
            </a:r>
            <a:r>
              <a:rPr sz="2450" dirty="0">
                <a:latin typeface="Arial"/>
                <a:cs typeface="Arial"/>
              </a:rPr>
              <a:t>contraffattori</a:t>
            </a:r>
          </a:p>
        </p:txBody>
      </p:sp>
      <p:sp>
        <p:nvSpPr>
          <p:cNvPr id="5" name="Segnaposto numero diapositiva 4">
            <a:extLst>
              <a:ext uri="{FF2B5EF4-FFF2-40B4-BE49-F238E27FC236}">
                <a16:creationId xmlns:a16="http://schemas.microsoft.com/office/drawing/2014/main" id="{C9BB1489-D1AE-9B43-B463-070C9C39A005}"/>
              </a:ext>
            </a:extLst>
          </p:cNvPr>
          <p:cNvSpPr>
            <a:spLocks noGrp="1"/>
          </p:cNvSpPr>
          <p:nvPr>
            <p:ph type="sldNum" sz="quarter" idx="7"/>
          </p:nvPr>
        </p:nvSpPr>
        <p:spPr/>
        <p:txBody>
          <a:bodyPr/>
          <a:lstStyle/>
          <a:p>
            <a:pPr marL="25400">
              <a:lnSpc>
                <a:spcPts val="2014"/>
              </a:lnSpc>
            </a:pPr>
            <a:fld id="{81D60167-4931-47E6-BA6A-407CBD079E47}" type="slidenum">
              <a:rPr lang="it-IT" spc="15" smtClean="0"/>
              <a:t>4</a:t>
            </a:fld>
            <a:endParaRPr lang="it-IT" spc="15"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722735" cy="896619"/>
          </a:xfrm>
          <a:prstGeom prst="rect">
            <a:avLst/>
          </a:prstGeom>
        </p:spPr>
        <p:txBody>
          <a:bodyPr vert="horz" wrap="square" lIns="0" tIns="13970" rIns="0" bIns="0" rtlCol="0">
            <a:spAutoFit/>
          </a:bodyPr>
          <a:lstStyle/>
          <a:p>
            <a:pPr marL="12700">
              <a:lnSpc>
                <a:spcPct val="100000"/>
              </a:lnSpc>
              <a:spcBef>
                <a:spcPts val="110"/>
              </a:spcBef>
            </a:pPr>
            <a:r>
              <a:rPr sz="5700" spc="5" dirty="0"/>
              <a:t>Burberry – alterazione 2 </a:t>
            </a:r>
            <a:r>
              <a:rPr sz="5700" dirty="0"/>
              <a:t>strisce</a:t>
            </a:r>
            <a:r>
              <a:rPr sz="5700" spc="-65" dirty="0"/>
              <a:t> </a:t>
            </a:r>
            <a:r>
              <a:rPr sz="5700" spc="5" dirty="0"/>
              <a:t>nere</a:t>
            </a:r>
            <a:endParaRPr sz="5700"/>
          </a:p>
        </p:txBody>
      </p:sp>
      <p:sp>
        <p:nvSpPr>
          <p:cNvPr id="3" name="object 3"/>
          <p:cNvSpPr/>
          <p:nvPr/>
        </p:nvSpPr>
        <p:spPr>
          <a:xfrm>
            <a:off x="7067847" y="4858491"/>
            <a:ext cx="3601984" cy="360198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47461" y="2636433"/>
            <a:ext cx="140970"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7" name="object 7"/>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49</a:t>
            </a:r>
            <a:endParaRPr spc="15" dirty="0"/>
          </a:p>
        </p:txBody>
      </p:sp>
      <p:sp>
        <p:nvSpPr>
          <p:cNvPr id="5" name="object 5"/>
          <p:cNvSpPr txBox="1"/>
          <p:nvPr/>
        </p:nvSpPr>
        <p:spPr>
          <a:xfrm>
            <a:off x="1547461" y="3746348"/>
            <a:ext cx="140970"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6" name="object 6"/>
          <p:cNvSpPr txBox="1"/>
          <p:nvPr/>
        </p:nvSpPr>
        <p:spPr>
          <a:xfrm>
            <a:off x="2060535" y="2563137"/>
            <a:ext cx="15286990" cy="1688464"/>
          </a:xfrm>
          <a:prstGeom prst="rect">
            <a:avLst/>
          </a:prstGeom>
        </p:spPr>
        <p:txBody>
          <a:bodyPr vert="horz" wrap="square" lIns="0" tIns="9525" rIns="0" bIns="0" rtlCol="0">
            <a:spAutoFit/>
          </a:bodyPr>
          <a:lstStyle/>
          <a:p>
            <a:pPr marL="12700" marR="5080">
              <a:lnSpc>
                <a:spcPct val="101200"/>
              </a:lnSpc>
              <a:spcBef>
                <a:spcPts val="75"/>
              </a:spcBef>
            </a:pPr>
            <a:r>
              <a:rPr sz="3600" spc="-5" dirty="0">
                <a:latin typeface="Arial"/>
                <a:cs typeface="Arial"/>
              </a:rPr>
              <a:t>Tribunale </a:t>
            </a:r>
            <a:r>
              <a:rPr sz="3600" spc="10" dirty="0">
                <a:latin typeface="Arial"/>
                <a:cs typeface="Arial"/>
              </a:rPr>
              <a:t>di </a:t>
            </a:r>
            <a:r>
              <a:rPr sz="3600" spc="15" dirty="0">
                <a:latin typeface="Arial"/>
                <a:cs typeface="Arial"/>
              </a:rPr>
              <a:t>La </a:t>
            </a:r>
            <a:r>
              <a:rPr sz="3600" spc="10" dirty="0">
                <a:latin typeface="Arial"/>
                <a:cs typeface="Arial"/>
              </a:rPr>
              <a:t>Spezia, sentenza n. 955/09 del </a:t>
            </a:r>
            <a:r>
              <a:rPr sz="3600" spc="15" dirty="0">
                <a:latin typeface="Arial"/>
                <a:cs typeface="Arial"/>
              </a:rPr>
              <a:t>27 </a:t>
            </a:r>
            <a:r>
              <a:rPr sz="3600" spc="10" dirty="0">
                <a:latin typeface="Arial"/>
                <a:cs typeface="Arial"/>
              </a:rPr>
              <a:t>ottobre </a:t>
            </a:r>
            <a:r>
              <a:rPr sz="3600" spc="15" dirty="0">
                <a:latin typeface="Arial"/>
                <a:cs typeface="Arial"/>
              </a:rPr>
              <a:t>– 24 </a:t>
            </a:r>
            <a:r>
              <a:rPr sz="3600" spc="10" dirty="0">
                <a:latin typeface="Arial"/>
                <a:cs typeface="Arial"/>
              </a:rPr>
              <a:t>dicembre  </a:t>
            </a:r>
            <a:r>
              <a:rPr sz="3600" spc="15" dirty="0">
                <a:latin typeface="Arial"/>
                <a:cs typeface="Arial"/>
              </a:rPr>
              <a:t>2009</a:t>
            </a:r>
            <a:endParaRPr sz="3600">
              <a:latin typeface="Arial"/>
              <a:cs typeface="Arial"/>
            </a:endParaRPr>
          </a:p>
          <a:p>
            <a:pPr marL="12700">
              <a:lnSpc>
                <a:spcPct val="100000"/>
              </a:lnSpc>
              <a:spcBef>
                <a:spcPts val="50"/>
              </a:spcBef>
            </a:pPr>
            <a:r>
              <a:rPr sz="3600" spc="10" dirty="0">
                <a:latin typeface="Arial"/>
                <a:cs typeface="Arial"/>
              </a:rPr>
              <a:t>Corte d’Appello di Genova, sentenza del </a:t>
            </a:r>
            <a:r>
              <a:rPr sz="3600" spc="15" dirty="0">
                <a:latin typeface="Arial"/>
                <a:cs typeface="Arial"/>
              </a:rPr>
              <a:t>21 </a:t>
            </a:r>
            <a:r>
              <a:rPr sz="3600" spc="10" dirty="0">
                <a:latin typeface="Arial"/>
                <a:cs typeface="Arial"/>
              </a:rPr>
              <a:t>settembre</a:t>
            </a:r>
            <a:r>
              <a:rPr sz="3600" spc="-30" dirty="0">
                <a:latin typeface="Arial"/>
                <a:cs typeface="Arial"/>
              </a:rPr>
              <a:t> </a:t>
            </a:r>
            <a:r>
              <a:rPr sz="3600" spc="-55" dirty="0">
                <a:latin typeface="Arial"/>
                <a:cs typeface="Arial"/>
              </a:rPr>
              <a:t>2011</a:t>
            </a:r>
            <a:endParaRPr sz="36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1722735" cy="896619"/>
          </a:xfrm>
          <a:prstGeom prst="rect">
            <a:avLst/>
          </a:prstGeom>
        </p:spPr>
        <p:txBody>
          <a:bodyPr vert="horz" wrap="square" lIns="0" tIns="13970" rIns="0" bIns="0" rtlCol="0">
            <a:spAutoFit/>
          </a:bodyPr>
          <a:lstStyle/>
          <a:p>
            <a:pPr marL="12700">
              <a:lnSpc>
                <a:spcPct val="100000"/>
              </a:lnSpc>
              <a:spcBef>
                <a:spcPts val="110"/>
              </a:spcBef>
            </a:pPr>
            <a:r>
              <a:rPr sz="5700" spc="5" dirty="0">
                <a:solidFill>
                  <a:srgbClr val="5EBDC3"/>
                </a:solidFill>
                <a:latin typeface="Arial"/>
                <a:cs typeface="Arial"/>
              </a:rPr>
              <a:t>Burberry – alterazione 2 </a:t>
            </a:r>
            <a:r>
              <a:rPr sz="5700" dirty="0">
                <a:solidFill>
                  <a:srgbClr val="5EBDC3"/>
                </a:solidFill>
                <a:latin typeface="Arial"/>
                <a:cs typeface="Arial"/>
              </a:rPr>
              <a:t>strisce</a:t>
            </a:r>
            <a:r>
              <a:rPr sz="5700" spc="-65" dirty="0">
                <a:solidFill>
                  <a:srgbClr val="5EBDC3"/>
                </a:solidFill>
                <a:latin typeface="Arial"/>
                <a:cs typeface="Arial"/>
              </a:rPr>
              <a:t> </a:t>
            </a:r>
            <a:r>
              <a:rPr sz="5700" spc="5" dirty="0">
                <a:solidFill>
                  <a:srgbClr val="5EBDC3"/>
                </a:solidFill>
                <a:latin typeface="Arial"/>
                <a:cs typeface="Arial"/>
              </a:rPr>
              <a:t>nere</a:t>
            </a:r>
            <a:endParaRPr sz="5700">
              <a:latin typeface="Arial"/>
              <a:cs typeface="Arial"/>
            </a:endParaRPr>
          </a:p>
        </p:txBody>
      </p:sp>
      <p:sp>
        <p:nvSpPr>
          <p:cNvPr id="3" name="object 3"/>
          <p:cNvSpPr/>
          <p:nvPr/>
        </p:nvSpPr>
        <p:spPr>
          <a:xfrm>
            <a:off x="5779928" y="3926582"/>
            <a:ext cx="6135938" cy="396846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20758" y="2416545"/>
            <a:ext cx="14301469" cy="1133475"/>
          </a:xfrm>
          <a:prstGeom prst="rect">
            <a:avLst/>
          </a:prstGeom>
        </p:spPr>
        <p:txBody>
          <a:bodyPr vert="horz" wrap="square" lIns="0" tIns="9525" rIns="0" bIns="0" rtlCol="0">
            <a:spAutoFit/>
          </a:bodyPr>
          <a:lstStyle/>
          <a:p>
            <a:pPr marL="12700" marR="5080">
              <a:lnSpc>
                <a:spcPct val="101200"/>
              </a:lnSpc>
              <a:spcBef>
                <a:spcPts val="75"/>
              </a:spcBef>
              <a:tabLst>
                <a:tab pos="2108835" algn="l"/>
                <a:tab pos="2660650" algn="l"/>
                <a:tab pos="4620895" algn="l"/>
                <a:tab pos="6683375" algn="l"/>
                <a:tab pos="7260590" algn="l"/>
                <a:tab pos="10109835" algn="l"/>
                <a:tab pos="10917555" algn="l"/>
                <a:tab pos="11622405" algn="l"/>
                <a:tab pos="13326110" algn="l"/>
                <a:tab pos="13775055" algn="l"/>
              </a:tabLst>
            </a:pPr>
            <a:r>
              <a:rPr sz="3600" spc="-120" dirty="0">
                <a:latin typeface="Arial"/>
                <a:cs typeface="Arial"/>
              </a:rPr>
              <a:t>T</a:t>
            </a:r>
            <a:r>
              <a:rPr sz="3600" spc="10" dirty="0">
                <a:latin typeface="Arial"/>
                <a:cs typeface="Arial"/>
              </a:rPr>
              <a:t>ribunale</a:t>
            </a:r>
            <a:r>
              <a:rPr sz="3600" dirty="0">
                <a:latin typeface="Arial"/>
                <a:cs typeface="Arial"/>
              </a:rPr>
              <a:t>	</a:t>
            </a:r>
            <a:r>
              <a:rPr sz="3600" spc="10" dirty="0">
                <a:latin typeface="Arial"/>
                <a:cs typeface="Arial"/>
              </a:rPr>
              <a:t>di</a:t>
            </a:r>
            <a:r>
              <a:rPr sz="3600" dirty="0">
                <a:latin typeface="Arial"/>
                <a:cs typeface="Arial"/>
              </a:rPr>
              <a:t>	</a:t>
            </a:r>
            <a:r>
              <a:rPr sz="3600" spc="-185" dirty="0">
                <a:latin typeface="Arial"/>
                <a:cs typeface="Arial"/>
              </a:rPr>
              <a:t>V</a:t>
            </a:r>
            <a:r>
              <a:rPr sz="3600" spc="10" dirty="0">
                <a:latin typeface="Arial"/>
                <a:cs typeface="Arial"/>
              </a:rPr>
              <a:t>enezia,</a:t>
            </a:r>
            <a:r>
              <a:rPr sz="3600" dirty="0">
                <a:latin typeface="Arial"/>
                <a:cs typeface="Arial"/>
              </a:rPr>
              <a:t>	</a:t>
            </a:r>
            <a:r>
              <a:rPr sz="3600" spc="10" dirty="0">
                <a:latin typeface="Arial"/>
                <a:cs typeface="Arial"/>
              </a:rPr>
              <a:t>sen</a:t>
            </a:r>
            <a:r>
              <a:rPr sz="3600" dirty="0">
                <a:latin typeface="Arial"/>
                <a:cs typeface="Arial"/>
              </a:rPr>
              <a:t>t</a:t>
            </a:r>
            <a:r>
              <a:rPr sz="3600" spc="15" dirty="0">
                <a:latin typeface="Arial"/>
                <a:cs typeface="Arial"/>
              </a:rPr>
              <a:t>enza</a:t>
            </a:r>
            <a:r>
              <a:rPr sz="3600" dirty="0">
                <a:latin typeface="Arial"/>
                <a:cs typeface="Arial"/>
              </a:rPr>
              <a:t>	</a:t>
            </a:r>
            <a:r>
              <a:rPr sz="3600" spc="10" dirty="0">
                <a:latin typeface="Arial"/>
                <a:cs typeface="Arial"/>
              </a:rPr>
              <a:t>n.</a:t>
            </a:r>
            <a:r>
              <a:rPr sz="3600" dirty="0">
                <a:latin typeface="Arial"/>
                <a:cs typeface="Arial"/>
              </a:rPr>
              <a:t>	</a:t>
            </a:r>
            <a:r>
              <a:rPr sz="3600" spc="15" dirty="0">
                <a:latin typeface="Arial"/>
                <a:cs typeface="Arial"/>
              </a:rPr>
              <a:t>500108</a:t>
            </a:r>
            <a:r>
              <a:rPr sz="3600" dirty="0">
                <a:latin typeface="Arial"/>
                <a:cs typeface="Arial"/>
              </a:rPr>
              <a:t>/</a:t>
            </a:r>
            <a:r>
              <a:rPr sz="3600" spc="15" dirty="0">
                <a:latin typeface="Arial"/>
                <a:cs typeface="Arial"/>
              </a:rPr>
              <a:t>20</a:t>
            </a:r>
            <a:r>
              <a:rPr sz="3600" spc="-254" dirty="0">
                <a:latin typeface="Arial"/>
                <a:cs typeface="Arial"/>
              </a:rPr>
              <a:t>1</a:t>
            </a:r>
            <a:r>
              <a:rPr sz="3600" spc="15" dirty="0">
                <a:latin typeface="Arial"/>
                <a:cs typeface="Arial"/>
              </a:rPr>
              <a:t>1</a:t>
            </a:r>
            <a:r>
              <a:rPr sz="3600" dirty="0">
                <a:latin typeface="Arial"/>
                <a:cs typeface="Arial"/>
              </a:rPr>
              <a:t>	</a:t>
            </a:r>
            <a:r>
              <a:rPr sz="3600" spc="10" dirty="0">
                <a:latin typeface="Arial"/>
                <a:cs typeface="Arial"/>
              </a:rPr>
              <a:t>del</a:t>
            </a:r>
            <a:r>
              <a:rPr sz="3600" dirty="0">
                <a:latin typeface="Arial"/>
                <a:cs typeface="Arial"/>
              </a:rPr>
              <a:t>	</a:t>
            </a:r>
            <a:r>
              <a:rPr sz="3600" spc="15" dirty="0">
                <a:latin typeface="Arial"/>
                <a:cs typeface="Arial"/>
              </a:rPr>
              <a:t>27</a:t>
            </a:r>
            <a:r>
              <a:rPr sz="3600" dirty="0">
                <a:latin typeface="Arial"/>
                <a:cs typeface="Arial"/>
              </a:rPr>
              <a:t>	</a:t>
            </a:r>
            <a:r>
              <a:rPr sz="3600" spc="15" dirty="0">
                <a:latin typeface="Arial"/>
                <a:cs typeface="Arial"/>
              </a:rPr>
              <a:t>maggio</a:t>
            </a:r>
            <a:r>
              <a:rPr sz="3600" dirty="0">
                <a:latin typeface="Arial"/>
                <a:cs typeface="Arial"/>
              </a:rPr>
              <a:t>	</a:t>
            </a:r>
            <a:r>
              <a:rPr sz="3600" spc="15" dirty="0">
                <a:latin typeface="Arial"/>
                <a:cs typeface="Arial"/>
              </a:rPr>
              <a:t>–</a:t>
            </a:r>
            <a:r>
              <a:rPr sz="3600" dirty="0">
                <a:latin typeface="Arial"/>
                <a:cs typeface="Arial"/>
              </a:rPr>
              <a:t>	</a:t>
            </a:r>
            <a:r>
              <a:rPr sz="3600" spc="10" dirty="0">
                <a:latin typeface="Arial"/>
                <a:cs typeface="Arial"/>
              </a:rPr>
              <a:t>23  </a:t>
            </a:r>
            <a:r>
              <a:rPr sz="3600" spc="5" dirty="0">
                <a:latin typeface="Arial"/>
                <a:cs typeface="Arial"/>
              </a:rPr>
              <a:t>giugno</a:t>
            </a:r>
            <a:r>
              <a:rPr sz="3600" dirty="0">
                <a:latin typeface="Arial"/>
                <a:cs typeface="Arial"/>
              </a:rPr>
              <a:t> </a:t>
            </a:r>
            <a:r>
              <a:rPr sz="3600" spc="-55" dirty="0">
                <a:latin typeface="Arial"/>
                <a:cs typeface="Arial"/>
              </a:rPr>
              <a:t>2011</a:t>
            </a:r>
            <a:endParaRPr sz="3600">
              <a:latin typeface="Arial"/>
              <a:cs typeface="Arial"/>
            </a:endParaRPr>
          </a:p>
        </p:txBody>
      </p:sp>
      <p:sp>
        <p:nvSpPr>
          <p:cNvPr id="6" name="Segnaposto numero diapositiva 5">
            <a:extLst>
              <a:ext uri="{FF2B5EF4-FFF2-40B4-BE49-F238E27FC236}">
                <a16:creationId xmlns:a16="http://schemas.microsoft.com/office/drawing/2014/main" id="{F5C84BDB-68A5-114E-8D97-DBA1CC81A39B}"/>
              </a:ext>
            </a:extLst>
          </p:cNvPr>
          <p:cNvSpPr>
            <a:spLocks noGrp="1"/>
          </p:cNvSpPr>
          <p:nvPr>
            <p:ph type="sldNum" sz="quarter" idx="7"/>
          </p:nvPr>
        </p:nvSpPr>
        <p:spPr/>
        <p:txBody>
          <a:bodyPr/>
          <a:lstStyle/>
          <a:p>
            <a:pPr marL="25400">
              <a:lnSpc>
                <a:spcPts val="2014"/>
              </a:lnSpc>
            </a:pPr>
            <a:fld id="{81D60167-4931-47E6-BA6A-407CBD079E47}" type="slidenum">
              <a:rPr lang="it-IT" spc="15" smtClean="0"/>
              <a:t>50</a:t>
            </a:fld>
            <a:endParaRPr lang="it-IT" spc="1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1840845"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Burberry </a:t>
            </a:r>
            <a:r>
              <a:rPr sz="5750" spc="10" dirty="0">
                <a:solidFill>
                  <a:srgbClr val="5EBDC3"/>
                </a:solidFill>
                <a:latin typeface="Arial"/>
                <a:cs typeface="Arial"/>
              </a:rPr>
              <a:t>– </a:t>
            </a:r>
            <a:r>
              <a:rPr sz="5750" spc="5" dirty="0">
                <a:solidFill>
                  <a:srgbClr val="5EBDC3"/>
                </a:solidFill>
                <a:latin typeface="Arial"/>
                <a:cs typeface="Arial"/>
              </a:rPr>
              <a:t>alterazione </a:t>
            </a:r>
            <a:r>
              <a:rPr sz="5750" spc="10" dirty="0">
                <a:solidFill>
                  <a:srgbClr val="5EBDC3"/>
                </a:solidFill>
                <a:latin typeface="Arial"/>
                <a:cs typeface="Arial"/>
              </a:rPr>
              <a:t>2 </a:t>
            </a:r>
            <a:r>
              <a:rPr sz="5750" spc="5" dirty="0">
                <a:solidFill>
                  <a:srgbClr val="5EBDC3"/>
                </a:solidFill>
                <a:latin typeface="Arial"/>
                <a:cs typeface="Arial"/>
              </a:rPr>
              <a:t>strisce</a:t>
            </a:r>
            <a:r>
              <a:rPr sz="5750" spc="-5" dirty="0">
                <a:solidFill>
                  <a:srgbClr val="5EBDC3"/>
                </a:solidFill>
                <a:latin typeface="Arial"/>
                <a:cs typeface="Arial"/>
              </a:rPr>
              <a:t> </a:t>
            </a:r>
            <a:r>
              <a:rPr sz="5750" spc="10" dirty="0">
                <a:solidFill>
                  <a:srgbClr val="5EBDC3"/>
                </a:solidFill>
                <a:latin typeface="Arial"/>
                <a:cs typeface="Arial"/>
              </a:rPr>
              <a:t>nere</a:t>
            </a:r>
            <a:endParaRPr sz="5750">
              <a:latin typeface="Arial"/>
              <a:cs typeface="Arial"/>
            </a:endParaRPr>
          </a:p>
        </p:txBody>
      </p:sp>
      <p:sp>
        <p:nvSpPr>
          <p:cNvPr id="3" name="object 3"/>
          <p:cNvSpPr/>
          <p:nvPr/>
        </p:nvSpPr>
        <p:spPr>
          <a:xfrm>
            <a:off x="7256323" y="3717164"/>
            <a:ext cx="4355888" cy="436635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10287" y="2542196"/>
            <a:ext cx="1515808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spc="-15" dirty="0">
                <a:latin typeface="Arial"/>
                <a:cs typeface="Arial"/>
              </a:rPr>
              <a:t>Verona, </a:t>
            </a:r>
            <a:r>
              <a:rPr sz="3600" spc="10" dirty="0">
                <a:latin typeface="Arial"/>
                <a:cs typeface="Arial"/>
              </a:rPr>
              <a:t>sentenza n. </a:t>
            </a:r>
            <a:r>
              <a:rPr sz="3600" spc="-20" dirty="0">
                <a:latin typeface="Arial"/>
                <a:cs typeface="Arial"/>
              </a:rPr>
              <a:t>1567/2011 </a:t>
            </a:r>
            <a:r>
              <a:rPr sz="3600" spc="10" dirty="0">
                <a:latin typeface="Arial"/>
                <a:cs typeface="Arial"/>
              </a:rPr>
              <a:t>del </a:t>
            </a:r>
            <a:r>
              <a:rPr sz="3600" spc="15" dirty="0">
                <a:latin typeface="Arial"/>
                <a:cs typeface="Arial"/>
              </a:rPr>
              <a:t>15 </a:t>
            </a:r>
            <a:r>
              <a:rPr sz="3600" spc="10" dirty="0">
                <a:latin typeface="Arial"/>
                <a:cs typeface="Arial"/>
              </a:rPr>
              <a:t>giugno </a:t>
            </a:r>
            <a:r>
              <a:rPr sz="3600" spc="15" dirty="0">
                <a:latin typeface="Arial"/>
                <a:cs typeface="Arial"/>
              </a:rPr>
              <a:t>– 15 </a:t>
            </a:r>
            <a:r>
              <a:rPr sz="3600" spc="10" dirty="0">
                <a:latin typeface="Arial"/>
                <a:cs typeface="Arial"/>
              </a:rPr>
              <a:t>luglio</a:t>
            </a:r>
            <a:r>
              <a:rPr sz="3600" spc="45" dirty="0">
                <a:latin typeface="Arial"/>
                <a:cs typeface="Arial"/>
              </a:rPr>
              <a:t> </a:t>
            </a:r>
            <a:r>
              <a:rPr sz="3600" spc="-55" dirty="0">
                <a:latin typeface="Arial"/>
                <a:cs typeface="Arial"/>
              </a:rPr>
              <a:t>2011</a:t>
            </a:r>
            <a:endParaRPr sz="3600">
              <a:latin typeface="Arial"/>
              <a:cs typeface="Arial"/>
            </a:endParaRPr>
          </a:p>
        </p:txBody>
      </p:sp>
      <p:sp>
        <p:nvSpPr>
          <p:cNvPr id="6" name="Segnaposto numero diapositiva 5">
            <a:extLst>
              <a:ext uri="{FF2B5EF4-FFF2-40B4-BE49-F238E27FC236}">
                <a16:creationId xmlns:a16="http://schemas.microsoft.com/office/drawing/2014/main" id="{2C283E02-7055-ED44-B202-12D4A19E88E8}"/>
              </a:ext>
            </a:extLst>
          </p:cNvPr>
          <p:cNvSpPr>
            <a:spLocks noGrp="1"/>
          </p:cNvSpPr>
          <p:nvPr>
            <p:ph type="sldNum" sz="quarter" idx="7"/>
          </p:nvPr>
        </p:nvSpPr>
        <p:spPr/>
        <p:txBody>
          <a:bodyPr/>
          <a:lstStyle/>
          <a:p>
            <a:pPr marL="25400">
              <a:lnSpc>
                <a:spcPts val="2014"/>
              </a:lnSpc>
            </a:pPr>
            <a:fld id="{81D60167-4931-47E6-BA6A-407CBD079E47}" type="slidenum">
              <a:rPr lang="it-IT" spc="15" smtClean="0"/>
              <a:t>51</a:t>
            </a:fld>
            <a:endParaRPr lang="it-IT" spc="1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8785225" cy="905510"/>
          </a:xfrm>
          <a:prstGeom prst="rect">
            <a:avLst/>
          </a:prstGeom>
        </p:spPr>
        <p:txBody>
          <a:bodyPr vert="horz" wrap="square" lIns="0" tIns="15240" rIns="0" bIns="0" rtlCol="0">
            <a:spAutoFit/>
          </a:bodyPr>
          <a:lstStyle/>
          <a:p>
            <a:pPr marL="12700">
              <a:lnSpc>
                <a:spcPct val="100000"/>
              </a:lnSpc>
              <a:spcBef>
                <a:spcPts val="120"/>
              </a:spcBef>
            </a:pPr>
            <a:r>
              <a:rPr sz="5750" spc="5" dirty="0"/>
              <a:t>Burberry </a:t>
            </a:r>
            <a:r>
              <a:rPr sz="5750" spc="10" dirty="0"/>
              <a:t>– </a:t>
            </a:r>
            <a:r>
              <a:rPr sz="5750" spc="5" dirty="0"/>
              <a:t>alterazioni</a:t>
            </a:r>
            <a:r>
              <a:rPr sz="5750" spc="-10" dirty="0"/>
              <a:t> </a:t>
            </a:r>
            <a:r>
              <a:rPr sz="5750" spc="5" dirty="0"/>
              <a:t>varie</a:t>
            </a:r>
            <a:endParaRPr sz="5750"/>
          </a:p>
        </p:txBody>
      </p:sp>
      <p:sp>
        <p:nvSpPr>
          <p:cNvPr id="3" name="object 3"/>
          <p:cNvSpPr/>
          <p:nvPr/>
        </p:nvSpPr>
        <p:spPr>
          <a:xfrm>
            <a:off x="2293123" y="5193559"/>
            <a:ext cx="2188415" cy="20313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88293" y="5235442"/>
            <a:ext cx="2272182" cy="20418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408060" y="5214501"/>
            <a:ext cx="2293123" cy="209417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104283" y="5224971"/>
            <a:ext cx="2575837" cy="2104647"/>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589345" y="2552666"/>
            <a:ext cx="9021445" cy="578485"/>
          </a:xfrm>
          <a:prstGeom prst="rect">
            <a:avLst/>
          </a:prstGeom>
        </p:spPr>
        <p:txBody>
          <a:bodyPr vert="horz" wrap="square" lIns="0" tIns="15875" rIns="0" bIns="0" rtlCol="0">
            <a:spAutoFit/>
          </a:bodyPr>
          <a:lstStyle/>
          <a:p>
            <a:pPr marL="12700">
              <a:lnSpc>
                <a:spcPct val="100000"/>
              </a:lnSpc>
              <a:spcBef>
                <a:spcPts val="125"/>
              </a:spcBef>
              <a:tabLst>
                <a:tab pos="525145" algn="l"/>
                <a:tab pos="2716530" algn="l"/>
                <a:tab pos="3362325" algn="l"/>
                <a:tab pos="4981575" algn="l"/>
                <a:tab pos="6933565" algn="l"/>
              </a:tabLst>
            </a:pPr>
            <a:r>
              <a:rPr sz="4050" spc="7" baseline="7201" dirty="0">
                <a:latin typeface="Arial"/>
                <a:cs typeface="Arial"/>
              </a:rPr>
              <a:t>-	</a:t>
            </a:r>
            <a:r>
              <a:rPr sz="3600" spc="-120" dirty="0">
                <a:latin typeface="Arial"/>
                <a:cs typeface="Arial"/>
              </a:rPr>
              <a:t>T</a:t>
            </a:r>
            <a:r>
              <a:rPr sz="3600" spc="10" dirty="0">
                <a:latin typeface="Arial"/>
                <a:cs typeface="Arial"/>
              </a:rPr>
              <a:t>ribunale</a:t>
            </a:r>
            <a:r>
              <a:rPr sz="3600" dirty="0">
                <a:latin typeface="Arial"/>
                <a:cs typeface="Arial"/>
              </a:rPr>
              <a:t>	</a:t>
            </a:r>
            <a:r>
              <a:rPr sz="3600" spc="10" dirty="0">
                <a:latin typeface="Arial"/>
                <a:cs typeface="Arial"/>
              </a:rPr>
              <a:t>di</a:t>
            </a:r>
            <a:r>
              <a:rPr sz="3600" dirty="0">
                <a:latin typeface="Arial"/>
                <a:cs typeface="Arial"/>
              </a:rPr>
              <a:t>	</a:t>
            </a:r>
            <a:r>
              <a:rPr sz="3600" spc="10" dirty="0">
                <a:latin typeface="Arial"/>
                <a:cs typeface="Arial"/>
              </a:rPr>
              <a:t>Udine,</a:t>
            </a:r>
            <a:r>
              <a:rPr sz="3600" dirty="0">
                <a:latin typeface="Arial"/>
                <a:cs typeface="Arial"/>
              </a:rPr>
              <a:t>	</a:t>
            </a:r>
            <a:r>
              <a:rPr sz="3600" spc="10" dirty="0">
                <a:latin typeface="Arial"/>
                <a:cs typeface="Arial"/>
              </a:rPr>
              <a:t>Sezione</a:t>
            </a:r>
            <a:r>
              <a:rPr sz="3600" dirty="0">
                <a:latin typeface="Arial"/>
                <a:cs typeface="Arial"/>
              </a:rPr>
              <a:t>	</a:t>
            </a:r>
            <a:r>
              <a:rPr sz="3600" spc="10" dirty="0">
                <a:latin typeface="Arial"/>
                <a:cs typeface="Arial"/>
              </a:rPr>
              <a:t>dis</a:t>
            </a:r>
            <a:r>
              <a:rPr sz="3600" dirty="0">
                <a:latin typeface="Arial"/>
                <a:cs typeface="Arial"/>
              </a:rPr>
              <a:t>t</a:t>
            </a:r>
            <a:r>
              <a:rPr sz="3600" spc="10" dirty="0">
                <a:latin typeface="Arial"/>
                <a:cs typeface="Arial"/>
              </a:rPr>
              <a:t>acca</a:t>
            </a:r>
            <a:r>
              <a:rPr sz="3600" dirty="0">
                <a:latin typeface="Arial"/>
                <a:cs typeface="Arial"/>
              </a:rPr>
              <a:t>t</a:t>
            </a:r>
            <a:r>
              <a:rPr sz="3600" spc="15" dirty="0">
                <a:latin typeface="Arial"/>
                <a:cs typeface="Arial"/>
              </a:rPr>
              <a:t>a</a:t>
            </a:r>
            <a:endParaRPr sz="3600">
              <a:latin typeface="Arial"/>
              <a:cs typeface="Arial"/>
            </a:endParaRPr>
          </a:p>
        </p:txBody>
      </p:sp>
      <p:sp>
        <p:nvSpPr>
          <p:cNvPr id="12" name="object 12"/>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5</a:t>
            </a:r>
            <a:r>
              <a:rPr lang="it-IT" spc="15" dirty="0"/>
              <a:t>2</a:t>
            </a:r>
            <a:endParaRPr spc="15" dirty="0"/>
          </a:p>
        </p:txBody>
      </p:sp>
      <p:sp>
        <p:nvSpPr>
          <p:cNvPr id="8" name="object 8"/>
          <p:cNvSpPr txBox="1"/>
          <p:nvPr/>
        </p:nvSpPr>
        <p:spPr>
          <a:xfrm>
            <a:off x="8149160" y="3662580"/>
            <a:ext cx="2568575" cy="578485"/>
          </a:xfrm>
          <a:prstGeom prst="rect">
            <a:avLst/>
          </a:prstGeom>
        </p:spPr>
        <p:txBody>
          <a:bodyPr vert="horz" wrap="square" lIns="0" tIns="15875" rIns="0" bIns="0" rtlCol="0">
            <a:spAutoFit/>
          </a:bodyPr>
          <a:lstStyle/>
          <a:p>
            <a:pPr marL="12700">
              <a:lnSpc>
                <a:spcPct val="100000"/>
              </a:lnSpc>
              <a:spcBef>
                <a:spcPts val="125"/>
              </a:spcBef>
              <a:tabLst>
                <a:tab pos="2171065" algn="l"/>
              </a:tabLst>
            </a:pPr>
            <a:r>
              <a:rPr sz="3600" spc="10" dirty="0">
                <a:latin typeface="Arial"/>
                <a:cs typeface="Arial"/>
              </a:rPr>
              <a:t>sen</a:t>
            </a:r>
            <a:r>
              <a:rPr sz="3600" dirty="0">
                <a:latin typeface="Arial"/>
                <a:cs typeface="Arial"/>
              </a:rPr>
              <a:t>t</a:t>
            </a:r>
            <a:r>
              <a:rPr sz="3600" spc="15" dirty="0">
                <a:latin typeface="Arial"/>
                <a:cs typeface="Arial"/>
              </a:rPr>
              <a:t>enza</a:t>
            </a:r>
            <a:r>
              <a:rPr sz="3600" dirty="0">
                <a:latin typeface="Arial"/>
                <a:cs typeface="Arial"/>
              </a:rPr>
              <a:t>	</a:t>
            </a:r>
            <a:r>
              <a:rPr sz="3600" spc="10" dirty="0">
                <a:latin typeface="Arial"/>
                <a:cs typeface="Arial"/>
              </a:rPr>
              <a:t>n.</a:t>
            </a:r>
            <a:endParaRPr sz="3600">
              <a:latin typeface="Arial"/>
              <a:cs typeface="Arial"/>
            </a:endParaRPr>
          </a:p>
        </p:txBody>
      </p:sp>
      <p:sp>
        <p:nvSpPr>
          <p:cNvPr id="9" name="object 9"/>
          <p:cNvSpPr txBox="1"/>
          <p:nvPr/>
        </p:nvSpPr>
        <p:spPr>
          <a:xfrm>
            <a:off x="10872375" y="2552666"/>
            <a:ext cx="3104515" cy="1688464"/>
          </a:xfrm>
          <a:prstGeom prst="rect">
            <a:avLst/>
          </a:prstGeom>
        </p:spPr>
        <p:txBody>
          <a:bodyPr vert="horz" wrap="square" lIns="0" tIns="15875" rIns="0" bIns="0" rtlCol="0">
            <a:spAutoFit/>
          </a:bodyPr>
          <a:lstStyle/>
          <a:p>
            <a:pPr marL="12700">
              <a:lnSpc>
                <a:spcPct val="100000"/>
              </a:lnSpc>
              <a:spcBef>
                <a:spcPts val="125"/>
              </a:spcBef>
              <a:tabLst>
                <a:tab pos="657860" algn="l"/>
              </a:tabLst>
            </a:pPr>
            <a:r>
              <a:rPr sz="3600" spc="10" dirty="0">
                <a:latin typeface="Arial"/>
                <a:cs typeface="Arial"/>
              </a:rPr>
              <a:t>di	Palmanova,</a:t>
            </a:r>
            <a:endParaRPr sz="3600">
              <a:latin typeface="Arial"/>
              <a:cs typeface="Arial"/>
            </a:endParaRPr>
          </a:p>
          <a:p>
            <a:pPr>
              <a:lnSpc>
                <a:spcPct val="100000"/>
              </a:lnSpc>
              <a:spcBef>
                <a:spcPts val="50"/>
              </a:spcBef>
            </a:pPr>
            <a:endParaRPr sz="3800">
              <a:latin typeface="Times New Roman"/>
              <a:cs typeface="Times New Roman"/>
            </a:endParaRPr>
          </a:p>
          <a:p>
            <a:pPr marL="120650">
              <a:lnSpc>
                <a:spcPct val="100000"/>
              </a:lnSpc>
              <a:tabLst>
                <a:tab pos="1434465" algn="l"/>
                <a:tab pos="2338070" algn="l"/>
              </a:tabLst>
            </a:pPr>
            <a:r>
              <a:rPr sz="3600" spc="15" dirty="0">
                <a:latin typeface="Arial"/>
                <a:cs typeface="Arial"/>
              </a:rPr>
              <a:t>1304	</a:t>
            </a:r>
            <a:r>
              <a:rPr sz="3600" spc="10" dirty="0">
                <a:latin typeface="Arial"/>
                <a:cs typeface="Arial"/>
              </a:rPr>
              <a:t>del	</a:t>
            </a:r>
            <a:r>
              <a:rPr sz="3600" spc="15" dirty="0">
                <a:latin typeface="Arial"/>
                <a:cs typeface="Arial"/>
              </a:rPr>
              <a:t>19</a:t>
            </a:r>
            <a:endParaRPr sz="3600">
              <a:latin typeface="Arial"/>
              <a:cs typeface="Arial"/>
            </a:endParaRPr>
          </a:p>
        </p:txBody>
      </p:sp>
      <p:sp>
        <p:nvSpPr>
          <p:cNvPr id="10" name="object 10"/>
          <p:cNvSpPr txBox="1"/>
          <p:nvPr/>
        </p:nvSpPr>
        <p:spPr>
          <a:xfrm>
            <a:off x="13999325" y="2552666"/>
            <a:ext cx="2806700" cy="1688464"/>
          </a:xfrm>
          <a:prstGeom prst="rect">
            <a:avLst/>
          </a:prstGeom>
        </p:spPr>
        <p:txBody>
          <a:bodyPr vert="horz" wrap="square" lIns="0" tIns="15875" rIns="0" bIns="0" rtlCol="0">
            <a:spAutoFit/>
          </a:bodyPr>
          <a:lstStyle/>
          <a:p>
            <a:pPr marL="251460">
              <a:lnSpc>
                <a:spcPct val="100000"/>
              </a:lnSpc>
              <a:spcBef>
                <a:spcPts val="125"/>
              </a:spcBef>
              <a:tabLst>
                <a:tab pos="2408555" algn="l"/>
              </a:tabLst>
            </a:pPr>
            <a:r>
              <a:rPr sz="3600" spc="10" dirty="0">
                <a:latin typeface="Arial"/>
                <a:cs typeface="Arial"/>
              </a:rPr>
              <a:t>sen</a:t>
            </a:r>
            <a:r>
              <a:rPr sz="3600" dirty="0">
                <a:latin typeface="Arial"/>
                <a:cs typeface="Arial"/>
              </a:rPr>
              <a:t>t</a:t>
            </a:r>
            <a:r>
              <a:rPr sz="3600" spc="15" dirty="0">
                <a:latin typeface="Arial"/>
                <a:cs typeface="Arial"/>
              </a:rPr>
              <a:t>enza</a:t>
            </a:r>
            <a:r>
              <a:rPr sz="3600" dirty="0">
                <a:latin typeface="Arial"/>
                <a:cs typeface="Arial"/>
              </a:rPr>
              <a:t>	</a:t>
            </a:r>
            <a:r>
              <a:rPr sz="3600" spc="10" dirty="0">
                <a:latin typeface="Arial"/>
                <a:cs typeface="Arial"/>
              </a:rPr>
              <a:t>n.</a:t>
            </a:r>
            <a:endParaRPr sz="3600">
              <a:latin typeface="Arial"/>
              <a:cs typeface="Arial"/>
            </a:endParaRPr>
          </a:p>
          <a:p>
            <a:pPr>
              <a:lnSpc>
                <a:spcPct val="100000"/>
              </a:lnSpc>
              <a:spcBef>
                <a:spcPts val="50"/>
              </a:spcBef>
            </a:pPr>
            <a:endParaRPr sz="3800">
              <a:latin typeface="Times New Roman"/>
              <a:cs typeface="Times New Roman"/>
            </a:endParaRPr>
          </a:p>
          <a:p>
            <a:pPr marL="12700">
              <a:lnSpc>
                <a:spcPct val="100000"/>
              </a:lnSpc>
              <a:tabLst>
                <a:tab pos="1735455" algn="l"/>
                <a:tab pos="2280285" algn="l"/>
              </a:tabLst>
            </a:pPr>
            <a:r>
              <a:rPr sz="3600" spc="15" dirty="0">
                <a:latin typeface="Arial"/>
                <a:cs typeface="Arial"/>
              </a:rPr>
              <a:t>o</a:t>
            </a:r>
            <a:r>
              <a:rPr sz="3600" dirty="0">
                <a:latin typeface="Arial"/>
                <a:cs typeface="Arial"/>
              </a:rPr>
              <a:t>tt</a:t>
            </a:r>
            <a:r>
              <a:rPr sz="3600" spc="10" dirty="0">
                <a:latin typeface="Arial"/>
                <a:cs typeface="Arial"/>
              </a:rPr>
              <a:t>obre</a:t>
            </a:r>
            <a:r>
              <a:rPr sz="3600" dirty="0">
                <a:latin typeface="Arial"/>
                <a:cs typeface="Arial"/>
              </a:rPr>
              <a:t>	</a:t>
            </a:r>
            <a:r>
              <a:rPr sz="3600" spc="15" dirty="0">
                <a:latin typeface="Arial"/>
                <a:cs typeface="Arial"/>
              </a:rPr>
              <a:t>–</a:t>
            </a:r>
            <a:r>
              <a:rPr sz="3600" dirty="0">
                <a:latin typeface="Arial"/>
                <a:cs typeface="Arial"/>
              </a:rPr>
              <a:t>	</a:t>
            </a:r>
            <a:r>
              <a:rPr sz="3600" spc="15" dirty="0">
                <a:latin typeface="Arial"/>
                <a:cs typeface="Arial"/>
              </a:rPr>
              <a:t>28</a:t>
            </a:r>
            <a:endParaRPr sz="3600">
              <a:latin typeface="Arial"/>
              <a:cs typeface="Arial"/>
            </a:endParaRPr>
          </a:p>
        </p:txBody>
      </p:sp>
      <p:sp>
        <p:nvSpPr>
          <p:cNvPr id="11" name="object 11"/>
          <p:cNvSpPr txBox="1"/>
          <p:nvPr/>
        </p:nvSpPr>
        <p:spPr>
          <a:xfrm>
            <a:off x="1589345" y="3107623"/>
            <a:ext cx="6296660" cy="1688464"/>
          </a:xfrm>
          <a:prstGeom prst="rect">
            <a:avLst/>
          </a:prstGeom>
        </p:spPr>
        <p:txBody>
          <a:bodyPr vert="horz" wrap="square" lIns="0" tIns="15875" rIns="0" bIns="0" rtlCol="0">
            <a:spAutoFit/>
          </a:bodyPr>
          <a:lstStyle/>
          <a:p>
            <a:pPr marL="525145">
              <a:lnSpc>
                <a:spcPct val="100000"/>
              </a:lnSpc>
              <a:spcBef>
                <a:spcPts val="125"/>
              </a:spcBef>
            </a:pPr>
            <a:r>
              <a:rPr sz="3600" spc="10" dirty="0">
                <a:latin typeface="Arial"/>
                <a:cs typeface="Arial"/>
              </a:rPr>
              <a:t>137/09 del </a:t>
            </a:r>
            <a:r>
              <a:rPr sz="3600" spc="15" dirty="0">
                <a:latin typeface="Arial"/>
                <a:cs typeface="Arial"/>
              </a:rPr>
              <a:t>13 maggio</a:t>
            </a:r>
            <a:r>
              <a:rPr sz="3600" spc="-70" dirty="0">
                <a:latin typeface="Arial"/>
                <a:cs typeface="Arial"/>
              </a:rPr>
              <a:t> </a:t>
            </a:r>
            <a:r>
              <a:rPr sz="3600" spc="15" dirty="0">
                <a:latin typeface="Arial"/>
                <a:cs typeface="Arial"/>
              </a:rPr>
              <a:t>2009</a:t>
            </a:r>
            <a:endParaRPr sz="3600">
              <a:latin typeface="Arial"/>
              <a:cs typeface="Arial"/>
            </a:endParaRPr>
          </a:p>
          <a:p>
            <a:pPr marL="525145" marR="5080" indent="-513080">
              <a:lnSpc>
                <a:spcPts val="4370"/>
              </a:lnSpc>
              <a:spcBef>
                <a:spcPts val="155"/>
              </a:spcBef>
              <a:tabLst>
                <a:tab pos="525145" algn="l"/>
                <a:tab pos="1940560" algn="l"/>
                <a:tab pos="4124960" algn="l"/>
                <a:tab pos="4764405" algn="l"/>
              </a:tabLst>
            </a:pPr>
            <a:r>
              <a:rPr sz="4050" spc="7" baseline="7201" dirty="0">
                <a:latin typeface="Arial"/>
                <a:cs typeface="Arial"/>
              </a:rPr>
              <a:t>-	</a:t>
            </a:r>
            <a:r>
              <a:rPr sz="3600" spc="10" dirty="0">
                <a:latin typeface="Arial"/>
                <a:cs typeface="Arial"/>
              </a:rPr>
              <a:t>Cor</a:t>
            </a:r>
            <a:r>
              <a:rPr sz="3600" dirty="0">
                <a:latin typeface="Arial"/>
                <a:cs typeface="Arial"/>
              </a:rPr>
              <a:t>t</a:t>
            </a:r>
            <a:r>
              <a:rPr sz="3600" spc="15" dirty="0">
                <a:latin typeface="Arial"/>
                <a:cs typeface="Arial"/>
              </a:rPr>
              <a:t>e</a:t>
            </a:r>
            <a:r>
              <a:rPr sz="3600" dirty="0">
                <a:latin typeface="Arial"/>
                <a:cs typeface="Arial"/>
              </a:rPr>
              <a:t>	</a:t>
            </a:r>
            <a:r>
              <a:rPr sz="3600" spc="10" dirty="0">
                <a:latin typeface="Arial"/>
                <a:cs typeface="Arial"/>
              </a:rPr>
              <a:t>d’Appello</a:t>
            </a:r>
            <a:r>
              <a:rPr sz="3600" dirty="0">
                <a:latin typeface="Arial"/>
                <a:cs typeface="Arial"/>
              </a:rPr>
              <a:t>	</a:t>
            </a:r>
            <a:r>
              <a:rPr sz="3600" spc="10" dirty="0">
                <a:latin typeface="Arial"/>
                <a:cs typeface="Arial"/>
              </a:rPr>
              <a:t>di</a:t>
            </a:r>
            <a:r>
              <a:rPr sz="3600" dirty="0">
                <a:latin typeface="Arial"/>
                <a:cs typeface="Arial"/>
              </a:rPr>
              <a:t>	</a:t>
            </a:r>
            <a:r>
              <a:rPr sz="3600" spc="-120" dirty="0">
                <a:latin typeface="Arial"/>
                <a:cs typeface="Arial"/>
              </a:rPr>
              <a:t>T</a:t>
            </a:r>
            <a:r>
              <a:rPr sz="3600" spc="10" dirty="0">
                <a:latin typeface="Arial"/>
                <a:cs typeface="Arial"/>
              </a:rPr>
              <a:t>ries</a:t>
            </a:r>
            <a:r>
              <a:rPr sz="3600" dirty="0">
                <a:latin typeface="Arial"/>
                <a:cs typeface="Arial"/>
              </a:rPr>
              <a:t>t</a:t>
            </a:r>
            <a:r>
              <a:rPr sz="3600" spc="5" dirty="0">
                <a:latin typeface="Arial"/>
                <a:cs typeface="Arial"/>
              </a:rPr>
              <a:t>e,  </a:t>
            </a:r>
            <a:r>
              <a:rPr sz="3600" spc="15" dirty="0">
                <a:latin typeface="Arial"/>
                <a:cs typeface="Arial"/>
              </a:rPr>
              <a:t>novembre</a:t>
            </a:r>
            <a:r>
              <a:rPr sz="3600" dirty="0">
                <a:latin typeface="Arial"/>
                <a:cs typeface="Arial"/>
              </a:rPr>
              <a:t> </a:t>
            </a:r>
            <a:r>
              <a:rPr sz="3600" spc="-55" dirty="0">
                <a:latin typeface="Arial"/>
                <a:cs typeface="Arial"/>
              </a:rPr>
              <a:t>2011</a:t>
            </a:r>
            <a:endParaRPr sz="36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9763125" cy="905510"/>
          </a:xfrm>
          <a:prstGeom prst="rect">
            <a:avLst/>
          </a:prstGeom>
        </p:spPr>
        <p:txBody>
          <a:bodyPr vert="horz" wrap="square" lIns="0" tIns="15240" rIns="0" bIns="0" rtlCol="0">
            <a:spAutoFit/>
          </a:bodyPr>
          <a:lstStyle/>
          <a:p>
            <a:pPr marL="12700">
              <a:lnSpc>
                <a:spcPct val="100000"/>
              </a:lnSpc>
              <a:spcBef>
                <a:spcPts val="120"/>
              </a:spcBef>
            </a:pPr>
            <a:r>
              <a:rPr sz="5750" spc="5" dirty="0"/>
              <a:t>Confondibilità Burberry</a:t>
            </a:r>
            <a:r>
              <a:rPr sz="5750" spc="-5" dirty="0"/>
              <a:t> </a:t>
            </a:r>
            <a:r>
              <a:rPr sz="5750" spc="10" dirty="0"/>
              <a:t>Check</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53</a:t>
            </a:r>
            <a:endParaRPr spc="15" dirty="0"/>
          </a:p>
        </p:txBody>
      </p:sp>
      <p:sp>
        <p:nvSpPr>
          <p:cNvPr id="3" name="object 3"/>
          <p:cNvSpPr txBox="1"/>
          <p:nvPr/>
        </p:nvSpPr>
        <p:spPr>
          <a:xfrm>
            <a:off x="1557932" y="2734441"/>
            <a:ext cx="13040360" cy="4104640"/>
          </a:xfrm>
          <a:prstGeom prst="rect">
            <a:avLst/>
          </a:prstGeom>
        </p:spPr>
        <p:txBody>
          <a:bodyPr vert="horz" wrap="square" lIns="0" tIns="16510" rIns="0" bIns="0" rtlCol="0">
            <a:spAutoFit/>
          </a:bodyPr>
          <a:lstStyle/>
          <a:p>
            <a:pPr marL="12700">
              <a:lnSpc>
                <a:spcPct val="100000"/>
              </a:lnSpc>
              <a:spcBef>
                <a:spcPts val="130"/>
              </a:spcBef>
            </a:pPr>
            <a:r>
              <a:rPr sz="2000" b="1" dirty="0">
                <a:latin typeface="Arial"/>
                <a:cs typeface="Arial"/>
              </a:rPr>
              <a:t>Tribunale </a:t>
            </a:r>
            <a:r>
              <a:rPr sz="2000" b="1" spc="10" dirty="0">
                <a:latin typeface="Arial"/>
                <a:cs typeface="Arial"/>
              </a:rPr>
              <a:t>di Bari</a:t>
            </a:r>
            <a:r>
              <a:rPr sz="2000" spc="10" dirty="0">
                <a:latin typeface="Arial"/>
                <a:cs typeface="Arial"/>
              </a:rPr>
              <a:t>, </a:t>
            </a:r>
            <a:r>
              <a:rPr sz="2000" spc="15" dirty="0">
                <a:latin typeface="Arial"/>
                <a:cs typeface="Arial"/>
              </a:rPr>
              <a:t>ordinanza </a:t>
            </a:r>
            <a:r>
              <a:rPr sz="2000" spc="10" dirty="0">
                <a:latin typeface="Arial"/>
                <a:cs typeface="Arial"/>
              </a:rPr>
              <a:t>GIP del </a:t>
            </a:r>
            <a:r>
              <a:rPr sz="2000" spc="15" dirty="0">
                <a:latin typeface="Arial"/>
                <a:cs typeface="Arial"/>
              </a:rPr>
              <a:t>2 – 14 </a:t>
            </a:r>
            <a:r>
              <a:rPr sz="2000" spc="10" dirty="0">
                <a:latin typeface="Arial"/>
                <a:cs typeface="Arial"/>
              </a:rPr>
              <a:t>febbraio </a:t>
            </a:r>
            <a:r>
              <a:rPr sz="2000" spc="15" dirty="0">
                <a:latin typeface="Arial"/>
                <a:cs typeface="Arial"/>
              </a:rPr>
              <a:t>2012, </a:t>
            </a:r>
            <a:r>
              <a:rPr sz="2000" spc="10" dirty="0">
                <a:latin typeface="Arial"/>
                <a:cs typeface="Arial"/>
              </a:rPr>
              <a:t>proc. </a:t>
            </a:r>
            <a:r>
              <a:rPr sz="2000" spc="15" dirty="0">
                <a:latin typeface="Arial"/>
                <a:cs typeface="Arial"/>
              </a:rPr>
              <a:t>pen. 1304/09</a:t>
            </a:r>
            <a:r>
              <a:rPr sz="2000" spc="-95" dirty="0">
                <a:latin typeface="Arial"/>
                <a:cs typeface="Arial"/>
              </a:rPr>
              <a:t> </a:t>
            </a:r>
            <a:r>
              <a:rPr sz="2000" spc="10" dirty="0">
                <a:latin typeface="Arial"/>
                <a:cs typeface="Arial"/>
              </a:rPr>
              <a:t>R.G.N.R.</a:t>
            </a:r>
            <a:endParaRPr sz="2000">
              <a:latin typeface="Arial"/>
              <a:cs typeface="Arial"/>
            </a:endParaRPr>
          </a:p>
          <a:p>
            <a:pPr marL="12700" marR="5080" algn="just">
              <a:lnSpc>
                <a:spcPct val="103099"/>
              </a:lnSpc>
            </a:pPr>
            <a:r>
              <a:rPr sz="2000" spc="10" dirty="0">
                <a:latin typeface="Arial"/>
                <a:cs typeface="Arial"/>
              </a:rPr>
              <a:t>“</a:t>
            </a:r>
            <a:r>
              <a:rPr sz="2000" i="1" spc="10" dirty="0">
                <a:latin typeface="Arial"/>
                <a:cs typeface="Arial"/>
              </a:rPr>
              <a:t>Nel </a:t>
            </a:r>
            <a:r>
              <a:rPr sz="2000" i="1" spc="15" dirty="0">
                <a:latin typeface="Arial"/>
                <a:cs typeface="Arial"/>
              </a:rPr>
              <a:t>caso </a:t>
            </a:r>
            <a:r>
              <a:rPr sz="2000" i="1" spc="10" dirty="0">
                <a:latin typeface="Arial"/>
                <a:cs typeface="Arial"/>
              </a:rPr>
              <a:t>di specie, nel loro </a:t>
            </a:r>
            <a:r>
              <a:rPr sz="2000" i="1" spc="15" dirty="0">
                <a:latin typeface="Arial"/>
                <a:cs typeface="Arial"/>
              </a:rPr>
              <a:t>complesso, </a:t>
            </a:r>
            <a:r>
              <a:rPr sz="2000" i="1" spc="5" dirty="0">
                <a:latin typeface="Arial"/>
                <a:cs typeface="Arial"/>
              </a:rPr>
              <a:t>i </a:t>
            </a:r>
            <a:r>
              <a:rPr sz="2000" i="1" spc="15" dirty="0">
                <a:latin typeface="Arial"/>
                <a:cs typeface="Arial"/>
              </a:rPr>
              <a:t>segni </a:t>
            </a:r>
            <a:r>
              <a:rPr sz="2000" i="1" spc="10" dirty="0">
                <a:latin typeface="Arial"/>
                <a:cs typeface="Arial"/>
              </a:rPr>
              <a:t>risultano </a:t>
            </a:r>
            <a:r>
              <a:rPr sz="2000" i="1" spc="15" dirty="0">
                <a:latin typeface="Arial"/>
                <a:cs typeface="Arial"/>
              </a:rPr>
              <a:t>pressoché </a:t>
            </a:r>
            <a:r>
              <a:rPr sz="2000" i="1" spc="10" dirty="0">
                <a:latin typeface="Arial"/>
                <a:cs typeface="Arial"/>
              </a:rPr>
              <a:t>identici e, senz’altro, confondibili. </a:t>
            </a:r>
            <a:r>
              <a:rPr sz="2000" i="1" spc="20" dirty="0">
                <a:latin typeface="Arial"/>
                <a:cs typeface="Arial"/>
              </a:rPr>
              <a:t>Né </a:t>
            </a:r>
            <a:r>
              <a:rPr sz="2000" i="1" spc="15" dirty="0">
                <a:latin typeface="Arial"/>
                <a:cs typeface="Arial"/>
              </a:rPr>
              <a:t>ha  valenza </a:t>
            </a:r>
            <a:r>
              <a:rPr sz="2000" i="1" spc="10" dirty="0">
                <a:latin typeface="Arial"/>
                <a:cs typeface="Arial"/>
              </a:rPr>
              <a:t>negativa la circostanza </a:t>
            </a:r>
            <a:r>
              <a:rPr sz="2000" i="1" spc="15" dirty="0">
                <a:latin typeface="Arial"/>
                <a:cs typeface="Arial"/>
              </a:rPr>
              <a:t>per </a:t>
            </a:r>
            <a:r>
              <a:rPr sz="2000" i="1" spc="10" dirty="0">
                <a:latin typeface="Arial"/>
                <a:cs typeface="Arial"/>
              </a:rPr>
              <a:t>cui si </a:t>
            </a:r>
            <a:r>
              <a:rPr sz="2000" i="1" spc="5" dirty="0">
                <a:latin typeface="Arial"/>
                <a:cs typeface="Arial"/>
              </a:rPr>
              <a:t>tratta </a:t>
            </a:r>
            <a:r>
              <a:rPr sz="2000" i="1" spc="10" dirty="0">
                <a:latin typeface="Arial"/>
                <a:cs typeface="Arial"/>
              </a:rPr>
              <a:t>di piccoli inserti che, </a:t>
            </a:r>
            <a:r>
              <a:rPr sz="2000" i="1" spc="15" dirty="0">
                <a:latin typeface="Arial"/>
                <a:cs typeface="Arial"/>
              </a:rPr>
              <a:t>secondo </a:t>
            </a:r>
            <a:r>
              <a:rPr sz="2000" i="1" spc="10" dirty="0">
                <a:latin typeface="Arial"/>
                <a:cs typeface="Arial"/>
              </a:rPr>
              <a:t>la Difesa degli indagati, </a:t>
            </a:r>
            <a:r>
              <a:rPr sz="2000" i="1" spc="15" dirty="0">
                <a:latin typeface="Arial"/>
                <a:cs typeface="Arial"/>
              </a:rPr>
              <a:t>non  sarebbero </a:t>
            </a:r>
            <a:r>
              <a:rPr sz="2000" i="1" spc="10" dirty="0">
                <a:latin typeface="Arial"/>
                <a:cs typeface="Arial"/>
              </a:rPr>
              <a:t>idonei </a:t>
            </a:r>
            <a:r>
              <a:rPr sz="2000" i="1" spc="15" dirty="0">
                <a:latin typeface="Arial"/>
                <a:cs typeface="Arial"/>
              </a:rPr>
              <a:t>ad </a:t>
            </a:r>
            <a:r>
              <a:rPr sz="2000" i="1" spc="10" dirty="0">
                <a:latin typeface="Arial"/>
                <a:cs typeface="Arial"/>
              </a:rPr>
              <a:t>ingannare. Anzi, proprio le </a:t>
            </a:r>
            <a:r>
              <a:rPr sz="2000" i="1" spc="15" dirty="0">
                <a:latin typeface="Arial"/>
                <a:cs typeface="Arial"/>
              </a:rPr>
              <a:t>dimensioni </a:t>
            </a:r>
            <a:r>
              <a:rPr sz="2000" i="1" spc="10" dirty="0">
                <a:latin typeface="Arial"/>
                <a:cs typeface="Arial"/>
              </a:rPr>
              <a:t>ridotte del tessuto riproducente </a:t>
            </a:r>
            <a:r>
              <a:rPr sz="2000" i="1" spc="5" dirty="0">
                <a:latin typeface="Arial"/>
                <a:cs typeface="Arial"/>
              </a:rPr>
              <a:t>il </a:t>
            </a:r>
            <a:r>
              <a:rPr sz="2000" i="1" spc="10" dirty="0">
                <a:latin typeface="Arial"/>
                <a:cs typeface="Arial"/>
              </a:rPr>
              <a:t>“Burberry check”,  potrebbero contribuire </a:t>
            </a:r>
            <a:r>
              <a:rPr sz="2000" i="1" spc="15" dirty="0">
                <a:latin typeface="Arial"/>
                <a:cs typeface="Arial"/>
              </a:rPr>
              <a:t>ad una </a:t>
            </a:r>
            <a:r>
              <a:rPr sz="2000" i="1" spc="10" dirty="0">
                <a:latin typeface="Arial"/>
                <a:cs typeface="Arial"/>
              </a:rPr>
              <a:t>analisi distorta dello stesso che, </a:t>
            </a:r>
            <a:r>
              <a:rPr sz="2000" i="1" spc="15" dirty="0">
                <a:latin typeface="Arial"/>
                <a:cs typeface="Arial"/>
              </a:rPr>
              <a:t>non </a:t>
            </a:r>
            <a:r>
              <a:rPr sz="2000" i="1" spc="10" dirty="0">
                <a:latin typeface="Arial"/>
                <a:cs typeface="Arial"/>
              </a:rPr>
              <a:t>permetta, all’uomo </a:t>
            </a:r>
            <a:r>
              <a:rPr sz="2000" i="1" spc="15" dirty="0">
                <a:latin typeface="Arial"/>
                <a:cs typeface="Arial"/>
              </a:rPr>
              <a:t>medio </a:t>
            </a:r>
            <a:r>
              <a:rPr sz="2000" i="1" spc="10" dirty="0">
                <a:latin typeface="Arial"/>
                <a:cs typeface="Arial"/>
              </a:rPr>
              <a:t>di verificare, sulla </a:t>
            </a:r>
            <a:r>
              <a:rPr sz="2000" i="1" spc="575" dirty="0">
                <a:latin typeface="Arial"/>
                <a:cs typeface="Arial"/>
              </a:rPr>
              <a:t> </a:t>
            </a:r>
            <a:r>
              <a:rPr sz="2000" i="1" spc="15" dirty="0">
                <a:latin typeface="Arial"/>
                <a:cs typeface="Arial"/>
              </a:rPr>
              <a:t>base </a:t>
            </a:r>
            <a:r>
              <a:rPr sz="2000" i="1" spc="10" dirty="0">
                <a:latin typeface="Arial"/>
                <a:cs typeface="Arial"/>
              </a:rPr>
              <a:t>delle </a:t>
            </a:r>
            <a:r>
              <a:rPr sz="2000" i="1" spc="15" dirty="0">
                <a:latin typeface="Arial"/>
                <a:cs typeface="Arial"/>
              </a:rPr>
              <a:t>sue conoscenze </a:t>
            </a:r>
            <a:r>
              <a:rPr sz="2000" i="1" spc="20" dirty="0">
                <a:latin typeface="Arial"/>
                <a:cs typeface="Arial"/>
              </a:rPr>
              <a:t>ma </a:t>
            </a:r>
            <a:r>
              <a:rPr sz="2000" i="1" spc="10" dirty="0">
                <a:latin typeface="Arial"/>
                <a:cs typeface="Arial"/>
              </a:rPr>
              <a:t>soprattutto del ricordo della trama, </a:t>
            </a:r>
            <a:r>
              <a:rPr sz="2000" i="1" spc="15" dirty="0">
                <a:latin typeface="Arial"/>
                <a:cs typeface="Arial"/>
              </a:rPr>
              <a:t>che </a:t>
            </a:r>
            <a:r>
              <a:rPr sz="2000" i="1" spc="10" dirty="0">
                <a:latin typeface="Arial"/>
                <a:cs typeface="Arial"/>
              </a:rPr>
              <a:t>questa sia </a:t>
            </a:r>
            <a:r>
              <a:rPr sz="2000" i="1" spc="15" dirty="0">
                <a:latin typeface="Arial"/>
                <a:cs typeface="Arial"/>
              </a:rPr>
              <a:t>una </a:t>
            </a:r>
            <a:r>
              <a:rPr sz="2000" i="1" spc="10" dirty="0">
                <a:latin typeface="Arial"/>
                <a:cs typeface="Arial"/>
              </a:rPr>
              <a:t>riproduzione </a:t>
            </a:r>
            <a:r>
              <a:rPr sz="2000" i="1" spc="15" dirty="0">
                <a:latin typeface="Arial"/>
                <a:cs typeface="Arial"/>
              </a:rPr>
              <a:t>non</a:t>
            </a:r>
            <a:r>
              <a:rPr sz="2000" i="1" spc="65" dirty="0">
                <a:latin typeface="Arial"/>
                <a:cs typeface="Arial"/>
              </a:rPr>
              <a:t> </a:t>
            </a:r>
            <a:r>
              <a:rPr sz="2000" i="1" spc="10" dirty="0">
                <a:latin typeface="Arial"/>
                <a:cs typeface="Arial"/>
              </a:rPr>
              <a:t>originale</a:t>
            </a:r>
            <a:r>
              <a:rPr sz="2000" spc="10" dirty="0">
                <a:latin typeface="Arial"/>
                <a:cs typeface="Arial"/>
              </a:rPr>
              <a:t>”.</a:t>
            </a:r>
            <a:endParaRPr sz="2000">
              <a:latin typeface="Arial"/>
              <a:cs typeface="Arial"/>
            </a:endParaRPr>
          </a:p>
          <a:p>
            <a:pPr>
              <a:lnSpc>
                <a:spcPct val="100000"/>
              </a:lnSpc>
            </a:pPr>
            <a:endParaRPr sz="2150">
              <a:latin typeface="Times New Roman"/>
              <a:cs typeface="Times New Roman"/>
            </a:endParaRPr>
          </a:p>
          <a:p>
            <a:pPr marL="12700" marR="5080" algn="just">
              <a:lnSpc>
                <a:spcPct val="103099"/>
              </a:lnSpc>
            </a:pPr>
            <a:r>
              <a:rPr sz="2000" b="1" dirty="0">
                <a:latin typeface="Arial"/>
                <a:cs typeface="Arial"/>
              </a:rPr>
              <a:t>Tribunale </a:t>
            </a:r>
            <a:r>
              <a:rPr sz="2000" b="1" spc="10" dirty="0">
                <a:latin typeface="Arial"/>
                <a:cs typeface="Arial"/>
              </a:rPr>
              <a:t>di </a:t>
            </a:r>
            <a:r>
              <a:rPr sz="2000" b="1" dirty="0">
                <a:latin typeface="Arial"/>
                <a:cs typeface="Arial"/>
              </a:rPr>
              <a:t>Venezia</a:t>
            </a:r>
            <a:r>
              <a:rPr sz="2000" dirty="0">
                <a:latin typeface="Arial"/>
                <a:cs typeface="Arial"/>
              </a:rPr>
              <a:t>, </a:t>
            </a:r>
            <a:r>
              <a:rPr sz="2000" spc="15" dirty="0">
                <a:latin typeface="Arial"/>
                <a:cs typeface="Arial"/>
              </a:rPr>
              <a:t>sentenza </a:t>
            </a:r>
            <a:r>
              <a:rPr sz="2000" spc="10" dirty="0">
                <a:latin typeface="Arial"/>
                <a:cs typeface="Arial"/>
              </a:rPr>
              <a:t>n. </a:t>
            </a:r>
            <a:r>
              <a:rPr sz="2000" dirty="0">
                <a:latin typeface="Arial"/>
                <a:cs typeface="Arial"/>
              </a:rPr>
              <a:t>500108/2011 </a:t>
            </a:r>
            <a:r>
              <a:rPr sz="2000" spc="10" dirty="0">
                <a:latin typeface="Arial"/>
                <a:cs typeface="Arial"/>
              </a:rPr>
              <a:t>del </a:t>
            </a:r>
            <a:r>
              <a:rPr sz="2000" spc="15" dirty="0">
                <a:latin typeface="Arial"/>
                <a:cs typeface="Arial"/>
              </a:rPr>
              <a:t>27 maggio – 23 giugno </a:t>
            </a:r>
            <a:r>
              <a:rPr sz="2000" spc="-15" dirty="0">
                <a:latin typeface="Arial"/>
                <a:cs typeface="Arial"/>
              </a:rPr>
              <a:t>2011, </a:t>
            </a:r>
            <a:r>
              <a:rPr sz="2000" spc="10" dirty="0">
                <a:latin typeface="Arial"/>
                <a:cs typeface="Arial"/>
              </a:rPr>
              <a:t>proc. </a:t>
            </a:r>
            <a:r>
              <a:rPr sz="2000" spc="15" dirty="0">
                <a:latin typeface="Arial"/>
                <a:cs typeface="Arial"/>
              </a:rPr>
              <a:t>pen. </a:t>
            </a:r>
            <a:r>
              <a:rPr sz="2000" spc="10" dirty="0">
                <a:latin typeface="Arial"/>
                <a:cs typeface="Arial"/>
              </a:rPr>
              <a:t>n. </a:t>
            </a:r>
            <a:r>
              <a:rPr sz="2000" spc="15" dirty="0">
                <a:latin typeface="Arial"/>
                <a:cs typeface="Arial"/>
              </a:rPr>
              <a:t>6217/07 </a:t>
            </a:r>
            <a:r>
              <a:rPr sz="2000" spc="10" dirty="0">
                <a:latin typeface="Arial"/>
                <a:cs typeface="Arial"/>
              </a:rPr>
              <a:t>R.G.N.R.  </a:t>
            </a:r>
            <a:r>
              <a:rPr sz="2000" b="1" spc="15" dirty="0">
                <a:latin typeface="Arial"/>
                <a:cs typeface="Arial"/>
              </a:rPr>
              <a:t>“</a:t>
            </a:r>
            <a:r>
              <a:rPr sz="2000" i="1" spc="15" dirty="0">
                <a:latin typeface="Arial"/>
                <a:cs typeface="Arial"/>
              </a:rPr>
              <a:t>Per quanto </a:t>
            </a:r>
            <a:r>
              <a:rPr sz="2000" i="1" spc="10" dirty="0">
                <a:latin typeface="Arial"/>
                <a:cs typeface="Arial"/>
              </a:rPr>
              <a:t>riguarda </a:t>
            </a:r>
            <a:r>
              <a:rPr sz="2000" i="1" spc="15" dirty="0">
                <a:latin typeface="Arial"/>
                <a:cs typeface="Arial"/>
              </a:rPr>
              <a:t>invece </a:t>
            </a:r>
            <a:r>
              <a:rPr sz="2000" i="1" spc="10" dirty="0">
                <a:latin typeface="Arial"/>
                <a:cs typeface="Arial"/>
              </a:rPr>
              <a:t>la </a:t>
            </a:r>
            <a:r>
              <a:rPr sz="2000" i="1" spc="15" dirty="0">
                <a:latin typeface="Arial"/>
                <a:cs typeface="Arial"/>
              </a:rPr>
              <a:t>Burberry </a:t>
            </a:r>
            <a:r>
              <a:rPr sz="2000" i="1" spc="10" dirty="0">
                <a:latin typeface="Arial"/>
                <a:cs typeface="Arial"/>
              </a:rPr>
              <a:t>Limited, l’unica </a:t>
            </a:r>
            <a:r>
              <a:rPr sz="2000" i="1" spc="5" dirty="0">
                <a:latin typeface="Arial"/>
                <a:cs typeface="Arial"/>
              </a:rPr>
              <a:t>differenza </a:t>
            </a:r>
            <a:r>
              <a:rPr sz="2000" i="1" spc="10" dirty="0">
                <a:latin typeface="Arial"/>
                <a:cs typeface="Arial"/>
              </a:rPr>
              <a:t>consiste nel </a:t>
            </a:r>
            <a:r>
              <a:rPr sz="2000" i="1" spc="5" dirty="0">
                <a:latin typeface="Arial"/>
                <a:cs typeface="Arial"/>
              </a:rPr>
              <a:t>fatto </a:t>
            </a:r>
            <a:r>
              <a:rPr sz="2000" i="1" spc="15" dirty="0">
                <a:latin typeface="Arial"/>
                <a:cs typeface="Arial"/>
              </a:rPr>
              <a:t>che </a:t>
            </a:r>
            <a:r>
              <a:rPr sz="2000" i="1" spc="10" dirty="0">
                <a:latin typeface="Arial"/>
                <a:cs typeface="Arial"/>
              </a:rPr>
              <a:t>nel </a:t>
            </a:r>
            <a:r>
              <a:rPr sz="2000" i="1" spc="15" dirty="0">
                <a:latin typeface="Arial"/>
                <a:cs typeface="Arial"/>
              </a:rPr>
              <a:t>marchio </a:t>
            </a:r>
            <a:r>
              <a:rPr sz="2000" i="1" spc="10" dirty="0">
                <a:latin typeface="Arial"/>
                <a:cs typeface="Arial"/>
              </a:rPr>
              <a:t>originale  </a:t>
            </a:r>
            <a:r>
              <a:rPr sz="2000" i="1" spc="15" dirty="0">
                <a:latin typeface="Arial"/>
                <a:cs typeface="Arial"/>
              </a:rPr>
              <a:t>Burberry Check </a:t>
            </a:r>
            <a:r>
              <a:rPr sz="2000" i="1" spc="10" dirty="0">
                <a:latin typeface="Arial"/>
                <a:cs typeface="Arial"/>
              </a:rPr>
              <a:t>le fasce </a:t>
            </a:r>
            <a:r>
              <a:rPr sz="2000" i="1" spc="15" dirty="0">
                <a:latin typeface="Arial"/>
                <a:cs typeface="Arial"/>
              </a:rPr>
              <a:t>nere </a:t>
            </a:r>
            <a:r>
              <a:rPr sz="2000" i="1" spc="10" dirty="0">
                <a:latin typeface="Arial"/>
                <a:cs typeface="Arial"/>
              </a:rPr>
              <a:t>disposte in parallelo </a:t>
            </a:r>
            <a:r>
              <a:rPr sz="2000" i="1" spc="15" dirty="0">
                <a:latin typeface="Arial"/>
                <a:cs typeface="Arial"/>
              </a:rPr>
              <a:t>che compongono, insieme </a:t>
            </a:r>
            <a:r>
              <a:rPr sz="2000" i="1" spc="10" dirty="0">
                <a:latin typeface="Arial"/>
                <a:cs typeface="Arial"/>
              </a:rPr>
              <a:t>alle righe rosse, </a:t>
            </a:r>
            <a:r>
              <a:rPr sz="2000" i="1" spc="5" dirty="0">
                <a:latin typeface="Arial"/>
                <a:cs typeface="Arial"/>
              </a:rPr>
              <a:t>il </a:t>
            </a:r>
            <a:r>
              <a:rPr sz="2000" i="1" spc="15" dirty="0">
                <a:latin typeface="Arial"/>
                <a:cs typeface="Arial"/>
              </a:rPr>
              <a:t>doppio </a:t>
            </a:r>
            <a:r>
              <a:rPr sz="2000" i="1" spc="10" dirty="0">
                <a:latin typeface="Arial"/>
                <a:cs typeface="Arial"/>
              </a:rPr>
              <a:t>reticolo </a:t>
            </a:r>
            <a:r>
              <a:rPr sz="2000" i="1" spc="15" dirty="0">
                <a:latin typeface="Arial"/>
                <a:cs typeface="Arial"/>
              </a:rPr>
              <a:t>a  maglie </a:t>
            </a:r>
            <a:r>
              <a:rPr sz="2000" i="1" spc="10" dirty="0">
                <a:latin typeface="Arial"/>
                <a:cs typeface="Arial"/>
              </a:rPr>
              <a:t>quadrilatere, </a:t>
            </a:r>
            <a:r>
              <a:rPr sz="2000" i="1" spc="15" dirty="0">
                <a:latin typeface="Arial"/>
                <a:cs typeface="Arial"/>
              </a:rPr>
              <a:t>sono </a:t>
            </a:r>
            <a:r>
              <a:rPr sz="2000" i="1" spc="10" dirty="0">
                <a:latin typeface="Arial"/>
                <a:cs typeface="Arial"/>
              </a:rPr>
              <a:t>in </a:t>
            </a:r>
            <a:r>
              <a:rPr sz="2000" i="1" spc="15" dirty="0">
                <a:latin typeface="Arial"/>
                <a:cs typeface="Arial"/>
              </a:rPr>
              <a:t>numero </a:t>
            </a:r>
            <a:r>
              <a:rPr sz="2000" i="1" spc="10" dirty="0">
                <a:latin typeface="Arial"/>
                <a:cs typeface="Arial"/>
              </a:rPr>
              <a:t>di tre </a:t>
            </a:r>
            <a:r>
              <a:rPr sz="2000" i="1" spc="15" dirty="0">
                <a:latin typeface="Arial"/>
                <a:cs typeface="Arial"/>
              </a:rPr>
              <a:t>mentre </a:t>
            </a:r>
            <a:r>
              <a:rPr sz="2000" i="1" spc="10" dirty="0">
                <a:latin typeface="Arial"/>
                <a:cs typeface="Arial"/>
              </a:rPr>
              <a:t>nel </a:t>
            </a:r>
            <a:r>
              <a:rPr sz="2000" i="1" spc="15" dirty="0">
                <a:latin typeface="Arial"/>
                <a:cs typeface="Arial"/>
              </a:rPr>
              <a:t>marchio </a:t>
            </a:r>
            <a:r>
              <a:rPr sz="2000" i="1" spc="10" dirty="0">
                <a:latin typeface="Arial"/>
                <a:cs typeface="Arial"/>
              </a:rPr>
              <a:t>riprodotto sulla </a:t>
            </a:r>
            <a:r>
              <a:rPr sz="2000" i="1" spc="15" dirty="0">
                <a:latin typeface="Arial"/>
                <a:cs typeface="Arial"/>
              </a:rPr>
              <a:t>merce </a:t>
            </a:r>
            <a:r>
              <a:rPr sz="2000" i="1" spc="10" dirty="0">
                <a:latin typeface="Arial"/>
                <a:cs typeface="Arial"/>
              </a:rPr>
              <a:t>sottoposta </a:t>
            </a:r>
            <a:r>
              <a:rPr sz="2000" i="1" spc="15" dirty="0">
                <a:latin typeface="Arial"/>
                <a:cs typeface="Arial"/>
              </a:rPr>
              <a:t>a </a:t>
            </a:r>
            <a:r>
              <a:rPr sz="2000" i="1" spc="10" dirty="0">
                <a:latin typeface="Arial"/>
                <a:cs typeface="Arial"/>
              </a:rPr>
              <a:t>sequestro </a:t>
            </a:r>
            <a:r>
              <a:rPr sz="2000" i="1" spc="15" dirty="0">
                <a:latin typeface="Arial"/>
                <a:cs typeface="Arial"/>
              </a:rPr>
              <a:t>sono  </a:t>
            </a:r>
            <a:r>
              <a:rPr sz="2000" i="1" spc="10" dirty="0">
                <a:latin typeface="Arial"/>
                <a:cs typeface="Arial"/>
              </a:rPr>
              <a:t>in </a:t>
            </a:r>
            <a:r>
              <a:rPr sz="2000" i="1" spc="15" dirty="0">
                <a:latin typeface="Arial"/>
                <a:cs typeface="Arial"/>
              </a:rPr>
              <a:t>numero </a:t>
            </a:r>
            <a:r>
              <a:rPr sz="2000" i="1" spc="10" dirty="0">
                <a:latin typeface="Arial"/>
                <a:cs typeface="Arial"/>
              </a:rPr>
              <a:t>di </a:t>
            </a:r>
            <a:r>
              <a:rPr sz="2000" i="1" spc="15" dirty="0">
                <a:latin typeface="Arial"/>
                <a:cs typeface="Arial"/>
              </a:rPr>
              <a:t>due. Ciò è </a:t>
            </a:r>
            <a:r>
              <a:rPr sz="2000" i="1" spc="10" dirty="0">
                <a:latin typeface="Arial"/>
                <a:cs typeface="Arial"/>
              </a:rPr>
              <a:t>percepibile solo </a:t>
            </a:r>
            <a:r>
              <a:rPr sz="2000" i="1" spc="15" dirty="0">
                <a:latin typeface="Arial"/>
                <a:cs typeface="Arial"/>
              </a:rPr>
              <a:t>mettendo a </a:t>
            </a:r>
            <a:r>
              <a:rPr sz="2000" i="1" spc="10" dirty="0">
                <a:latin typeface="Arial"/>
                <a:cs typeface="Arial"/>
              </a:rPr>
              <a:t>confronto </a:t>
            </a:r>
            <a:r>
              <a:rPr sz="2000" i="1" spc="5" dirty="0">
                <a:latin typeface="Arial"/>
                <a:cs typeface="Arial"/>
              </a:rPr>
              <a:t>il </a:t>
            </a:r>
            <a:r>
              <a:rPr sz="2000" i="1" spc="15" dirty="0">
                <a:latin typeface="Arial"/>
                <a:cs typeface="Arial"/>
              </a:rPr>
              <a:t>marchio </a:t>
            </a:r>
            <a:r>
              <a:rPr sz="2000" i="1" spc="10" dirty="0">
                <a:latin typeface="Arial"/>
                <a:cs typeface="Arial"/>
              </a:rPr>
              <a:t>orignale […] </a:t>
            </a:r>
            <a:r>
              <a:rPr sz="2000" i="1" spc="15" dirty="0">
                <a:latin typeface="Arial"/>
                <a:cs typeface="Arial"/>
              </a:rPr>
              <a:t>con </a:t>
            </a:r>
            <a:r>
              <a:rPr sz="2000" i="1" spc="10" dirty="0">
                <a:latin typeface="Arial"/>
                <a:cs typeface="Arial"/>
              </a:rPr>
              <a:t>la fotografia della </a:t>
            </a:r>
            <a:r>
              <a:rPr sz="2000" i="1" spc="15" dirty="0">
                <a:latin typeface="Arial"/>
                <a:cs typeface="Arial"/>
              </a:rPr>
              <a:t>merce  </a:t>
            </a:r>
            <a:r>
              <a:rPr sz="2000" i="1" spc="10" dirty="0">
                <a:latin typeface="Arial"/>
                <a:cs typeface="Arial"/>
              </a:rPr>
              <a:t>sequestrata</a:t>
            </a:r>
            <a:r>
              <a:rPr sz="2000" i="1" dirty="0">
                <a:latin typeface="Arial"/>
                <a:cs typeface="Arial"/>
              </a:rPr>
              <a:t> </a:t>
            </a:r>
            <a:r>
              <a:rPr sz="2000" i="1" spc="10" dirty="0">
                <a:latin typeface="Arial"/>
                <a:cs typeface="Arial"/>
              </a:rPr>
              <a:t>[…]</a:t>
            </a:r>
            <a:r>
              <a:rPr sz="2000" b="1" spc="10" dirty="0">
                <a:latin typeface="Arial"/>
                <a:cs typeface="Arial"/>
              </a:rPr>
              <a:t>”</a:t>
            </a:r>
            <a:endParaRPr sz="20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5485765" cy="905510"/>
          </a:xfrm>
          <a:prstGeom prst="rect">
            <a:avLst/>
          </a:prstGeom>
        </p:spPr>
        <p:txBody>
          <a:bodyPr vert="horz" wrap="square" lIns="0" tIns="15240" rIns="0" bIns="0" rtlCol="0">
            <a:spAutoFit/>
          </a:bodyPr>
          <a:lstStyle/>
          <a:p>
            <a:pPr marL="12700">
              <a:lnSpc>
                <a:spcPct val="100000"/>
              </a:lnSpc>
              <a:spcBef>
                <a:spcPts val="120"/>
              </a:spcBef>
            </a:pPr>
            <a:r>
              <a:rPr sz="5750" spc="5" dirty="0"/>
              <a:t>Gucci </a:t>
            </a:r>
            <a:r>
              <a:rPr sz="5750" spc="10" dirty="0"/>
              <a:t>–</a:t>
            </a:r>
            <a:r>
              <a:rPr sz="5750" spc="-35" dirty="0"/>
              <a:t> </a:t>
            </a:r>
            <a:r>
              <a:rPr sz="5750" spc="5" dirty="0"/>
              <a:t>originale</a:t>
            </a:r>
            <a:endParaRPr sz="5750"/>
          </a:p>
        </p:txBody>
      </p:sp>
      <p:sp>
        <p:nvSpPr>
          <p:cNvPr id="3" name="object 3"/>
          <p:cNvSpPr/>
          <p:nvPr/>
        </p:nvSpPr>
        <p:spPr>
          <a:xfrm>
            <a:off x="7727513" y="2900435"/>
            <a:ext cx="4868961" cy="4785194"/>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54</a:t>
            </a:r>
            <a:endParaRPr spc="15"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7807959"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Gucci </a:t>
            </a:r>
            <a:r>
              <a:rPr sz="5750" spc="10" dirty="0">
                <a:solidFill>
                  <a:srgbClr val="5EBDC3"/>
                </a:solidFill>
                <a:latin typeface="Arial"/>
                <a:cs typeface="Arial"/>
              </a:rPr>
              <a:t>– </a:t>
            </a:r>
            <a:r>
              <a:rPr sz="5750" spc="5" dirty="0">
                <a:solidFill>
                  <a:srgbClr val="5EBDC3"/>
                </a:solidFill>
                <a:latin typeface="Arial"/>
                <a:cs typeface="Arial"/>
              </a:rPr>
              <a:t>alterazione</a:t>
            </a:r>
            <a:r>
              <a:rPr sz="5750" spc="-15" dirty="0">
                <a:solidFill>
                  <a:srgbClr val="5EBDC3"/>
                </a:solidFill>
                <a:latin typeface="Arial"/>
                <a:cs typeface="Arial"/>
              </a:rPr>
              <a:t> </a:t>
            </a:r>
            <a:r>
              <a:rPr sz="5750" spc="5" dirty="0">
                <a:solidFill>
                  <a:srgbClr val="5EBDC3"/>
                </a:solidFill>
                <a:latin typeface="Arial"/>
                <a:cs typeface="Arial"/>
              </a:rPr>
              <a:t>“ee”</a:t>
            </a:r>
            <a:endParaRPr sz="5750">
              <a:latin typeface="Arial"/>
              <a:cs typeface="Arial"/>
            </a:endParaRPr>
          </a:p>
        </p:txBody>
      </p:sp>
      <p:sp>
        <p:nvSpPr>
          <p:cNvPr id="3" name="object 3"/>
          <p:cNvSpPr/>
          <p:nvPr/>
        </p:nvSpPr>
        <p:spPr>
          <a:xfrm>
            <a:off x="3361154" y="3905640"/>
            <a:ext cx="2052293" cy="397893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66237" y="3779989"/>
            <a:ext cx="4921316" cy="4764252"/>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31228" y="2709730"/>
            <a:ext cx="14097000"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spc="15" dirty="0">
                <a:latin typeface="Arial"/>
                <a:cs typeface="Arial"/>
              </a:rPr>
              <a:t>La </a:t>
            </a:r>
            <a:r>
              <a:rPr sz="3600" spc="10" dirty="0">
                <a:latin typeface="Arial"/>
                <a:cs typeface="Arial"/>
              </a:rPr>
              <a:t>Spezia, sentenza n. </a:t>
            </a:r>
            <a:r>
              <a:rPr sz="3600" spc="15" dirty="0">
                <a:latin typeface="Arial"/>
                <a:cs typeface="Arial"/>
              </a:rPr>
              <a:t>223 </a:t>
            </a:r>
            <a:r>
              <a:rPr sz="3600" spc="10" dirty="0">
                <a:latin typeface="Arial"/>
                <a:cs typeface="Arial"/>
              </a:rPr>
              <a:t>del </a:t>
            </a:r>
            <a:r>
              <a:rPr sz="3600" spc="15" dirty="0">
                <a:latin typeface="Arial"/>
                <a:cs typeface="Arial"/>
              </a:rPr>
              <a:t>7 marzo – 13 </a:t>
            </a:r>
            <a:r>
              <a:rPr sz="3600" spc="10" dirty="0">
                <a:latin typeface="Arial"/>
                <a:cs typeface="Arial"/>
              </a:rPr>
              <a:t>aprile</a:t>
            </a:r>
            <a:r>
              <a:rPr sz="3600" spc="-70" dirty="0">
                <a:latin typeface="Arial"/>
                <a:cs typeface="Arial"/>
              </a:rPr>
              <a:t> </a:t>
            </a:r>
            <a:r>
              <a:rPr sz="3600" spc="15" dirty="0">
                <a:latin typeface="Arial"/>
                <a:cs typeface="Arial"/>
              </a:rPr>
              <a:t>2012</a:t>
            </a:r>
            <a:endParaRPr sz="3600">
              <a:latin typeface="Arial"/>
              <a:cs typeface="Arial"/>
            </a:endParaRPr>
          </a:p>
        </p:txBody>
      </p:sp>
      <p:sp>
        <p:nvSpPr>
          <p:cNvPr id="7" name="Segnaposto numero diapositiva 6">
            <a:extLst>
              <a:ext uri="{FF2B5EF4-FFF2-40B4-BE49-F238E27FC236}">
                <a16:creationId xmlns:a16="http://schemas.microsoft.com/office/drawing/2014/main" id="{12F08CB0-49AC-D745-84CE-E18A661CCC1C}"/>
              </a:ext>
            </a:extLst>
          </p:cNvPr>
          <p:cNvSpPr>
            <a:spLocks noGrp="1"/>
          </p:cNvSpPr>
          <p:nvPr>
            <p:ph type="sldNum" sz="quarter" idx="7"/>
          </p:nvPr>
        </p:nvSpPr>
        <p:spPr/>
        <p:txBody>
          <a:bodyPr/>
          <a:lstStyle/>
          <a:p>
            <a:pPr marL="25400">
              <a:lnSpc>
                <a:spcPts val="2014"/>
              </a:lnSpc>
            </a:pPr>
            <a:fld id="{81D60167-4931-47E6-BA6A-407CBD079E47}" type="slidenum">
              <a:rPr lang="it-IT" spc="15" smtClean="0"/>
              <a:t>55</a:t>
            </a:fld>
            <a:endParaRPr lang="it-IT" spc="15"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7807959"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Gucci </a:t>
            </a:r>
            <a:r>
              <a:rPr sz="5750" spc="10" dirty="0">
                <a:solidFill>
                  <a:srgbClr val="5EBDC3"/>
                </a:solidFill>
                <a:latin typeface="Arial"/>
                <a:cs typeface="Arial"/>
              </a:rPr>
              <a:t>– </a:t>
            </a:r>
            <a:r>
              <a:rPr sz="5750" spc="5" dirty="0">
                <a:solidFill>
                  <a:srgbClr val="5EBDC3"/>
                </a:solidFill>
                <a:latin typeface="Arial"/>
                <a:cs typeface="Arial"/>
              </a:rPr>
              <a:t>alterazione</a:t>
            </a:r>
            <a:r>
              <a:rPr sz="5750" spc="-15" dirty="0">
                <a:solidFill>
                  <a:srgbClr val="5EBDC3"/>
                </a:solidFill>
                <a:latin typeface="Arial"/>
                <a:cs typeface="Arial"/>
              </a:rPr>
              <a:t> </a:t>
            </a:r>
            <a:r>
              <a:rPr sz="5750" spc="5" dirty="0">
                <a:solidFill>
                  <a:srgbClr val="5EBDC3"/>
                </a:solidFill>
                <a:latin typeface="Arial"/>
                <a:cs typeface="Arial"/>
              </a:rPr>
              <a:t>“69”</a:t>
            </a:r>
            <a:endParaRPr sz="5750">
              <a:latin typeface="Arial"/>
              <a:cs typeface="Arial"/>
            </a:endParaRPr>
          </a:p>
        </p:txBody>
      </p:sp>
      <p:sp>
        <p:nvSpPr>
          <p:cNvPr id="3" name="object 3"/>
          <p:cNvSpPr/>
          <p:nvPr/>
        </p:nvSpPr>
        <p:spPr>
          <a:xfrm>
            <a:off x="6638541" y="3706693"/>
            <a:ext cx="5057437" cy="453389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89345" y="2364190"/>
            <a:ext cx="1640268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spc="-15" dirty="0">
                <a:latin typeface="Arial"/>
                <a:cs typeface="Arial"/>
              </a:rPr>
              <a:t>Venezia, </a:t>
            </a:r>
            <a:r>
              <a:rPr sz="3600" spc="10" dirty="0">
                <a:latin typeface="Arial"/>
                <a:cs typeface="Arial"/>
              </a:rPr>
              <a:t>sentenza n. 1764/09 del </a:t>
            </a:r>
            <a:r>
              <a:rPr sz="3600" spc="15" dirty="0">
                <a:latin typeface="Arial"/>
                <a:cs typeface="Arial"/>
              </a:rPr>
              <a:t>3 novembre 2009 – 5 marzo</a:t>
            </a:r>
            <a:r>
              <a:rPr sz="3600" spc="-15" dirty="0">
                <a:latin typeface="Arial"/>
                <a:cs typeface="Arial"/>
              </a:rPr>
              <a:t> </a:t>
            </a:r>
            <a:r>
              <a:rPr sz="3600" spc="15" dirty="0">
                <a:latin typeface="Arial"/>
                <a:cs typeface="Arial"/>
              </a:rPr>
              <a:t>2010</a:t>
            </a:r>
            <a:endParaRPr sz="3600">
              <a:latin typeface="Arial"/>
              <a:cs typeface="Arial"/>
            </a:endParaRPr>
          </a:p>
        </p:txBody>
      </p:sp>
      <p:sp>
        <p:nvSpPr>
          <p:cNvPr id="6" name="Segnaposto numero diapositiva 5">
            <a:extLst>
              <a:ext uri="{FF2B5EF4-FFF2-40B4-BE49-F238E27FC236}">
                <a16:creationId xmlns:a16="http://schemas.microsoft.com/office/drawing/2014/main" id="{58B9A2B1-A712-4E45-8BFA-8E96B2D2328C}"/>
              </a:ext>
            </a:extLst>
          </p:cNvPr>
          <p:cNvSpPr>
            <a:spLocks noGrp="1"/>
          </p:cNvSpPr>
          <p:nvPr>
            <p:ph type="sldNum" sz="quarter" idx="7"/>
          </p:nvPr>
        </p:nvSpPr>
        <p:spPr/>
        <p:txBody>
          <a:bodyPr/>
          <a:lstStyle/>
          <a:p>
            <a:pPr marL="25400">
              <a:lnSpc>
                <a:spcPts val="2014"/>
              </a:lnSpc>
            </a:pPr>
            <a:fld id="{81D60167-4931-47E6-BA6A-407CBD079E47}" type="slidenum">
              <a:rPr lang="it-IT" spc="15" smtClean="0"/>
              <a:t>56</a:t>
            </a:fld>
            <a:endParaRPr lang="it-IT" spc="15"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8132445"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Gucci </a:t>
            </a:r>
            <a:r>
              <a:rPr sz="5750" spc="10" dirty="0">
                <a:solidFill>
                  <a:srgbClr val="5EBDC3"/>
                </a:solidFill>
                <a:latin typeface="Arial"/>
                <a:cs typeface="Arial"/>
              </a:rPr>
              <a:t>– </a:t>
            </a:r>
            <a:r>
              <a:rPr sz="5750" spc="5" dirty="0">
                <a:solidFill>
                  <a:srgbClr val="5EBDC3"/>
                </a:solidFill>
                <a:latin typeface="Arial"/>
                <a:cs typeface="Arial"/>
              </a:rPr>
              <a:t>alterazione</a:t>
            </a:r>
            <a:r>
              <a:rPr sz="5750" spc="-15" dirty="0">
                <a:solidFill>
                  <a:srgbClr val="5EBDC3"/>
                </a:solidFill>
                <a:latin typeface="Arial"/>
                <a:cs typeface="Arial"/>
              </a:rPr>
              <a:t> </a:t>
            </a:r>
            <a:r>
              <a:rPr sz="5750" spc="5" dirty="0">
                <a:solidFill>
                  <a:srgbClr val="5EBDC3"/>
                </a:solidFill>
                <a:latin typeface="Arial"/>
                <a:cs typeface="Arial"/>
              </a:rPr>
              <a:t>“OO”</a:t>
            </a:r>
            <a:endParaRPr sz="5750">
              <a:latin typeface="Arial"/>
              <a:cs typeface="Arial"/>
            </a:endParaRPr>
          </a:p>
        </p:txBody>
      </p:sp>
      <p:sp>
        <p:nvSpPr>
          <p:cNvPr id="3" name="object 3"/>
          <p:cNvSpPr/>
          <p:nvPr/>
        </p:nvSpPr>
        <p:spPr>
          <a:xfrm>
            <a:off x="6135939" y="3486804"/>
            <a:ext cx="5622865" cy="488990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89345" y="2751613"/>
            <a:ext cx="1545526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Genova, sentenza n. </a:t>
            </a:r>
            <a:r>
              <a:rPr sz="3600" spc="15" dirty="0">
                <a:latin typeface="Arial"/>
                <a:cs typeface="Arial"/>
              </a:rPr>
              <a:t>4750 </a:t>
            </a:r>
            <a:r>
              <a:rPr sz="3600" spc="10" dirty="0">
                <a:latin typeface="Arial"/>
                <a:cs typeface="Arial"/>
              </a:rPr>
              <a:t>del </a:t>
            </a:r>
            <a:r>
              <a:rPr sz="3600" spc="15" dirty="0">
                <a:latin typeface="Arial"/>
                <a:cs typeface="Arial"/>
              </a:rPr>
              <a:t>14 novembre – 14 </a:t>
            </a:r>
            <a:r>
              <a:rPr sz="3600" spc="10" dirty="0">
                <a:latin typeface="Arial"/>
                <a:cs typeface="Arial"/>
              </a:rPr>
              <a:t>gennaio</a:t>
            </a:r>
            <a:r>
              <a:rPr sz="3600" spc="-30" dirty="0">
                <a:latin typeface="Arial"/>
                <a:cs typeface="Arial"/>
              </a:rPr>
              <a:t> </a:t>
            </a:r>
            <a:r>
              <a:rPr sz="3600" spc="15" dirty="0">
                <a:latin typeface="Arial"/>
                <a:cs typeface="Arial"/>
              </a:rPr>
              <a:t>2013</a:t>
            </a:r>
            <a:endParaRPr sz="3600">
              <a:latin typeface="Arial"/>
              <a:cs typeface="Arial"/>
            </a:endParaRPr>
          </a:p>
        </p:txBody>
      </p:sp>
      <p:sp>
        <p:nvSpPr>
          <p:cNvPr id="6" name="Segnaposto numero diapositiva 5">
            <a:extLst>
              <a:ext uri="{FF2B5EF4-FFF2-40B4-BE49-F238E27FC236}">
                <a16:creationId xmlns:a16="http://schemas.microsoft.com/office/drawing/2014/main" id="{A51D9160-F024-494B-A03F-B3413BDC220F}"/>
              </a:ext>
            </a:extLst>
          </p:cNvPr>
          <p:cNvSpPr>
            <a:spLocks noGrp="1"/>
          </p:cNvSpPr>
          <p:nvPr>
            <p:ph type="sldNum" sz="quarter" idx="7"/>
          </p:nvPr>
        </p:nvSpPr>
        <p:spPr/>
        <p:txBody>
          <a:bodyPr/>
          <a:lstStyle/>
          <a:p>
            <a:pPr marL="25400">
              <a:lnSpc>
                <a:spcPts val="2014"/>
              </a:lnSpc>
            </a:pPr>
            <a:fld id="{81D60167-4931-47E6-BA6A-407CBD079E47}" type="slidenum">
              <a:rPr lang="it-IT" spc="15" smtClean="0"/>
              <a:t>57</a:t>
            </a:fld>
            <a:endParaRPr lang="it-IT" spc="15"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024870" cy="905510"/>
          </a:xfrm>
          <a:prstGeom prst="rect">
            <a:avLst/>
          </a:prstGeom>
        </p:spPr>
        <p:txBody>
          <a:bodyPr vert="horz" wrap="square" lIns="0" tIns="15240" rIns="0" bIns="0" rtlCol="0">
            <a:spAutoFit/>
          </a:bodyPr>
          <a:lstStyle/>
          <a:p>
            <a:pPr marL="12700">
              <a:lnSpc>
                <a:spcPct val="100000"/>
              </a:lnSpc>
              <a:spcBef>
                <a:spcPts val="120"/>
              </a:spcBef>
            </a:pPr>
            <a:r>
              <a:rPr sz="5750" spc="5" dirty="0"/>
              <a:t>Confondibilità </a:t>
            </a:r>
            <a:r>
              <a:rPr sz="5750" spc="10" dirty="0"/>
              <a:t>monogramma</a:t>
            </a:r>
            <a:r>
              <a:rPr sz="5750" dirty="0"/>
              <a:t> </a:t>
            </a:r>
            <a:r>
              <a:rPr sz="5750" spc="5" dirty="0"/>
              <a:t>“GG”</a:t>
            </a:r>
            <a:endParaRPr sz="5750" dirty="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5</a:t>
            </a:r>
            <a:r>
              <a:rPr spc="15" dirty="0"/>
              <a:t>8</a:t>
            </a:r>
          </a:p>
        </p:txBody>
      </p:sp>
      <p:sp>
        <p:nvSpPr>
          <p:cNvPr id="3" name="object 3"/>
          <p:cNvSpPr txBox="1"/>
          <p:nvPr/>
        </p:nvSpPr>
        <p:spPr>
          <a:xfrm>
            <a:off x="1557932" y="2734022"/>
            <a:ext cx="13040360" cy="4474210"/>
          </a:xfrm>
          <a:prstGeom prst="rect">
            <a:avLst/>
          </a:prstGeom>
        </p:spPr>
        <p:txBody>
          <a:bodyPr vert="horz" wrap="square" lIns="0" tIns="13335" rIns="0" bIns="0" rtlCol="0">
            <a:spAutoFit/>
          </a:bodyPr>
          <a:lstStyle/>
          <a:p>
            <a:pPr marL="12700">
              <a:lnSpc>
                <a:spcPct val="100000"/>
              </a:lnSpc>
              <a:spcBef>
                <a:spcPts val="105"/>
              </a:spcBef>
            </a:pPr>
            <a:r>
              <a:rPr sz="1700" b="1" spc="-15" dirty="0">
                <a:latin typeface="Arial"/>
                <a:cs typeface="Arial"/>
              </a:rPr>
              <a:t>Tribunale </a:t>
            </a:r>
            <a:r>
              <a:rPr sz="1700" b="1" spc="-5" dirty="0">
                <a:latin typeface="Arial"/>
                <a:cs typeface="Arial"/>
              </a:rPr>
              <a:t>di </a:t>
            </a:r>
            <a:r>
              <a:rPr sz="1700" b="1" dirty="0">
                <a:latin typeface="Arial"/>
                <a:cs typeface="Arial"/>
              </a:rPr>
              <a:t>La Spezia</a:t>
            </a:r>
            <a:r>
              <a:rPr sz="1700" dirty="0">
                <a:latin typeface="Arial"/>
                <a:cs typeface="Arial"/>
              </a:rPr>
              <a:t>, sentenza n. 223 del 7 marzo – 13 aprile 2012, proc. pen. n. 4201/09</a:t>
            </a:r>
            <a:r>
              <a:rPr sz="1700" spc="35" dirty="0">
                <a:latin typeface="Arial"/>
                <a:cs typeface="Arial"/>
              </a:rPr>
              <a:t> </a:t>
            </a:r>
            <a:r>
              <a:rPr sz="1700" dirty="0">
                <a:latin typeface="Arial"/>
                <a:cs typeface="Arial"/>
              </a:rPr>
              <a:t>R.G.N.R.</a:t>
            </a:r>
            <a:endParaRPr sz="1700">
              <a:latin typeface="Arial"/>
              <a:cs typeface="Arial"/>
            </a:endParaRPr>
          </a:p>
          <a:p>
            <a:pPr marL="12700" marR="5080" algn="just">
              <a:lnSpc>
                <a:spcPct val="101000"/>
              </a:lnSpc>
            </a:pPr>
            <a:r>
              <a:rPr sz="1700" dirty="0">
                <a:latin typeface="Arial"/>
                <a:cs typeface="Arial"/>
              </a:rPr>
              <a:t>“</a:t>
            </a:r>
            <a:r>
              <a:rPr sz="1700" i="1" dirty="0">
                <a:latin typeface="Arial"/>
                <a:cs typeface="Arial"/>
              </a:rPr>
              <a:t>Orbene, se è vero quanto sostenuto dalla difesa in merito al </a:t>
            </a:r>
            <a:r>
              <a:rPr sz="1700" i="1" spc="-5" dirty="0">
                <a:latin typeface="Arial"/>
                <a:cs typeface="Arial"/>
              </a:rPr>
              <a:t>fatto </a:t>
            </a:r>
            <a:r>
              <a:rPr sz="1700" i="1" dirty="0">
                <a:latin typeface="Arial"/>
                <a:cs typeface="Arial"/>
              </a:rPr>
              <a:t>che i segni riprodotti sul tessuto delle sedie in sequestro,  </a:t>
            </a:r>
            <a:r>
              <a:rPr sz="1700" i="1" spc="-5" dirty="0">
                <a:latin typeface="Arial"/>
                <a:cs typeface="Arial"/>
              </a:rPr>
              <a:t>effettivamente </a:t>
            </a:r>
            <a:r>
              <a:rPr sz="1700" i="1" dirty="0">
                <a:latin typeface="Arial"/>
                <a:cs typeface="Arial"/>
              </a:rPr>
              <a:t>avvicinabili alla lettera “e” minuscola, si </a:t>
            </a:r>
            <a:r>
              <a:rPr sz="1700" i="1" spc="-5" dirty="0">
                <a:latin typeface="Arial"/>
                <a:cs typeface="Arial"/>
              </a:rPr>
              <a:t>differenziano </a:t>
            </a:r>
            <a:r>
              <a:rPr sz="1700" i="1" dirty="0">
                <a:latin typeface="Arial"/>
                <a:cs typeface="Arial"/>
              </a:rPr>
              <a:t>dal marchio Gucci perché il segno grafico orizzontale che compone  la lettera “e” si congiunge con la parte opposta curvilinea mentre, nel monogramma originale, il segno orizzontale delle lettere “G”  maiuscole si interrompe prima dell’incontro con la linea curvilinea opposta, è altrettanto vero come tale </a:t>
            </a:r>
            <a:r>
              <a:rPr sz="1700" i="1" spc="-5" dirty="0">
                <a:latin typeface="Arial"/>
                <a:cs typeface="Arial"/>
              </a:rPr>
              <a:t>differenza </a:t>
            </a:r>
            <a:r>
              <a:rPr sz="1700" i="1" dirty="0">
                <a:latin typeface="Arial"/>
                <a:cs typeface="Arial"/>
              </a:rPr>
              <a:t>non comporta il venir  meno della confondibilità del marchio, anche – e soprattutto – in considerazione del contesto nel quale i due segni grafici contrapposti  risultano inseriti: </a:t>
            </a:r>
            <a:r>
              <a:rPr sz="1700" b="1" i="1" u="sng" dirty="0">
                <a:uFill>
                  <a:solidFill>
                    <a:srgbClr val="000000"/>
                  </a:solidFill>
                </a:uFill>
                <a:latin typeface="Arial"/>
                <a:cs typeface="Arial"/>
              </a:rPr>
              <a:t>è sufficiente, infatti, osservare come i segni incriminati risultano essere </a:t>
            </a:r>
            <a:r>
              <a:rPr sz="1700" b="1" i="1" u="sng" spc="-5" dirty="0">
                <a:uFill>
                  <a:solidFill>
                    <a:srgbClr val="000000"/>
                  </a:solidFill>
                </a:uFill>
                <a:latin typeface="Arial"/>
                <a:cs typeface="Arial"/>
              </a:rPr>
              <a:t>disposti l’uno </a:t>
            </a:r>
            <a:r>
              <a:rPr sz="1700" b="1" i="1" u="sng" dirty="0">
                <a:uFill>
                  <a:solidFill>
                    <a:srgbClr val="000000"/>
                  </a:solidFill>
                </a:uFill>
                <a:latin typeface="Arial"/>
                <a:cs typeface="Arial"/>
              </a:rPr>
              <a:t>contro </a:t>
            </a:r>
            <a:r>
              <a:rPr sz="1700" b="1" i="1" u="sng" spc="-5" dirty="0">
                <a:uFill>
                  <a:solidFill>
                    <a:srgbClr val="000000"/>
                  </a:solidFill>
                </a:uFill>
                <a:latin typeface="Arial"/>
                <a:cs typeface="Arial"/>
              </a:rPr>
              <a:t>l’altro (il </a:t>
            </a:r>
            <a:r>
              <a:rPr sz="1700" b="1" i="1" spc="-5" dirty="0">
                <a:latin typeface="Arial"/>
                <a:cs typeface="Arial"/>
              </a:rPr>
              <a:t> </a:t>
            </a:r>
            <a:r>
              <a:rPr sz="1700" b="1" i="1" u="sng" dirty="0">
                <a:uFill>
                  <a:solidFill>
                    <a:srgbClr val="000000"/>
                  </a:solidFill>
                </a:uFill>
                <a:latin typeface="Arial"/>
                <a:cs typeface="Arial"/>
              </a:rPr>
              <a:t>secondo capovolto rispetto al primo), </a:t>
            </a:r>
            <a:r>
              <a:rPr sz="1700" b="1" i="1" u="sng" spc="-5" dirty="0">
                <a:uFill>
                  <a:solidFill>
                    <a:srgbClr val="000000"/>
                  </a:solidFill>
                </a:uFill>
                <a:latin typeface="Arial"/>
                <a:cs typeface="Arial"/>
              </a:rPr>
              <a:t>uniti </a:t>
            </a:r>
            <a:r>
              <a:rPr sz="1700" b="1" i="1" u="sng" dirty="0">
                <a:uFill>
                  <a:solidFill>
                    <a:srgbClr val="000000"/>
                  </a:solidFill>
                </a:uFill>
                <a:latin typeface="Arial"/>
                <a:cs typeface="Arial"/>
              </a:rPr>
              <a:t>da </a:t>
            </a:r>
            <a:r>
              <a:rPr sz="1700" b="1" i="1" u="sng" spc="-5" dirty="0">
                <a:uFill>
                  <a:solidFill>
                    <a:srgbClr val="000000"/>
                  </a:solidFill>
                </a:uFill>
                <a:latin typeface="Arial"/>
                <a:cs typeface="Arial"/>
              </a:rPr>
              <a:t>punti </a:t>
            </a:r>
            <a:r>
              <a:rPr sz="1700" b="1" i="1" u="sng" dirty="0">
                <a:uFill>
                  <a:solidFill>
                    <a:srgbClr val="000000"/>
                  </a:solidFill>
                </a:uFill>
                <a:latin typeface="Arial"/>
                <a:cs typeface="Arial"/>
              </a:rPr>
              <a:t>tratteggiati, </a:t>
            </a:r>
            <a:r>
              <a:rPr sz="1700" b="1" i="1" u="sng" spc="-5" dirty="0">
                <a:uFill>
                  <a:solidFill>
                    <a:srgbClr val="000000"/>
                  </a:solidFill>
                </a:uFill>
                <a:latin typeface="Arial"/>
                <a:cs typeface="Arial"/>
              </a:rPr>
              <a:t>inseriti, </a:t>
            </a:r>
            <a:r>
              <a:rPr sz="1700" b="1" i="1" u="sng" dirty="0">
                <a:uFill>
                  <a:solidFill>
                    <a:srgbClr val="000000"/>
                  </a:solidFill>
                </a:uFill>
                <a:latin typeface="Arial"/>
                <a:cs typeface="Arial"/>
              </a:rPr>
              <a:t>con un </a:t>
            </a:r>
            <a:r>
              <a:rPr sz="1700" b="1" i="1" u="sng" spc="-5" dirty="0">
                <a:uFill>
                  <a:solidFill>
                    <a:srgbClr val="000000"/>
                  </a:solidFill>
                </a:uFill>
                <a:latin typeface="Arial"/>
                <a:cs typeface="Arial"/>
              </a:rPr>
              <a:t>disegno </a:t>
            </a:r>
            <a:r>
              <a:rPr sz="1700" b="1" i="1" u="sng" dirty="0">
                <a:uFill>
                  <a:solidFill>
                    <a:srgbClr val="000000"/>
                  </a:solidFill>
                </a:uFill>
                <a:latin typeface="Arial"/>
                <a:cs typeface="Arial"/>
              </a:rPr>
              <a:t>a scacchiera, </a:t>
            </a:r>
            <a:r>
              <a:rPr sz="1700" b="1" i="1" u="sng" spc="-5" dirty="0">
                <a:uFill>
                  <a:solidFill>
                    <a:srgbClr val="000000"/>
                  </a:solidFill>
                </a:uFill>
                <a:latin typeface="Arial"/>
                <a:cs typeface="Arial"/>
              </a:rPr>
              <a:t>in </a:t>
            </a:r>
            <a:r>
              <a:rPr sz="1700" b="1" i="1" u="sng" dirty="0">
                <a:uFill>
                  <a:solidFill>
                    <a:srgbClr val="000000"/>
                  </a:solidFill>
                </a:uFill>
                <a:latin typeface="Arial"/>
                <a:cs typeface="Arial"/>
              </a:rPr>
              <a:t>un </a:t>
            </a:r>
            <a:r>
              <a:rPr sz="1700" b="1" i="1" u="sng" spc="-5" dirty="0">
                <a:uFill>
                  <a:solidFill>
                    <a:srgbClr val="000000"/>
                  </a:solidFill>
                </a:uFill>
                <a:latin typeface="Arial"/>
                <a:cs typeface="Arial"/>
              </a:rPr>
              <a:t>ordito </a:t>
            </a:r>
            <a:r>
              <a:rPr sz="1700" b="1" i="1" u="sng" dirty="0">
                <a:uFill>
                  <a:solidFill>
                    <a:srgbClr val="000000"/>
                  </a:solidFill>
                </a:uFill>
                <a:latin typeface="Arial"/>
                <a:cs typeface="Arial"/>
              </a:rPr>
              <a:t>composto </a:t>
            </a:r>
            <a:r>
              <a:rPr sz="1700" b="1" i="1" dirty="0">
                <a:latin typeface="Arial"/>
                <a:cs typeface="Arial"/>
              </a:rPr>
              <a:t> </a:t>
            </a:r>
            <a:r>
              <a:rPr sz="1700" b="1" i="1" u="sng" dirty="0">
                <a:uFill>
                  <a:solidFill>
                    <a:srgbClr val="000000"/>
                  </a:solidFill>
                </a:uFill>
                <a:latin typeface="Arial"/>
                <a:cs typeface="Arial"/>
              </a:rPr>
              <a:t>da </a:t>
            </a:r>
            <a:r>
              <a:rPr sz="1700" b="1" i="1" u="sng" spc="-5" dirty="0">
                <a:uFill>
                  <a:solidFill>
                    <a:srgbClr val="000000"/>
                  </a:solidFill>
                </a:uFill>
                <a:latin typeface="Arial"/>
                <a:cs typeface="Arial"/>
              </a:rPr>
              <a:t>fili di </a:t>
            </a:r>
            <a:r>
              <a:rPr sz="1700" b="1" i="1" u="sng" dirty="0">
                <a:uFill>
                  <a:solidFill>
                    <a:srgbClr val="000000"/>
                  </a:solidFill>
                </a:uFill>
                <a:latin typeface="Arial"/>
                <a:cs typeface="Arial"/>
              </a:rPr>
              <a:t>colore marrone chiaro e marrone scuro, </a:t>
            </a:r>
            <a:r>
              <a:rPr sz="1700" b="1" i="1" u="sng" spc="-5" dirty="0">
                <a:uFill>
                  <a:solidFill>
                    <a:srgbClr val="000000"/>
                  </a:solidFill>
                </a:uFill>
                <a:latin typeface="Arial"/>
                <a:cs typeface="Arial"/>
              </a:rPr>
              <a:t>il </a:t>
            </a:r>
            <a:r>
              <a:rPr sz="1700" b="1" i="1" u="sng" dirty="0">
                <a:uFill>
                  <a:solidFill>
                    <a:srgbClr val="000000"/>
                  </a:solidFill>
                </a:uFill>
                <a:latin typeface="Arial"/>
                <a:cs typeface="Arial"/>
              </a:rPr>
              <a:t>tutto </a:t>
            </a:r>
            <a:r>
              <a:rPr sz="1700" b="1" i="1" u="sng" spc="-5" dirty="0">
                <a:uFill>
                  <a:solidFill>
                    <a:srgbClr val="000000"/>
                  </a:solidFill>
                </a:uFill>
                <a:latin typeface="Arial"/>
                <a:cs typeface="Arial"/>
              </a:rPr>
              <a:t>in </a:t>
            </a:r>
            <a:r>
              <a:rPr sz="1700" b="1" i="1" u="sng" dirty="0">
                <a:uFill>
                  <a:solidFill>
                    <a:srgbClr val="000000"/>
                  </a:solidFill>
                </a:uFill>
                <a:latin typeface="Arial"/>
                <a:cs typeface="Arial"/>
              </a:rPr>
              <a:t>un insieme che riproduce, per </a:t>
            </a:r>
            <a:r>
              <a:rPr sz="1700" b="1" i="1" u="sng" spc="-5" dirty="0">
                <a:uFill>
                  <a:solidFill>
                    <a:srgbClr val="000000"/>
                  </a:solidFill>
                </a:uFill>
                <a:latin typeface="Arial"/>
                <a:cs typeface="Arial"/>
              </a:rPr>
              <a:t>colori, proporzioni </a:t>
            </a:r>
            <a:r>
              <a:rPr sz="1700" b="1" i="1" u="sng" dirty="0">
                <a:uFill>
                  <a:solidFill>
                    <a:srgbClr val="000000"/>
                  </a:solidFill>
                </a:uFill>
                <a:latin typeface="Arial"/>
                <a:cs typeface="Arial"/>
              </a:rPr>
              <a:t>e caratteri, </a:t>
            </a:r>
            <a:r>
              <a:rPr sz="1700" b="1" i="1" u="sng" spc="-5" dirty="0">
                <a:uFill>
                  <a:solidFill>
                    <a:srgbClr val="000000"/>
                  </a:solidFill>
                </a:uFill>
                <a:latin typeface="Arial"/>
                <a:cs typeface="Arial"/>
              </a:rPr>
              <a:t>gli </a:t>
            </a:r>
            <a:r>
              <a:rPr sz="1700" b="1" i="1" spc="-5" dirty="0">
                <a:latin typeface="Arial"/>
                <a:cs typeface="Arial"/>
              </a:rPr>
              <a:t> </a:t>
            </a:r>
            <a:r>
              <a:rPr sz="1700" b="1" i="1" u="sng" dirty="0">
                <a:uFill>
                  <a:solidFill>
                    <a:srgbClr val="000000"/>
                  </a:solidFill>
                </a:uFill>
                <a:latin typeface="Arial"/>
                <a:cs typeface="Arial"/>
              </a:rPr>
              <a:t>elementi grafici del tessuto </a:t>
            </a:r>
            <a:r>
              <a:rPr sz="1700" b="1" i="1" u="sng" spc="-5" dirty="0">
                <a:uFill>
                  <a:solidFill>
                    <a:srgbClr val="000000"/>
                  </a:solidFill>
                </a:uFill>
                <a:latin typeface="Arial"/>
                <a:cs typeface="Arial"/>
              </a:rPr>
              <a:t>originale </a:t>
            </a:r>
            <a:r>
              <a:rPr sz="1700" b="1" u="sng" dirty="0">
                <a:uFill>
                  <a:solidFill>
                    <a:srgbClr val="000000"/>
                  </a:solidFill>
                </a:uFill>
                <a:latin typeface="Arial"/>
                <a:cs typeface="Arial"/>
              </a:rPr>
              <a:t>[…]</a:t>
            </a:r>
            <a:r>
              <a:rPr sz="1700" b="1" i="1" u="sng" dirty="0">
                <a:uFill>
                  <a:solidFill>
                    <a:srgbClr val="000000"/>
                  </a:solidFill>
                </a:uFill>
                <a:latin typeface="Arial"/>
                <a:cs typeface="Arial"/>
              </a:rPr>
              <a:t>,</a:t>
            </a:r>
            <a:r>
              <a:rPr sz="1700" b="1" i="1" dirty="0">
                <a:latin typeface="Arial"/>
                <a:cs typeface="Arial"/>
              </a:rPr>
              <a:t> </a:t>
            </a:r>
            <a:r>
              <a:rPr sz="1700" i="1" dirty="0">
                <a:latin typeface="Arial"/>
                <a:cs typeface="Arial"/>
              </a:rPr>
              <a:t>per poter ragionevolmente </a:t>
            </a:r>
            <a:r>
              <a:rPr sz="1700" i="1" spc="-5" dirty="0">
                <a:latin typeface="Arial"/>
                <a:cs typeface="Arial"/>
              </a:rPr>
              <a:t>affermare </a:t>
            </a:r>
            <a:r>
              <a:rPr sz="1700" i="1" dirty="0">
                <a:latin typeface="Arial"/>
                <a:cs typeface="Arial"/>
              </a:rPr>
              <a:t>la confondibilità del marchio, con esclusione, quindi,  della tesi proposta dalla difesa dell’imputato volta, come detto, al riconoscimento della grossolanità della</a:t>
            </a:r>
            <a:r>
              <a:rPr sz="1700" i="1" spc="45" dirty="0">
                <a:latin typeface="Arial"/>
                <a:cs typeface="Arial"/>
              </a:rPr>
              <a:t> </a:t>
            </a:r>
            <a:r>
              <a:rPr sz="1700" i="1" spc="-5" dirty="0">
                <a:latin typeface="Arial"/>
                <a:cs typeface="Arial"/>
              </a:rPr>
              <a:t>contraffazione.</a:t>
            </a:r>
            <a:r>
              <a:rPr sz="1700" spc="-5" dirty="0">
                <a:latin typeface="Arial"/>
                <a:cs typeface="Arial"/>
              </a:rPr>
              <a:t>”</a:t>
            </a:r>
            <a:endParaRPr sz="1700">
              <a:latin typeface="Arial"/>
              <a:cs typeface="Arial"/>
            </a:endParaRPr>
          </a:p>
          <a:p>
            <a:pPr>
              <a:lnSpc>
                <a:spcPct val="100000"/>
              </a:lnSpc>
              <a:spcBef>
                <a:spcPts val="10"/>
              </a:spcBef>
            </a:pPr>
            <a:endParaRPr sz="1800">
              <a:latin typeface="Times New Roman"/>
              <a:cs typeface="Times New Roman"/>
            </a:endParaRPr>
          </a:p>
          <a:p>
            <a:pPr marL="12700">
              <a:lnSpc>
                <a:spcPct val="100000"/>
              </a:lnSpc>
            </a:pPr>
            <a:r>
              <a:rPr sz="1700" b="1" dirty="0">
                <a:latin typeface="Arial"/>
                <a:cs typeface="Arial"/>
              </a:rPr>
              <a:t>Corte </a:t>
            </a:r>
            <a:r>
              <a:rPr sz="1700" b="1" spc="-5" dirty="0">
                <a:latin typeface="Arial"/>
                <a:cs typeface="Arial"/>
              </a:rPr>
              <a:t>d’Appello di </a:t>
            </a:r>
            <a:r>
              <a:rPr sz="1700" b="1" spc="-15" dirty="0">
                <a:latin typeface="Arial"/>
                <a:cs typeface="Arial"/>
              </a:rPr>
              <a:t>Venezia</a:t>
            </a:r>
            <a:r>
              <a:rPr sz="1700" spc="-15" dirty="0">
                <a:latin typeface="Arial"/>
                <a:cs typeface="Arial"/>
              </a:rPr>
              <a:t>, </a:t>
            </a:r>
            <a:r>
              <a:rPr sz="1700" dirty="0">
                <a:latin typeface="Arial"/>
                <a:cs typeface="Arial"/>
              </a:rPr>
              <a:t>sentenza n. 1612 del 13 dicembre – 21 dicembre 2012, proc. pen. </a:t>
            </a:r>
            <a:r>
              <a:rPr sz="1700" spc="-15" dirty="0">
                <a:latin typeface="Arial"/>
                <a:cs typeface="Arial"/>
              </a:rPr>
              <a:t>1164/2005 </a:t>
            </a:r>
            <a:r>
              <a:rPr sz="1700" dirty="0">
                <a:latin typeface="Arial"/>
                <a:cs typeface="Arial"/>
              </a:rPr>
              <a:t>Reg.Notizie</a:t>
            </a:r>
            <a:r>
              <a:rPr sz="1700" spc="125" dirty="0">
                <a:latin typeface="Arial"/>
                <a:cs typeface="Arial"/>
              </a:rPr>
              <a:t> </a:t>
            </a:r>
            <a:r>
              <a:rPr sz="1700" dirty="0">
                <a:latin typeface="Arial"/>
                <a:cs typeface="Arial"/>
              </a:rPr>
              <a:t>Reato</a:t>
            </a:r>
            <a:endParaRPr sz="1700">
              <a:latin typeface="Arial"/>
              <a:cs typeface="Arial"/>
            </a:endParaRPr>
          </a:p>
          <a:p>
            <a:pPr marL="12700" marR="5080" algn="just">
              <a:lnSpc>
                <a:spcPct val="101000"/>
              </a:lnSpc>
              <a:spcBef>
                <a:spcPts val="5"/>
              </a:spcBef>
            </a:pPr>
            <a:r>
              <a:rPr sz="1700" dirty="0">
                <a:latin typeface="Arial"/>
                <a:cs typeface="Arial"/>
              </a:rPr>
              <a:t>“</a:t>
            </a:r>
            <a:r>
              <a:rPr sz="1700" i="1" dirty="0">
                <a:latin typeface="Arial"/>
                <a:cs typeface="Arial"/>
              </a:rPr>
              <a:t>Per i prodotti della </a:t>
            </a:r>
            <a:r>
              <a:rPr sz="1700" i="1" spc="-5" dirty="0">
                <a:latin typeface="Arial"/>
                <a:cs typeface="Arial"/>
              </a:rPr>
              <a:t>ditta </a:t>
            </a:r>
            <a:r>
              <a:rPr sz="1700" i="1" dirty="0">
                <a:latin typeface="Arial"/>
                <a:cs typeface="Arial"/>
              </a:rPr>
              <a:t>GUCCI è stata riscontrata la presenza all’interno dello stesso articolo di marchi fedelmente riprodotti e di altri  solo simili; i modelli presentavano identiche dimensioni, il disegno che compare sul tessuto utilizzato riproduce dei simboli ripetuti che,  pur non coincidendo formalmente con la doppia G del marchio Gucci, la imita nella composizione grafica con dei numeri, il 6 e il 9, che  per la loro collocazione e forma riproducono la doppia G del marchio Gucci»</a:t>
            </a:r>
            <a:endParaRPr sz="17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82166" y="10486796"/>
            <a:ext cx="140335" cy="251460"/>
          </a:xfrm>
          <a:prstGeom prst="rect">
            <a:avLst/>
          </a:prstGeom>
        </p:spPr>
        <p:txBody>
          <a:bodyPr vert="horz" wrap="square" lIns="0" tIns="0" rIns="0" bIns="0" rtlCol="0">
            <a:spAutoFit/>
          </a:bodyPr>
          <a:lstStyle/>
          <a:p>
            <a:pPr>
              <a:lnSpc>
                <a:spcPts val="1914"/>
              </a:lnSpc>
            </a:pPr>
            <a:r>
              <a:rPr sz="1950" b="1" spc="15" dirty="0">
                <a:solidFill>
                  <a:srgbClr val="223D4C"/>
                </a:solidFill>
                <a:latin typeface="Arial"/>
                <a:cs typeface="Arial"/>
              </a:rPr>
              <a:t>1</a:t>
            </a:r>
            <a:endParaRPr sz="1950">
              <a:latin typeface="Arial"/>
              <a:cs typeface="Arial"/>
            </a:endParaRPr>
          </a:p>
        </p:txBody>
      </p:sp>
      <p:sp>
        <p:nvSpPr>
          <p:cNvPr id="3" name="object 3"/>
          <p:cNvSpPr txBox="1">
            <a:spLocks noGrp="1"/>
          </p:cNvSpPr>
          <p:nvPr>
            <p:ph type="title"/>
          </p:nvPr>
        </p:nvSpPr>
        <p:spPr>
          <a:xfrm>
            <a:off x="1557932" y="1034388"/>
            <a:ext cx="3407410" cy="905510"/>
          </a:xfrm>
          <a:prstGeom prst="rect">
            <a:avLst/>
          </a:prstGeom>
        </p:spPr>
        <p:txBody>
          <a:bodyPr vert="horz" wrap="square" lIns="0" tIns="15240" rIns="0" bIns="0" rtlCol="0">
            <a:spAutoFit/>
          </a:bodyPr>
          <a:lstStyle/>
          <a:p>
            <a:pPr marL="12700">
              <a:lnSpc>
                <a:spcPct val="100000"/>
              </a:lnSpc>
              <a:spcBef>
                <a:spcPts val="120"/>
              </a:spcBef>
            </a:pPr>
            <a:r>
              <a:rPr sz="5750" spc="5" dirty="0"/>
              <a:t>Definizioni</a:t>
            </a:r>
            <a:endParaRPr sz="5750"/>
          </a:p>
        </p:txBody>
      </p:sp>
      <p:sp>
        <p:nvSpPr>
          <p:cNvPr id="4" name="object 4"/>
          <p:cNvSpPr txBox="1"/>
          <p:nvPr/>
        </p:nvSpPr>
        <p:spPr>
          <a:xfrm>
            <a:off x="1557932" y="2487139"/>
            <a:ext cx="15911830" cy="5606415"/>
          </a:xfrm>
          <a:prstGeom prst="rect">
            <a:avLst/>
          </a:prstGeom>
        </p:spPr>
        <p:txBody>
          <a:bodyPr vert="horz" wrap="square" lIns="0" tIns="12065" rIns="0" bIns="0" rtlCol="0">
            <a:spAutoFit/>
          </a:bodyPr>
          <a:lstStyle/>
          <a:p>
            <a:pPr marL="12700" marR="5080" algn="just">
              <a:lnSpc>
                <a:spcPct val="122800"/>
              </a:lnSpc>
              <a:spcBef>
                <a:spcPts val="95"/>
              </a:spcBef>
            </a:pPr>
            <a:r>
              <a:rPr sz="2350" b="1" spc="5" dirty="0">
                <a:latin typeface="Arial"/>
                <a:cs typeface="Arial"/>
              </a:rPr>
              <a:t>Oggetto </a:t>
            </a:r>
            <a:r>
              <a:rPr sz="2350" b="1" dirty="0">
                <a:latin typeface="Arial"/>
                <a:cs typeface="Arial"/>
              </a:rPr>
              <a:t>della </a:t>
            </a:r>
            <a:r>
              <a:rPr sz="2350" b="1" spc="5" dirty="0">
                <a:latin typeface="Arial"/>
                <a:cs typeface="Arial"/>
              </a:rPr>
              <a:t>registrazione di un marchio</a:t>
            </a:r>
            <a:r>
              <a:rPr sz="2350" spc="5" dirty="0">
                <a:latin typeface="Arial"/>
                <a:cs typeface="Arial"/>
              </a:rPr>
              <a:t>: </a:t>
            </a:r>
            <a:r>
              <a:rPr sz="2350" dirty="0">
                <a:latin typeface="Arial"/>
                <a:cs typeface="Arial"/>
              </a:rPr>
              <a:t>art. </a:t>
            </a:r>
            <a:r>
              <a:rPr sz="2350" spc="5" dirty="0">
                <a:latin typeface="Arial"/>
                <a:cs typeface="Arial"/>
              </a:rPr>
              <a:t>7 </a:t>
            </a:r>
            <a:r>
              <a:rPr sz="2350" dirty="0">
                <a:latin typeface="Arial"/>
                <a:cs typeface="Arial"/>
              </a:rPr>
              <a:t>c.p.i.: </a:t>
            </a:r>
            <a:r>
              <a:rPr sz="2350" spc="5" dirty="0">
                <a:latin typeface="Arial"/>
                <a:cs typeface="Arial"/>
              </a:rPr>
              <a:t>“</a:t>
            </a:r>
            <a:r>
              <a:rPr sz="2350" i="1" spc="5" dirty="0">
                <a:latin typeface="Arial"/>
                <a:cs typeface="Arial"/>
              </a:rPr>
              <a:t>Possono costituire oggetto di registrazione </a:t>
            </a:r>
            <a:r>
              <a:rPr sz="2350" i="1" spc="10" dirty="0">
                <a:latin typeface="Arial"/>
                <a:cs typeface="Arial"/>
              </a:rPr>
              <a:t>come </a:t>
            </a:r>
            <a:r>
              <a:rPr sz="2350" i="1" spc="5" dirty="0">
                <a:latin typeface="Arial"/>
                <a:cs typeface="Arial"/>
              </a:rPr>
              <a:t>marchio  d’impresa </a:t>
            </a:r>
            <a:r>
              <a:rPr sz="2350" i="1" dirty="0">
                <a:latin typeface="Arial"/>
                <a:cs typeface="Arial"/>
              </a:rPr>
              <a:t>tutti i </a:t>
            </a:r>
            <a:r>
              <a:rPr sz="2350" i="1" spc="5" dirty="0">
                <a:latin typeface="Arial"/>
                <a:cs typeface="Arial"/>
              </a:rPr>
              <a:t>segni suscettibili di essere rappresentati graficamente, in particolare le parole, compresi </a:t>
            </a:r>
            <a:r>
              <a:rPr sz="2350" i="1" dirty="0">
                <a:latin typeface="Arial"/>
                <a:cs typeface="Arial"/>
              </a:rPr>
              <a:t>i </a:t>
            </a:r>
            <a:r>
              <a:rPr sz="2350" i="1" spc="5" dirty="0">
                <a:latin typeface="Arial"/>
                <a:cs typeface="Arial"/>
              </a:rPr>
              <a:t>nomi di  persona, </a:t>
            </a:r>
            <a:r>
              <a:rPr sz="2350" i="1" dirty="0">
                <a:latin typeface="Arial"/>
                <a:cs typeface="Arial"/>
              </a:rPr>
              <a:t>i </a:t>
            </a:r>
            <a:r>
              <a:rPr sz="2350" i="1" spc="5" dirty="0">
                <a:latin typeface="Arial"/>
                <a:cs typeface="Arial"/>
              </a:rPr>
              <a:t>disegni, le lettere, le cifre, </a:t>
            </a:r>
            <a:r>
              <a:rPr sz="2350" i="1" dirty="0">
                <a:latin typeface="Arial"/>
                <a:cs typeface="Arial"/>
              </a:rPr>
              <a:t>i </a:t>
            </a:r>
            <a:r>
              <a:rPr sz="2350" i="1" spc="5" dirty="0">
                <a:latin typeface="Arial"/>
                <a:cs typeface="Arial"/>
              </a:rPr>
              <a:t>suoni, la forma del prodotto o della confezione di esso, le combinazioni o le  tonalità cromatiche, purché siano </a:t>
            </a:r>
            <a:r>
              <a:rPr sz="2350" i="1" dirty="0">
                <a:latin typeface="Arial"/>
                <a:cs typeface="Arial"/>
              </a:rPr>
              <a:t>atti </a:t>
            </a:r>
            <a:r>
              <a:rPr sz="2350" i="1" spc="5" dirty="0">
                <a:latin typeface="Arial"/>
                <a:cs typeface="Arial"/>
              </a:rPr>
              <a:t>a distinguere </a:t>
            </a:r>
            <a:r>
              <a:rPr sz="2350" i="1" dirty="0">
                <a:latin typeface="Arial"/>
                <a:cs typeface="Arial"/>
              </a:rPr>
              <a:t>i </a:t>
            </a:r>
            <a:r>
              <a:rPr sz="2350" i="1" spc="5" dirty="0">
                <a:latin typeface="Arial"/>
                <a:cs typeface="Arial"/>
              </a:rPr>
              <a:t>prodotti o </a:t>
            </a:r>
            <a:r>
              <a:rPr sz="2350" i="1" dirty="0">
                <a:latin typeface="Arial"/>
                <a:cs typeface="Arial"/>
              </a:rPr>
              <a:t>i </a:t>
            </a:r>
            <a:r>
              <a:rPr sz="2350" i="1" spc="5" dirty="0">
                <a:latin typeface="Arial"/>
                <a:cs typeface="Arial"/>
              </a:rPr>
              <a:t>servizi di un’impresa da quelli di altre</a:t>
            </a:r>
            <a:r>
              <a:rPr sz="2350" i="1" spc="10" dirty="0">
                <a:latin typeface="Arial"/>
                <a:cs typeface="Arial"/>
              </a:rPr>
              <a:t> </a:t>
            </a:r>
            <a:r>
              <a:rPr sz="2350" i="1" spc="5" dirty="0">
                <a:latin typeface="Arial"/>
                <a:cs typeface="Arial"/>
              </a:rPr>
              <a:t>imprese</a:t>
            </a:r>
            <a:r>
              <a:rPr sz="2350" spc="5" dirty="0">
                <a:latin typeface="Arial"/>
                <a:cs typeface="Arial"/>
              </a:rPr>
              <a:t>.”</a:t>
            </a:r>
            <a:endParaRPr sz="2350">
              <a:latin typeface="Arial"/>
              <a:cs typeface="Arial"/>
            </a:endParaRPr>
          </a:p>
          <a:p>
            <a:pPr>
              <a:lnSpc>
                <a:spcPct val="100000"/>
              </a:lnSpc>
            </a:pPr>
            <a:endParaRPr sz="2300">
              <a:latin typeface="Times New Roman"/>
              <a:cs typeface="Times New Roman"/>
            </a:endParaRPr>
          </a:p>
          <a:p>
            <a:pPr marL="12700" marR="5080" algn="just">
              <a:lnSpc>
                <a:spcPct val="122800"/>
              </a:lnSpc>
              <a:spcBef>
                <a:spcPts val="1970"/>
              </a:spcBef>
            </a:pPr>
            <a:r>
              <a:rPr sz="2350" b="1" spc="5" dirty="0">
                <a:latin typeface="Arial"/>
                <a:cs typeface="Arial"/>
              </a:rPr>
              <a:t>Oggetto </a:t>
            </a:r>
            <a:r>
              <a:rPr sz="2350" b="1" dirty="0">
                <a:latin typeface="Arial"/>
                <a:cs typeface="Arial"/>
              </a:rPr>
              <a:t>della </a:t>
            </a:r>
            <a:r>
              <a:rPr sz="2350" b="1" spc="5" dirty="0">
                <a:latin typeface="Arial"/>
                <a:cs typeface="Arial"/>
              </a:rPr>
              <a:t>registrazione di disegno </a:t>
            </a:r>
            <a:r>
              <a:rPr sz="2350" b="1" spc="10" dirty="0">
                <a:latin typeface="Arial"/>
                <a:cs typeface="Arial"/>
              </a:rPr>
              <a:t>o </a:t>
            </a:r>
            <a:r>
              <a:rPr sz="2350" b="1" spc="5" dirty="0">
                <a:latin typeface="Arial"/>
                <a:cs typeface="Arial"/>
              </a:rPr>
              <a:t>modello</a:t>
            </a:r>
            <a:r>
              <a:rPr sz="2350" spc="5" dirty="0">
                <a:latin typeface="Arial"/>
                <a:cs typeface="Arial"/>
              </a:rPr>
              <a:t>: </a:t>
            </a:r>
            <a:r>
              <a:rPr sz="2350" dirty="0">
                <a:latin typeface="Arial"/>
                <a:cs typeface="Arial"/>
              </a:rPr>
              <a:t>art. </a:t>
            </a:r>
            <a:r>
              <a:rPr sz="2350" spc="5" dirty="0">
                <a:latin typeface="Arial"/>
                <a:cs typeface="Arial"/>
              </a:rPr>
              <a:t>31 </a:t>
            </a:r>
            <a:r>
              <a:rPr sz="2350" dirty="0">
                <a:latin typeface="Arial"/>
                <a:cs typeface="Arial"/>
              </a:rPr>
              <a:t>c.p.i.: </a:t>
            </a:r>
            <a:r>
              <a:rPr sz="2350" spc="5" dirty="0">
                <a:latin typeface="Arial"/>
                <a:cs typeface="Arial"/>
              </a:rPr>
              <a:t>“</a:t>
            </a:r>
            <a:r>
              <a:rPr sz="2350" i="1" spc="5" dirty="0">
                <a:latin typeface="Arial"/>
                <a:cs typeface="Arial"/>
              </a:rPr>
              <a:t>Possono costituire oggetto di registrazione </a:t>
            </a:r>
            <a:r>
              <a:rPr sz="2350" i="1" spc="10" dirty="0">
                <a:latin typeface="Arial"/>
                <a:cs typeface="Arial"/>
              </a:rPr>
              <a:t>come </a:t>
            </a:r>
            <a:r>
              <a:rPr sz="2350" i="1" spc="670" dirty="0">
                <a:latin typeface="Arial"/>
                <a:cs typeface="Arial"/>
              </a:rPr>
              <a:t> </a:t>
            </a:r>
            <a:r>
              <a:rPr sz="2350" i="1" spc="5" dirty="0">
                <a:latin typeface="Arial"/>
                <a:cs typeface="Arial"/>
              </a:rPr>
              <a:t>disegni e modelli l’aspetto dell’intero prodotto o di una sua parte quale risulta, in particolare, dalle caratteristiche delle  linee, dei contorni, dei colori, della forma, della struttura superficiale ovvero dei materiali del prodotto stesso ovvero del  suo ornamento, a condizione che siano nuovi ed abbiano carattere</a:t>
            </a:r>
            <a:r>
              <a:rPr sz="2350" i="1" spc="-25" dirty="0">
                <a:latin typeface="Arial"/>
                <a:cs typeface="Arial"/>
              </a:rPr>
              <a:t> </a:t>
            </a:r>
            <a:r>
              <a:rPr sz="2350" i="1" spc="5" dirty="0">
                <a:latin typeface="Arial"/>
                <a:cs typeface="Arial"/>
              </a:rPr>
              <a:t>individuale</a:t>
            </a:r>
            <a:r>
              <a:rPr sz="2350" spc="5" dirty="0">
                <a:latin typeface="Arial"/>
                <a:cs typeface="Arial"/>
              </a:rPr>
              <a:t>”.</a:t>
            </a:r>
            <a:endParaRPr sz="2350">
              <a:latin typeface="Arial"/>
              <a:cs typeface="Arial"/>
            </a:endParaRPr>
          </a:p>
          <a:p>
            <a:pPr>
              <a:lnSpc>
                <a:spcPct val="100000"/>
              </a:lnSpc>
            </a:pPr>
            <a:endParaRPr sz="2300">
              <a:latin typeface="Times New Roman"/>
              <a:cs typeface="Times New Roman"/>
            </a:endParaRPr>
          </a:p>
          <a:p>
            <a:pPr marL="12700" marR="5715" algn="just">
              <a:lnSpc>
                <a:spcPct val="122800"/>
              </a:lnSpc>
              <a:spcBef>
                <a:spcPts val="2055"/>
              </a:spcBef>
            </a:pPr>
            <a:r>
              <a:rPr sz="2350" b="1" spc="5" dirty="0">
                <a:latin typeface="Arial"/>
                <a:cs typeface="Arial"/>
              </a:rPr>
              <a:t>Oggetto del brevetto</a:t>
            </a:r>
            <a:r>
              <a:rPr sz="2350" spc="5" dirty="0">
                <a:latin typeface="Arial"/>
                <a:cs typeface="Arial"/>
              </a:rPr>
              <a:t>: </a:t>
            </a:r>
            <a:r>
              <a:rPr sz="2350" dirty="0">
                <a:latin typeface="Arial"/>
                <a:cs typeface="Arial"/>
              </a:rPr>
              <a:t>art. </a:t>
            </a:r>
            <a:r>
              <a:rPr sz="2350" spc="5" dirty="0">
                <a:latin typeface="Arial"/>
                <a:cs typeface="Arial"/>
              </a:rPr>
              <a:t>45 </a:t>
            </a:r>
            <a:r>
              <a:rPr sz="2350" dirty="0">
                <a:latin typeface="Arial"/>
                <a:cs typeface="Arial"/>
              </a:rPr>
              <a:t>c.p.i. </a:t>
            </a:r>
            <a:r>
              <a:rPr sz="2350" spc="5" dirty="0">
                <a:latin typeface="Arial"/>
                <a:cs typeface="Arial"/>
              </a:rPr>
              <a:t>“</a:t>
            </a:r>
            <a:r>
              <a:rPr sz="2350" i="1" spc="5" dirty="0">
                <a:latin typeface="Arial"/>
                <a:cs typeface="Arial"/>
              </a:rPr>
              <a:t>Possono costituire oggetto di brevetto per invenzione le invenzioni, di ogni settore  della tecnica, che sono nuove e che implicano un’attività inventiva e sono </a:t>
            </a:r>
            <a:r>
              <a:rPr sz="2350" i="1" dirty="0">
                <a:latin typeface="Arial"/>
                <a:cs typeface="Arial"/>
              </a:rPr>
              <a:t>atte </a:t>
            </a:r>
            <a:r>
              <a:rPr sz="2350" i="1" spc="5" dirty="0">
                <a:latin typeface="Arial"/>
                <a:cs typeface="Arial"/>
              </a:rPr>
              <a:t>ad avere un’applicazione</a:t>
            </a:r>
            <a:r>
              <a:rPr sz="2350" i="1" spc="90" dirty="0">
                <a:latin typeface="Arial"/>
                <a:cs typeface="Arial"/>
              </a:rPr>
              <a:t> </a:t>
            </a:r>
            <a:r>
              <a:rPr sz="2350" i="1" dirty="0">
                <a:latin typeface="Arial"/>
                <a:cs typeface="Arial"/>
              </a:rPr>
              <a:t>industriale</a:t>
            </a:r>
            <a:r>
              <a:rPr sz="2350" dirty="0">
                <a:latin typeface="Arial"/>
                <a:cs typeface="Arial"/>
              </a:rPr>
              <a:t>.”</a:t>
            </a:r>
            <a:endParaRPr sz="2350">
              <a:latin typeface="Arial"/>
              <a:cs typeface="Arial"/>
            </a:endParaRPr>
          </a:p>
        </p:txBody>
      </p:sp>
      <p:sp>
        <p:nvSpPr>
          <p:cNvPr id="5" name="object 5"/>
          <p:cNvSpPr/>
          <p:nvPr/>
        </p:nvSpPr>
        <p:spPr>
          <a:xfrm>
            <a:off x="16309728" y="10375941"/>
            <a:ext cx="2465070" cy="253365"/>
          </a:xfrm>
          <a:custGeom>
            <a:avLst/>
            <a:gdLst/>
            <a:ahLst/>
            <a:cxnLst/>
            <a:rect l="l" t="t" r="r" b="b"/>
            <a:pathLst>
              <a:path w="2465069" h="253365">
                <a:moveTo>
                  <a:pt x="0" y="253364"/>
                </a:moveTo>
                <a:lnTo>
                  <a:pt x="2464635" y="253364"/>
                </a:lnTo>
                <a:lnTo>
                  <a:pt x="2464635" y="0"/>
                </a:lnTo>
                <a:lnTo>
                  <a:pt x="0" y="0"/>
                </a:lnTo>
                <a:lnTo>
                  <a:pt x="0" y="253364"/>
                </a:lnTo>
                <a:close/>
              </a:path>
            </a:pathLst>
          </a:custGeom>
          <a:solidFill>
            <a:srgbClr val="FFFFFF"/>
          </a:solidFill>
        </p:spPr>
        <p:txBody>
          <a:bodyPr wrap="square" lIns="0" tIns="0" rIns="0" bIns="0" rtlCol="0"/>
          <a:lstStyle/>
          <a:p>
            <a:endParaRPr/>
          </a:p>
        </p:txBody>
      </p:sp>
      <p:sp>
        <p:nvSpPr>
          <p:cNvPr id="6" name="object 6"/>
          <p:cNvSpPr/>
          <p:nvPr/>
        </p:nvSpPr>
        <p:spPr>
          <a:xfrm>
            <a:off x="16309733" y="10375941"/>
            <a:ext cx="2465070" cy="253365"/>
          </a:xfrm>
          <a:custGeom>
            <a:avLst/>
            <a:gdLst/>
            <a:ahLst/>
            <a:cxnLst/>
            <a:rect l="l" t="t" r="r" b="b"/>
            <a:pathLst>
              <a:path w="2465069" h="253365">
                <a:moveTo>
                  <a:pt x="0" y="253364"/>
                </a:moveTo>
                <a:lnTo>
                  <a:pt x="2464635" y="253364"/>
                </a:lnTo>
                <a:lnTo>
                  <a:pt x="2464635" y="0"/>
                </a:lnTo>
                <a:lnTo>
                  <a:pt x="0" y="0"/>
                </a:lnTo>
                <a:lnTo>
                  <a:pt x="0" y="253364"/>
                </a:lnTo>
                <a:close/>
              </a:path>
            </a:pathLst>
          </a:custGeom>
          <a:ln w="123231">
            <a:solidFill>
              <a:srgbClr val="FFFFFF"/>
            </a:solidFill>
          </a:ln>
        </p:spPr>
        <p:txBody>
          <a:bodyPr wrap="square" lIns="0" tIns="0" rIns="0" bIns="0" rtlCol="0"/>
          <a:lstStyle/>
          <a:p>
            <a:endParaRPr/>
          </a:p>
        </p:txBody>
      </p:sp>
      <p:sp>
        <p:nvSpPr>
          <p:cNvPr id="7" name="Segnaposto numero diapositiva 6">
            <a:extLst>
              <a:ext uri="{FF2B5EF4-FFF2-40B4-BE49-F238E27FC236}">
                <a16:creationId xmlns:a16="http://schemas.microsoft.com/office/drawing/2014/main" id="{8EDFA8EA-DA2E-2D4E-A018-0D4949CEBE86}"/>
              </a:ext>
            </a:extLst>
          </p:cNvPr>
          <p:cNvSpPr>
            <a:spLocks noGrp="1"/>
          </p:cNvSpPr>
          <p:nvPr>
            <p:ph type="sldNum" sz="quarter" idx="7"/>
          </p:nvPr>
        </p:nvSpPr>
        <p:spPr/>
        <p:txBody>
          <a:bodyPr/>
          <a:lstStyle/>
          <a:p>
            <a:pPr marL="25400">
              <a:lnSpc>
                <a:spcPts val="2014"/>
              </a:lnSpc>
            </a:pPr>
            <a:fld id="{81D60167-4931-47E6-BA6A-407CBD079E47}" type="slidenum">
              <a:rPr lang="it-IT" spc="15" smtClean="0"/>
              <a:t>5</a:t>
            </a:fld>
            <a:endParaRPr lang="it-IT" spc="15"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024870" cy="905510"/>
          </a:xfrm>
          <a:prstGeom prst="rect">
            <a:avLst/>
          </a:prstGeom>
        </p:spPr>
        <p:txBody>
          <a:bodyPr vert="horz" wrap="square" lIns="0" tIns="15240" rIns="0" bIns="0" rtlCol="0">
            <a:spAutoFit/>
          </a:bodyPr>
          <a:lstStyle/>
          <a:p>
            <a:pPr marL="12700">
              <a:lnSpc>
                <a:spcPct val="100000"/>
              </a:lnSpc>
              <a:spcBef>
                <a:spcPts val="120"/>
              </a:spcBef>
            </a:pPr>
            <a:r>
              <a:rPr sz="5750" spc="5" dirty="0"/>
              <a:t>Confondibilità </a:t>
            </a:r>
            <a:r>
              <a:rPr sz="5750" spc="10" dirty="0"/>
              <a:t>monogramma</a:t>
            </a:r>
            <a:r>
              <a:rPr sz="5750" dirty="0"/>
              <a:t> </a:t>
            </a:r>
            <a:r>
              <a:rPr sz="5750" spc="5" dirty="0"/>
              <a:t>“GG”</a:t>
            </a:r>
            <a:endParaRPr sz="5750" dirty="0"/>
          </a:p>
        </p:txBody>
      </p:sp>
      <p:sp>
        <p:nvSpPr>
          <p:cNvPr id="9" name="object 9"/>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59</a:t>
            </a:r>
            <a:endParaRPr spc="15" dirty="0"/>
          </a:p>
        </p:txBody>
      </p:sp>
      <p:sp>
        <p:nvSpPr>
          <p:cNvPr id="3" name="object 3"/>
          <p:cNvSpPr txBox="1"/>
          <p:nvPr/>
        </p:nvSpPr>
        <p:spPr>
          <a:xfrm>
            <a:off x="1557932" y="2725226"/>
            <a:ext cx="13039725" cy="1835150"/>
          </a:xfrm>
          <a:prstGeom prst="rect">
            <a:avLst/>
          </a:prstGeom>
        </p:spPr>
        <p:txBody>
          <a:bodyPr vert="horz" wrap="square" lIns="0" tIns="34290" rIns="0" bIns="0" rtlCol="0">
            <a:spAutoFit/>
          </a:bodyPr>
          <a:lstStyle/>
          <a:p>
            <a:pPr marL="12700" marR="5715">
              <a:lnSpc>
                <a:spcPts val="3550"/>
              </a:lnSpc>
              <a:spcBef>
                <a:spcPts val="270"/>
              </a:spcBef>
            </a:pPr>
            <a:r>
              <a:rPr sz="3000" b="1" dirty="0">
                <a:latin typeface="Arial"/>
                <a:cs typeface="Arial"/>
              </a:rPr>
              <a:t>Corte d’Appello di Napoli</a:t>
            </a:r>
            <a:r>
              <a:rPr sz="3000" dirty="0">
                <a:latin typeface="Arial"/>
                <a:cs typeface="Arial"/>
              </a:rPr>
              <a:t>, </a:t>
            </a:r>
            <a:r>
              <a:rPr sz="3000" spc="5" dirty="0">
                <a:latin typeface="Arial"/>
                <a:cs typeface="Arial"/>
              </a:rPr>
              <a:t>sentenza </a:t>
            </a:r>
            <a:r>
              <a:rPr sz="3000" dirty="0">
                <a:latin typeface="Arial"/>
                <a:cs typeface="Arial"/>
              </a:rPr>
              <a:t>n. </a:t>
            </a:r>
            <a:r>
              <a:rPr sz="3000" spc="5" dirty="0">
                <a:latin typeface="Arial"/>
                <a:cs typeface="Arial"/>
              </a:rPr>
              <a:t>7722/07 </a:t>
            </a:r>
            <a:r>
              <a:rPr sz="3000" dirty="0">
                <a:latin typeface="Arial"/>
                <a:cs typeface="Arial"/>
              </a:rPr>
              <a:t>del </a:t>
            </a:r>
            <a:r>
              <a:rPr sz="3000" spc="5" dirty="0">
                <a:latin typeface="Arial"/>
                <a:cs typeface="Arial"/>
              </a:rPr>
              <a:t>12 </a:t>
            </a:r>
            <a:r>
              <a:rPr sz="3000" dirty="0">
                <a:latin typeface="Arial"/>
                <a:cs typeface="Arial"/>
              </a:rPr>
              <a:t>ottobre </a:t>
            </a:r>
            <a:r>
              <a:rPr sz="3000" spc="5" dirty="0">
                <a:latin typeface="Arial"/>
                <a:cs typeface="Arial"/>
              </a:rPr>
              <a:t>2007, </a:t>
            </a:r>
            <a:r>
              <a:rPr sz="3000" dirty="0">
                <a:latin typeface="Arial"/>
                <a:cs typeface="Arial"/>
              </a:rPr>
              <a:t>proc.  pen. n. 63322/04</a:t>
            </a:r>
            <a:r>
              <a:rPr sz="3000" spc="-5" dirty="0">
                <a:latin typeface="Arial"/>
                <a:cs typeface="Arial"/>
              </a:rPr>
              <a:t> </a:t>
            </a:r>
            <a:r>
              <a:rPr sz="3000" dirty="0">
                <a:latin typeface="Arial"/>
                <a:cs typeface="Arial"/>
              </a:rPr>
              <a:t>R.G.N.R.</a:t>
            </a:r>
            <a:endParaRPr sz="3000">
              <a:latin typeface="Arial"/>
              <a:cs typeface="Arial"/>
            </a:endParaRPr>
          </a:p>
          <a:p>
            <a:pPr marL="12700">
              <a:lnSpc>
                <a:spcPts val="3404"/>
              </a:lnSpc>
              <a:tabLst>
                <a:tab pos="633095" algn="l"/>
                <a:tab pos="1784985" algn="l"/>
                <a:tab pos="2597785" algn="l"/>
                <a:tab pos="2877820" algn="l"/>
                <a:tab pos="5305425" algn="l"/>
                <a:tab pos="6436360" algn="l"/>
                <a:tab pos="7481570" algn="l"/>
                <a:tab pos="8208645" algn="l"/>
                <a:tab pos="9041765" algn="l"/>
                <a:tab pos="11597005" algn="l"/>
                <a:tab pos="12813665" algn="l"/>
              </a:tabLst>
            </a:pPr>
            <a:r>
              <a:rPr sz="3000" dirty="0">
                <a:latin typeface="Arial"/>
                <a:cs typeface="Arial"/>
              </a:rPr>
              <a:t>“</a:t>
            </a:r>
            <a:r>
              <a:rPr sz="3000" i="1" dirty="0">
                <a:latin typeface="Arial"/>
                <a:cs typeface="Arial"/>
              </a:rPr>
              <a:t>le	</a:t>
            </a:r>
            <a:r>
              <a:rPr sz="3000" i="1" spc="5" dirty="0">
                <a:latin typeface="Arial"/>
                <a:cs typeface="Arial"/>
              </a:rPr>
              <a:t>borse	con	</a:t>
            </a:r>
            <a:r>
              <a:rPr sz="3000" i="1" dirty="0">
                <a:latin typeface="Arial"/>
                <a:cs typeface="Arial"/>
              </a:rPr>
              <a:t>i	</a:t>
            </a:r>
            <a:r>
              <a:rPr sz="3000" i="1" spc="5" dirty="0">
                <a:latin typeface="Arial"/>
                <a:cs typeface="Arial"/>
              </a:rPr>
              <a:t>monogrammi	mol</a:t>
            </a:r>
            <a:r>
              <a:rPr sz="3000" i="1" spc="-5" dirty="0">
                <a:latin typeface="Arial"/>
                <a:cs typeface="Arial"/>
              </a:rPr>
              <a:t>t</a:t>
            </a:r>
            <a:r>
              <a:rPr sz="3000" i="1" spc="5" dirty="0">
                <a:latin typeface="Arial"/>
                <a:cs typeface="Arial"/>
              </a:rPr>
              <a:t>o</a:t>
            </a:r>
            <a:r>
              <a:rPr sz="3000" i="1" dirty="0">
                <a:latin typeface="Arial"/>
                <a:cs typeface="Arial"/>
              </a:rPr>
              <a:t>	simili	</a:t>
            </a:r>
            <a:r>
              <a:rPr sz="3000" i="1" spc="5" dirty="0">
                <a:latin typeface="Arial"/>
                <a:cs typeface="Arial"/>
              </a:rPr>
              <a:t>ma</a:t>
            </a:r>
            <a:r>
              <a:rPr sz="3000" i="1" dirty="0">
                <a:latin typeface="Arial"/>
                <a:cs typeface="Arial"/>
              </a:rPr>
              <a:t>	</a:t>
            </a:r>
            <a:r>
              <a:rPr sz="3000" i="1" spc="5" dirty="0">
                <a:latin typeface="Arial"/>
                <a:cs typeface="Arial"/>
              </a:rPr>
              <a:t>non</a:t>
            </a:r>
            <a:r>
              <a:rPr sz="3000" i="1" dirty="0">
                <a:latin typeface="Arial"/>
                <a:cs typeface="Arial"/>
              </a:rPr>
              <a:t>	</a:t>
            </a:r>
            <a:r>
              <a:rPr sz="3000" i="1" spc="5" dirty="0">
                <a:latin typeface="Arial"/>
                <a:cs typeface="Arial"/>
              </a:rPr>
              <a:t>per</a:t>
            </a:r>
            <a:r>
              <a:rPr sz="3000" i="1" spc="-5" dirty="0">
                <a:latin typeface="Arial"/>
                <a:cs typeface="Arial"/>
              </a:rPr>
              <a:t>f</a:t>
            </a:r>
            <a:r>
              <a:rPr sz="3000" i="1" spc="5" dirty="0">
                <a:latin typeface="Arial"/>
                <a:cs typeface="Arial"/>
              </a:rPr>
              <a:t>e</a:t>
            </a:r>
            <a:r>
              <a:rPr sz="3000" i="1" spc="-5" dirty="0">
                <a:latin typeface="Arial"/>
                <a:cs typeface="Arial"/>
              </a:rPr>
              <a:t>tt</a:t>
            </a:r>
            <a:r>
              <a:rPr sz="3000" i="1" spc="5" dirty="0">
                <a:latin typeface="Arial"/>
                <a:cs typeface="Arial"/>
              </a:rPr>
              <a:t>amen</a:t>
            </a:r>
            <a:r>
              <a:rPr sz="3000" i="1" spc="-5" dirty="0">
                <a:latin typeface="Arial"/>
                <a:cs typeface="Arial"/>
              </a:rPr>
              <a:t>t</a:t>
            </a:r>
            <a:r>
              <a:rPr sz="3000" i="1" spc="5" dirty="0">
                <a:latin typeface="Arial"/>
                <a:cs typeface="Arial"/>
              </a:rPr>
              <a:t>e</a:t>
            </a:r>
            <a:r>
              <a:rPr sz="3000" i="1" dirty="0">
                <a:latin typeface="Arial"/>
                <a:cs typeface="Arial"/>
              </a:rPr>
              <a:t>	uguali	</a:t>
            </a:r>
            <a:r>
              <a:rPr sz="3000" i="1" spc="5" dirty="0">
                <a:latin typeface="Arial"/>
                <a:cs typeface="Arial"/>
              </a:rPr>
              <a:t>a</a:t>
            </a:r>
            <a:endParaRPr sz="3000">
              <a:latin typeface="Arial"/>
              <a:cs typeface="Arial"/>
            </a:endParaRPr>
          </a:p>
          <a:p>
            <a:pPr marL="12700">
              <a:lnSpc>
                <a:spcPts val="3575"/>
              </a:lnSpc>
              <a:tabLst>
                <a:tab pos="1114425" algn="l"/>
                <a:tab pos="2684145" algn="l"/>
                <a:tab pos="3382010" algn="l"/>
                <a:tab pos="4292600" algn="l"/>
                <a:tab pos="5925820" algn="l"/>
                <a:tab pos="6687820" algn="l"/>
                <a:tab pos="7066915" algn="l"/>
                <a:tab pos="8232140" algn="l"/>
                <a:tab pos="8738870" algn="l"/>
                <a:tab pos="11967210" algn="l"/>
                <a:tab pos="12729210" algn="l"/>
              </a:tabLst>
            </a:pPr>
            <a:r>
              <a:rPr sz="3000" i="1" dirty="0">
                <a:latin typeface="Arial"/>
                <a:cs typeface="Arial"/>
              </a:rPr>
              <a:t>quelli	</a:t>
            </a:r>
            <a:r>
              <a:rPr sz="3000" i="1" spc="5" dirty="0">
                <a:latin typeface="Arial"/>
                <a:cs typeface="Arial"/>
              </a:rPr>
              <a:t>presen</a:t>
            </a:r>
            <a:r>
              <a:rPr sz="3000" i="1" spc="-5" dirty="0">
                <a:latin typeface="Arial"/>
                <a:cs typeface="Arial"/>
              </a:rPr>
              <a:t>t</a:t>
            </a:r>
            <a:r>
              <a:rPr sz="3000" i="1" dirty="0">
                <a:latin typeface="Arial"/>
                <a:cs typeface="Arial"/>
              </a:rPr>
              <a:t>i	sui	</a:t>
            </a:r>
            <a:r>
              <a:rPr sz="3000" i="1" spc="5" dirty="0">
                <a:latin typeface="Arial"/>
                <a:cs typeface="Arial"/>
              </a:rPr>
              <a:t>capi</a:t>
            </a:r>
            <a:r>
              <a:rPr sz="3000" i="1" dirty="0">
                <a:latin typeface="Arial"/>
                <a:cs typeface="Arial"/>
              </a:rPr>
              <a:t>	originali,	</a:t>
            </a:r>
            <a:r>
              <a:rPr sz="3000" i="1" spc="5" dirty="0">
                <a:latin typeface="Arial"/>
                <a:cs typeface="Arial"/>
              </a:rPr>
              <a:t>per</a:t>
            </a:r>
            <a:r>
              <a:rPr sz="3000" i="1" dirty="0">
                <a:latin typeface="Arial"/>
                <a:cs typeface="Arial"/>
              </a:rPr>
              <a:t>	il	</a:t>
            </a:r>
            <a:r>
              <a:rPr sz="3000" i="1" spc="5" dirty="0">
                <a:latin typeface="Arial"/>
                <a:cs typeface="Arial"/>
              </a:rPr>
              <a:t>modo</a:t>
            </a:r>
            <a:r>
              <a:rPr sz="3000" i="1" dirty="0">
                <a:latin typeface="Arial"/>
                <a:cs typeface="Arial"/>
              </a:rPr>
              <a:t>	di	</a:t>
            </a:r>
            <a:r>
              <a:rPr sz="3000" i="1" spc="5" dirty="0">
                <a:latin typeface="Arial"/>
                <a:cs typeface="Arial"/>
              </a:rPr>
              <a:t>con</a:t>
            </a:r>
            <a:r>
              <a:rPr sz="3000" i="1" spc="-5" dirty="0">
                <a:latin typeface="Arial"/>
                <a:cs typeface="Arial"/>
              </a:rPr>
              <a:t>f</a:t>
            </a:r>
            <a:r>
              <a:rPr sz="3000" i="1" spc="5" dirty="0">
                <a:latin typeface="Arial"/>
                <a:cs typeface="Arial"/>
              </a:rPr>
              <a:t>ezionamen</a:t>
            </a:r>
            <a:r>
              <a:rPr sz="3000" i="1" spc="-5" dirty="0">
                <a:latin typeface="Arial"/>
                <a:cs typeface="Arial"/>
              </a:rPr>
              <a:t>t</a:t>
            </a:r>
            <a:r>
              <a:rPr sz="3000" i="1" dirty="0">
                <a:latin typeface="Arial"/>
                <a:cs typeface="Arial"/>
              </a:rPr>
              <a:t>o,	</a:t>
            </a:r>
            <a:r>
              <a:rPr sz="3000" i="1" spc="5" dirty="0">
                <a:latin typeface="Arial"/>
                <a:cs typeface="Arial"/>
              </a:rPr>
              <a:t>per</a:t>
            </a:r>
            <a:r>
              <a:rPr sz="3000" i="1" dirty="0">
                <a:latin typeface="Arial"/>
                <a:cs typeface="Arial"/>
              </a:rPr>
              <a:t>	le</a:t>
            </a:r>
            <a:endParaRPr sz="3000">
              <a:latin typeface="Arial"/>
              <a:cs typeface="Arial"/>
            </a:endParaRPr>
          </a:p>
        </p:txBody>
      </p:sp>
      <p:sp>
        <p:nvSpPr>
          <p:cNvPr id="4" name="object 4"/>
          <p:cNvSpPr txBox="1"/>
          <p:nvPr/>
        </p:nvSpPr>
        <p:spPr>
          <a:xfrm>
            <a:off x="1557932" y="4526219"/>
            <a:ext cx="6978015" cy="484505"/>
          </a:xfrm>
          <a:prstGeom prst="rect">
            <a:avLst/>
          </a:prstGeom>
        </p:spPr>
        <p:txBody>
          <a:bodyPr vert="horz" wrap="square" lIns="0" tIns="13970" rIns="0" bIns="0" rtlCol="0">
            <a:spAutoFit/>
          </a:bodyPr>
          <a:lstStyle/>
          <a:p>
            <a:pPr marL="12700">
              <a:lnSpc>
                <a:spcPct val="100000"/>
              </a:lnSpc>
              <a:spcBef>
                <a:spcPts val="110"/>
              </a:spcBef>
              <a:tabLst>
                <a:tab pos="1612900" algn="l"/>
                <a:tab pos="2299970" algn="l"/>
                <a:tab pos="2646045" algn="l"/>
                <a:tab pos="3821429" algn="l"/>
                <a:tab pos="4592955" algn="l"/>
                <a:tab pos="6065520" algn="l"/>
                <a:tab pos="6879590" algn="l"/>
              </a:tabLst>
            </a:pPr>
            <a:r>
              <a:rPr sz="3000" i="1" spc="-5" dirty="0">
                <a:latin typeface="Arial"/>
                <a:cs typeface="Arial"/>
              </a:rPr>
              <a:t>f</a:t>
            </a:r>
            <a:r>
              <a:rPr sz="3000" i="1" spc="5" dirty="0">
                <a:latin typeface="Arial"/>
                <a:cs typeface="Arial"/>
              </a:rPr>
              <a:t>an</a:t>
            </a:r>
            <a:r>
              <a:rPr sz="3000" i="1" spc="-5" dirty="0">
                <a:latin typeface="Arial"/>
                <a:cs typeface="Arial"/>
              </a:rPr>
              <a:t>t</a:t>
            </a:r>
            <a:r>
              <a:rPr sz="3000" i="1" spc="5" dirty="0">
                <a:latin typeface="Arial"/>
                <a:cs typeface="Arial"/>
              </a:rPr>
              <a:t>asie</a:t>
            </a:r>
            <a:r>
              <a:rPr sz="3000" i="1" dirty="0">
                <a:latin typeface="Arial"/>
                <a:cs typeface="Arial"/>
              </a:rPr>
              <a:t>	</a:t>
            </a:r>
            <a:r>
              <a:rPr sz="3000" i="1" spc="5" dirty="0">
                <a:latin typeface="Arial"/>
                <a:cs typeface="Arial"/>
              </a:rPr>
              <a:t>ed</a:t>
            </a:r>
            <a:r>
              <a:rPr sz="3000" i="1" dirty="0">
                <a:latin typeface="Arial"/>
                <a:cs typeface="Arial"/>
              </a:rPr>
              <a:t>	i	colori	dei	</a:t>
            </a:r>
            <a:r>
              <a:rPr sz="3000" i="1" spc="-5" dirty="0">
                <a:latin typeface="Arial"/>
                <a:cs typeface="Arial"/>
              </a:rPr>
              <a:t>t</a:t>
            </a:r>
            <a:r>
              <a:rPr sz="3000" i="1" spc="5" dirty="0">
                <a:latin typeface="Arial"/>
                <a:cs typeface="Arial"/>
              </a:rPr>
              <a:t>essu</a:t>
            </a:r>
            <a:r>
              <a:rPr sz="3000" i="1" spc="-5" dirty="0">
                <a:latin typeface="Arial"/>
                <a:cs typeface="Arial"/>
              </a:rPr>
              <a:t>t</a:t>
            </a:r>
            <a:r>
              <a:rPr sz="3000" i="1" dirty="0">
                <a:latin typeface="Arial"/>
                <a:cs typeface="Arial"/>
              </a:rPr>
              <a:t>i,	</a:t>
            </a:r>
            <a:r>
              <a:rPr sz="3000" i="1" spc="5" dirty="0">
                <a:latin typeface="Arial"/>
                <a:cs typeface="Arial"/>
              </a:rPr>
              <a:t>per</a:t>
            </a:r>
            <a:r>
              <a:rPr sz="3000" i="1" dirty="0">
                <a:latin typeface="Arial"/>
                <a:cs typeface="Arial"/>
              </a:rPr>
              <a:t>	i</a:t>
            </a:r>
            <a:endParaRPr sz="3000">
              <a:latin typeface="Arial"/>
              <a:cs typeface="Arial"/>
            </a:endParaRPr>
          </a:p>
        </p:txBody>
      </p:sp>
      <p:sp>
        <p:nvSpPr>
          <p:cNvPr id="5" name="object 5"/>
          <p:cNvSpPr txBox="1"/>
          <p:nvPr/>
        </p:nvSpPr>
        <p:spPr>
          <a:xfrm>
            <a:off x="1557932" y="4976467"/>
            <a:ext cx="7194550" cy="484505"/>
          </a:xfrm>
          <a:prstGeom prst="rect">
            <a:avLst/>
          </a:prstGeom>
        </p:spPr>
        <p:txBody>
          <a:bodyPr vert="horz" wrap="square" lIns="0" tIns="13970" rIns="0" bIns="0" rtlCol="0">
            <a:spAutoFit/>
          </a:bodyPr>
          <a:lstStyle/>
          <a:p>
            <a:pPr marL="12700">
              <a:lnSpc>
                <a:spcPct val="100000"/>
              </a:lnSpc>
              <a:spcBef>
                <a:spcPts val="110"/>
              </a:spcBef>
              <a:tabLst>
                <a:tab pos="2003425" algn="l"/>
                <a:tab pos="2936240" algn="l"/>
                <a:tab pos="4422140" algn="l"/>
                <a:tab pos="6698615" algn="l"/>
              </a:tabLst>
            </a:pPr>
            <a:r>
              <a:rPr sz="3000" i="1" spc="55" dirty="0">
                <a:latin typeface="Arial"/>
                <a:cs typeface="Arial"/>
              </a:rPr>
              <a:t>industrial</a:t>
            </a:r>
            <a:r>
              <a:rPr sz="3000" i="1" dirty="0">
                <a:latin typeface="Arial"/>
                <a:cs typeface="Arial"/>
              </a:rPr>
              <a:t>i	</a:t>
            </a:r>
            <a:r>
              <a:rPr sz="3000" i="1" spc="60" dirty="0">
                <a:latin typeface="Arial"/>
                <a:cs typeface="Arial"/>
              </a:rPr>
              <a:t>co</a:t>
            </a:r>
            <a:r>
              <a:rPr sz="3000" i="1" spc="5" dirty="0">
                <a:latin typeface="Arial"/>
                <a:cs typeface="Arial"/>
              </a:rPr>
              <a:t>n</a:t>
            </a:r>
            <a:r>
              <a:rPr sz="3000" i="1" dirty="0">
                <a:latin typeface="Arial"/>
                <a:cs typeface="Arial"/>
              </a:rPr>
              <a:t>	</a:t>
            </a:r>
            <a:r>
              <a:rPr sz="3000" i="1" spc="60" dirty="0">
                <a:latin typeface="Arial"/>
                <a:cs typeface="Arial"/>
              </a:rPr>
              <a:t>march</a:t>
            </a:r>
            <a:r>
              <a:rPr sz="3000" i="1" dirty="0">
                <a:latin typeface="Arial"/>
                <a:cs typeface="Arial"/>
              </a:rPr>
              <a:t>i	</a:t>
            </a:r>
            <a:r>
              <a:rPr sz="3000" i="1" spc="60" dirty="0">
                <a:latin typeface="Arial"/>
                <a:cs typeface="Arial"/>
              </a:rPr>
              <a:t>contra</a:t>
            </a:r>
            <a:r>
              <a:rPr sz="3000" i="1" dirty="0">
                <a:latin typeface="Arial"/>
                <a:cs typeface="Arial"/>
              </a:rPr>
              <a:t>f</a:t>
            </a:r>
            <a:r>
              <a:rPr sz="3000" i="1" spc="55" dirty="0">
                <a:latin typeface="Arial"/>
                <a:cs typeface="Arial"/>
              </a:rPr>
              <a:t>fatti</a:t>
            </a:r>
            <a:r>
              <a:rPr sz="3000" i="1" dirty="0">
                <a:latin typeface="Arial"/>
                <a:cs typeface="Arial"/>
              </a:rPr>
              <a:t>.	</a:t>
            </a:r>
            <a:r>
              <a:rPr sz="3000" i="1" spc="60" dirty="0">
                <a:latin typeface="Arial"/>
                <a:cs typeface="Arial"/>
              </a:rPr>
              <a:t>Ed</a:t>
            </a:r>
            <a:endParaRPr sz="3000">
              <a:latin typeface="Arial"/>
              <a:cs typeface="Arial"/>
            </a:endParaRPr>
          </a:p>
        </p:txBody>
      </p:sp>
      <p:sp>
        <p:nvSpPr>
          <p:cNvPr id="6" name="object 6"/>
          <p:cNvSpPr txBox="1"/>
          <p:nvPr/>
        </p:nvSpPr>
        <p:spPr>
          <a:xfrm>
            <a:off x="8771551" y="4526219"/>
            <a:ext cx="4497705" cy="934719"/>
          </a:xfrm>
          <a:prstGeom prst="rect">
            <a:avLst/>
          </a:prstGeom>
        </p:spPr>
        <p:txBody>
          <a:bodyPr vert="horz" wrap="square" lIns="0" tIns="13970" rIns="0" bIns="0" rtlCol="0">
            <a:spAutoFit/>
          </a:bodyPr>
          <a:lstStyle/>
          <a:p>
            <a:pPr marL="12700">
              <a:lnSpc>
                <a:spcPts val="3575"/>
              </a:lnSpc>
              <a:spcBef>
                <a:spcPts val="110"/>
              </a:spcBef>
              <a:tabLst>
                <a:tab pos="1485265" algn="l"/>
                <a:tab pos="2065020" algn="l"/>
              </a:tabLst>
            </a:pPr>
            <a:r>
              <a:rPr sz="3000" i="1" spc="5" dirty="0">
                <a:latin typeface="Arial"/>
                <a:cs typeface="Arial"/>
              </a:rPr>
              <a:t>modelli	</a:t>
            </a:r>
            <a:r>
              <a:rPr sz="3000" i="1" spc="-5" dirty="0">
                <a:latin typeface="Arial"/>
                <a:cs typeface="Arial"/>
              </a:rPr>
              <a:t>...	</a:t>
            </a:r>
            <a:r>
              <a:rPr sz="3000" i="1" dirty="0">
                <a:latin typeface="Arial"/>
                <a:cs typeface="Arial"/>
              </a:rPr>
              <a:t>costituiscono</a:t>
            </a:r>
            <a:endParaRPr sz="3000">
              <a:latin typeface="Arial"/>
              <a:cs typeface="Arial"/>
            </a:endParaRPr>
          </a:p>
          <a:p>
            <a:pPr marL="261620">
              <a:lnSpc>
                <a:spcPts val="3575"/>
              </a:lnSpc>
              <a:tabLst>
                <a:tab pos="1755139" algn="l"/>
                <a:tab pos="3952240" algn="l"/>
              </a:tabLst>
            </a:pPr>
            <a:r>
              <a:rPr sz="3000" i="1" spc="60" dirty="0">
                <a:latin typeface="Arial"/>
                <a:cs typeface="Arial"/>
              </a:rPr>
              <a:t>invero</a:t>
            </a:r>
            <a:r>
              <a:rPr sz="3000" i="1" dirty="0">
                <a:latin typeface="Arial"/>
                <a:cs typeface="Arial"/>
              </a:rPr>
              <a:t>,	</a:t>
            </a:r>
            <a:r>
              <a:rPr sz="3000" i="1" spc="55" dirty="0">
                <a:latin typeface="Arial"/>
                <a:cs typeface="Arial"/>
              </a:rPr>
              <a:t>l’originalit</a:t>
            </a:r>
            <a:r>
              <a:rPr sz="3000" i="1" spc="5" dirty="0">
                <a:latin typeface="Arial"/>
                <a:cs typeface="Arial"/>
              </a:rPr>
              <a:t>à</a:t>
            </a:r>
            <a:r>
              <a:rPr sz="3000" i="1" dirty="0">
                <a:latin typeface="Arial"/>
                <a:cs typeface="Arial"/>
              </a:rPr>
              <a:t>	</a:t>
            </a:r>
            <a:r>
              <a:rPr sz="3000" i="1" spc="55" dirty="0">
                <a:latin typeface="Arial"/>
                <a:cs typeface="Arial"/>
              </a:rPr>
              <a:t>dei</a:t>
            </a:r>
            <a:endParaRPr sz="3000">
              <a:latin typeface="Arial"/>
              <a:cs typeface="Arial"/>
            </a:endParaRPr>
          </a:p>
        </p:txBody>
      </p:sp>
      <p:sp>
        <p:nvSpPr>
          <p:cNvPr id="7" name="object 7"/>
          <p:cNvSpPr txBox="1"/>
          <p:nvPr/>
        </p:nvSpPr>
        <p:spPr>
          <a:xfrm>
            <a:off x="13296368" y="4526219"/>
            <a:ext cx="1310640" cy="934719"/>
          </a:xfrm>
          <a:prstGeom prst="rect">
            <a:avLst/>
          </a:prstGeom>
        </p:spPr>
        <p:txBody>
          <a:bodyPr vert="horz" wrap="square" lIns="0" tIns="34290" rIns="0" bIns="0" rtlCol="0">
            <a:spAutoFit/>
          </a:bodyPr>
          <a:lstStyle/>
          <a:p>
            <a:pPr marL="254000" marR="5080" indent="-241935">
              <a:lnSpc>
                <a:spcPts val="3550"/>
              </a:lnSpc>
              <a:spcBef>
                <a:spcPts val="270"/>
              </a:spcBef>
            </a:pPr>
            <a:r>
              <a:rPr sz="3000" i="1" spc="5" dirty="0">
                <a:latin typeface="Arial"/>
                <a:cs typeface="Arial"/>
              </a:rPr>
              <a:t>prodo</a:t>
            </a:r>
            <a:r>
              <a:rPr sz="3000" i="1" spc="-5" dirty="0">
                <a:latin typeface="Arial"/>
                <a:cs typeface="Arial"/>
              </a:rPr>
              <a:t>tt</a:t>
            </a:r>
            <a:r>
              <a:rPr sz="3000" i="1" dirty="0">
                <a:latin typeface="Arial"/>
                <a:cs typeface="Arial"/>
              </a:rPr>
              <a:t>i  </a:t>
            </a:r>
            <a:r>
              <a:rPr sz="3000" i="1" spc="55" dirty="0">
                <a:latin typeface="Arial"/>
                <a:cs typeface="Arial"/>
              </a:rPr>
              <a:t>motivi</a:t>
            </a:r>
            <a:endParaRPr sz="3000">
              <a:latin typeface="Arial"/>
              <a:cs typeface="Arial"/>
            </a:endParaRPr>
          </a:p>
        </p:txBody>
      </p:sp>
      <p:sp>
        <p:nvSpPr>
          <p:cNvPr id="8" name="object 8"/>
          <p:cNvSpPr txBox="1"/>
          <p:nvPr/>
        </p:nvSpPr>
        <p:spPr>
          <a:xfrm>
            <a:off x="1557932" y="5426715"/>
            <a:ext cx="13053694" cy="1835150"/>
          </a:xfrm>
          <a:prstGeom prst="rect">
            <a:avLst/>
          </a:prstGeom>
        </p:spPr>
        <p:txBody>
          <a:bodyPr vert="horz" wrap="square" lIns="0" tIns="34290" rIns="0" bIns="0" rtlCol="0">
            <a:spAutoFit/>
          </a:bodyPr>
          <a:lstStyle/>
          <a:p>
            <a:pPr marL="12700" marR="5080" algn="just">
              <a:lnSpc>
                <a:spcPts val="3550"/>
              </a:lnSpc>
              <a:spcBef>
                <a:spcPts val="270"/>
              </a:spcBef>
            </a:pPr>
            <a:r>
              <a:rPr sz="3000" i="1" dirty="0">
                <a:latin typeface="Arial"/>
                <a:cs typeface="Arial"/>
              </a:rPr>
              <a:t>figurativi </a:t>
            </a:r>
            <a:r>
              <a:rPr sz="3000" i="1" spc="-5" dirty="0">
                <a:latin typeface="Arial"/>
                <a:cs typeface="Arial"/>
              </a:rPr>
              <a:t>... </a:t>
            </a:r>
            <a:r>
              <a:rPr sz="3000" i="1" spc="5" dirty="0">
                <a:latin typeface="Arial"/>
                <a:cs typeface="Arial"/>
              </a:rPr>
              <a:t>è </a:t>
            </a:r>
            <a:r>
              <a:rPr sz="3000" i="1" dirty="0">
                <a:latin typeface="Arial"/>
                <a:cs typeface="Arial"/>
              </a:rPr>
              <a:t>data </a:t>
            </a:r>
            <a:r>
              <a:rPr sz="3000" i="1" spc="5" dirty="0">
                <a:latin typeface="Arial"/>
                <a:cs typeface="Arial"/>
              </a:rPr>
              <a:t>non </a:t>
            </a:r>
            <a:r>
              <a:rPr sz="3000" i="1" dirty="0">
                <a:latin typeface="Arial"/>
                <a:cs typeface="Arial"/>
              </a:rPr>
              <a:t>dai singoli elementi </a:t>
            </a:r>
            <a:r>
              <a:rPr sz="3000" i="1" spc="5" dirty="0">
                <a:latin typeface="Arial"/>
                <a:cs typeface="Arial"/>
              </a:rPr>
              <a:t>che </a:t>
            </a:r>
            <a:r>
              <a:rPr sz="3000" i="1" dirty="0">
                <a:latin typeface="Arial"/>
                <a:cs typeface="Arial"/>
              </a:rPr>
              <a:t>li </a:t>
            </a:r>
            <a:r>
              <a:rPr sz="3000" i="1" spc="5" dirty="0">
                <a:latin typeface="Arial"/>
                <a:cs typeface="Arial"/>
              </a:rPr>
              <a:t>compongono </a:t>
            </a:r>
            <a:r>
              <a:rPr sz="3000" i="1" dirty="0">
                <a:latin typeface="Arial"/>
                <a:cs typeface="Arial"/>
              </a:rPr>
              <a:t>quali </a:t>
            </a:r>
            <a:r>
              <a:rPr sz="3000" i="1" spc="-5" dirty="0">
                <a:latin typeface="Arial"/>
                <a:cs typeface="Arial"/>
              </a:rPr>
              <a:t>... </a:t>
            </a:r>
            <a:r>
              <a:rPr sz="3000" i="1" dirty="0">
                <a:latin typeface="Arial"/>
                <a:cs typeface="Arial"/>
              </a:rPr>
              <a:t>‘CG’  in </a:t>
            </a:r>
            <a:r>
              <a:rPr sz="3000" i="1" spc="5" dirty="0">
                <a:latin typeface="Arial"/>
                <a:cs typeface="Arial"/>
              </a:rPr>
              <a:t>luogo </a:t>
            </a:r>
            <a:r>
              <a:rPr sz="3000" i="1" dirty="0">
                <a:latin typeface="Arial"/>
                <a:cs typeface="Arial"/>
              </a:rPr>
              <a:t>di ‘GG’, separatamente presi in </a:t>
            </a:r>
            <a:r>
              <a:rPr sz="3000" i="1" spc="5" dirty="0">
                <a:latin typeface="Arial"/>
                <a:cs typeface="Arial"/>
              </a:rPr>
              <a:t>considerazione, ma </a:t>
            </a:r>
            <a:r>
              <a:rPr sz="3000" i="1" dirty="0">
                <a:latin typeface="Arial"/>
                <a:cs typeface="Arial"/>
              </a:rPr>
              <a:t>dal particolare  accostamento degli stessi in </a:t>
            </a:r>
            <a:r>
              <a:rPr sz="3000" i="1" spc="5" dirty="0">
                <a:latin typeface="Arial"/>
                <a:cs typeface="Arial"/>
              </a:rPr>
              <a:t>modo da </a:t>
            </a:r>
            <a:r>
              <a:rPr sz="3000" i="1" dirty="0">
                <a:latin typeface="Arial"/>
                <a:cs typeface="Arial"/>
              </a:rPr>
              <a:t>formare </a:t>
            </a:r>
            <a:r>
              <a:rPr sz="3000" i="1" spc="5" dirty="0">
                <a:latin typeface="Arial"/>
                <a:cs typeface="Arial"/>
              </a:rPr>
              <a:t>un unico e preciso </a:t>
            </a:r>
            <a:r>
              <a:rPr sz="3000" i="1" dirty="0">
                <a:latin typeface="Arial"/>
                <a:cs typeface="Arial"/>
              </a:rPr>
              <a:t>motivo  ornamentale</a:t>
            </a:r>
            <a:r>
              <a:rPr sz="3000" dirty="0">
                <a:latin typeface="Arial"/>
                <a:cs typeface="Arial"/>
              </a:rPr>
              <a:t>”.</a:t>
            </a:r>
            <a:endParaRPr sz="300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5199718" cy="900246"/>
          </a:xfrm>
          <a:prstGeom prst="rect">
            <a:avLst/>
          </a:prstGeom>
        </p:spPr>
        <p:txBody>
          <a:bodyPr vert="horz" wrap="square" lIns="0" tIns="15240" rIns="0" bIns="0" rtlCol="0">
            <a:spAutoFit/>
          </a:bodyPr>
          <a:lstStyle/>
          <a:p>
            <a:pPr marL="12700">
              <a:lnSpc>
                <a:spcPct val="100000"/>
              </a:lnSpc>
              <a:spcBef>
                <a:spcPts val="120"/>
              </a:spcBef>
            </a:pPr>
            <a:r>
              <a:rPr lang="it-IT" sz="5750" spc="5" dirty="0"/>
              <a:t>Gucci - marchio “nastro verde-rosso-verde”</a:t>
            </a:r>
            <a:endParaRPr sz="5750" dirty="0"/>
          </a:p>
        </p:txBody>
      </p:sp>
      <p:sp>
        <p:nvSpPr>
          <p:cNvPr id="9" name="object 9"/>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60</a:t>
            </a:r>
            <a:endParaRPr spc="15" dirty="0"/>
          </a:p>
        </p:txBody>
      </p:sp>
      <p:pic>
        <p:nvPicPr>
          <p:cNvPr id="6" name="Immagine 5">
            <a:extLst>
              <a:ext uri="{FF2B5EF4-FFF2-40B4-BE49-F238E27FC236}">
                <a16:creationId xmlns:a16="http://schemas.microsoft.com/office/drawing/2014/main" id="{6361B1B7-6A2F-0F48-BCDC-61A4AC51B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536" y="3268158"/>
            <a:ext cx="4034738" cy="4477258"/>
          </a:xfrm>
          <a:prstGeom prst="rect">
            <a:avLst/>
          </a:prstGeom>
        </p:spPr>
      </p:pic>
      <p:pic>
        <p:nvPicPr>
          <p:cNvPr id="8" name="Immagine 7">
            <a:extLst>
              <a:ext uri="{FF2B5EF4-FFF2-40B4-BE49-F238E27FC236}">
                <a16:creationId xmlns:a16="http://schemas.microsoft.com/office/drawing/2014/main" id="{3A48E152-28A2-F244-A525-9B5C41930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6260" y="4047376"/>
            <a:ext cx="3581400" cy="2860145"/>
          </a:xfrm>
          <a:prstGeom prst="rect">
            <a:avLst/>
          </a:prstGeom>
        </p:spPr>
      </p:pic>
      <p:sp>
        <p:nvSpPr>
          <p:cNvPr id="10" name="CasellaDiTesto 9">
            <a:extLst>
              <a:ext uri="{FF2B5EF4-FFF2-40B4-BE49-F238E27FC236}">
                <a16:creationId xmlns:a16="http://schemas.microsoft.com/office/drawing/2014/main" id="{5111FCB7-E02C-2845-A575-007862F16B68}"/>
              </a:ext>
            </a:extLst>
          </p:cNvPr>
          <p:cNvSpPr txBox="1"/>
          <p:nvPr/>
        </p:nvSpPr>
        <p:spPr>
          <a:xfrm>
            <a:off x="1121041" y="7974030"/>
            <a:ext cx="13204086" cy="461665"/>
          </a:xfrm>
          <a:prstGeom prst="rect">
            <a:avLst/>
          </a:prstGeom>
          <a:noFill/>
        </p:spPr>
        <p:txBody>
          <a:bodyPr wrap="square" rtlCol="0">
            <a:spAutoFit/>
          </a:bodyPr>
          <a:lstStyle/>
          <a:p>
            <a:r>
              <a:rPr lang="it-IT" sz="2400" b="1" dirty="0"/>
              <a:t>Tribunale di Roma</a:t>
            </a:r>
            <a:r>
              <a:rPr lang="it-IT" sz="2400" dirty="0"/>
              <a:t>, sentenza n. 10279/19 R.G. </a:t>
            </a:r>
            <a:r>
              <a:rPr lang="it-IT" sz="2400" dirty="0" err="1"/>
              <a:t>sent</a:t>
            </a:r>
            <a:r>
              <a:rPr lang="it-IT" sz="2400" dirty="0"/>
              <a:t>. del 28 giugno 2019, </a:t>
            </a:r>
            <a:r>
              <a:rPr lang="it-IT" sz="2400" dirty="0" err="1"/>
              <a:t>proc</a:t>
            </a:r>
            <a:r>
              <a:rPr lang="it-IT" sz="2400" dirty="0"/>
              <a:t>. </a:t>
            </a:r>
            <a:r>
              <a:rPr lang="it-IT" sz="2400" dirty="0" err="1"/>
              <a:t>pen</a:t>
            </a:r>
            <a:r>
              <a:rPr lang="it-IT" sz="2400" dirty="0"/>
              <a:t>. 18631/2015 R.G.N.R</a:t>
            </a:r>
            <a:r>
              <a:rPr lang="it-IT" dirty="0"/>
              <a:t>.</a:t>
            </a:r>
          </a:p>
        </p:txBody>
      </p:sp>
      <p:sp>
        <p:nvSpPr>
          <p:cNvPr id="11" name="CasellaDiTesto 10">
            <a:extLst>
              <a:ext uri="{FF2B5EF4-FFF2-40B4-BE49-F238E27FC236}">
                <a16:creationId xmlns:a16="http://schemas.microsoft.com/office/drawing/2014/main" id="{80A164A2-60D2-384C-8A10-D0666B1806D2}"/>
              </a:ext>
            </a:extLst>
          </p:cNvPr>
          <p:cNvSpPr txBox="1"/>
          <p:nvPr/>
        </p:nvSpPr>
        <p:spPr>
          <a:xfrm>
            <a:off x="1121041" y="8611906"/>
            <a:ext cx="14165353" cy="461665"/>
          </a:xfrm>
          <a:prstGeom prst="rect">
            <a:avLst/>
          </a:prstGeom>
          <a:noFill/>
        </p:spPr>
        <p:txBody>
          <a:bodyPr wrap="none" rtlCol="0">
            <a:spAutoFit/>
          </a:bodyPr>
          <a:lstStyle/>
          <a:p>
            <a:r>
              <a:rPr lang="it-IT" sz="2400" b="1" dirty="0"/>
              <a:t>Tribunale di Udine</a:t>
            </a:r>
            <a:r>
              <a:rPr lang="it-IT" sz="2400" dirty="0"/>
              <a:t>, sentenza n. 124/2019 del 18 gennaio 2019 – 4 marzo 2019, </a:t>
            </a:r>
            <a:r>
              <a:rPr lang="it-IT" sz="2400" dirty="0" err="1"/>
              <a:t>proc</a:t>
            </a:r>
            <a:r>
              <a:rPr lang="it-IT" sz="2400" dirty="0"/>
              <a:t>. </a:t>
            </a:r>
            <a:r>
              <a:rPr lang="it-IT" sz="2400" dirty="0" err="1"/>
              <a:t>pen</a:t>
            </a:r>
            <a:r>
              <a:rPr lang="it-IT" sz="2400" dirty="0"/>
              <a:t>. n. 3523/2015 R.G.N.R</a:t>
            </a:r>
            <a:r>
              <a:rPr lang="it-IT" dirty="0"/>
              <a:t>.</a:t>
            </a:r>
          </a:p>
        </p:txBody>
      </p:sp>
      <p:sp>
        <p:nvSpPr>
          <p:cNvPr id="12" name="CasellaDiTesto 11">
            <a:extLst>
              <a:ext uri="{FF2B5EF4-FFF2-40B4-BE49-F238E27FC236}">
                <a16:creationId xmlns:a16="http://schemas.microsoft.com/office/drawing/2014/main" id="{DB08D987-073F-4341-AF0F-169B2C0A62E7}"/>
              </a:ext>
            </a:extLst>
          </p:cNvPr>
          <p:cNvSpPr txBox="1"/>
          <p:nvPr/>
        </p:nvSpPr>
        <p:spPr>
          <a:xfrm>
            <a:off x="2100445" y="2832215"/>
            <a:ext cx="5154168" cy="461665"/>
          </a:xfrm>
          <a:prstGeom prst="rect">
            <a:avLst/>
          </a:prstGeom>
          <a:noFill/>
        </p:spPr>
        <p:txBody>
          <a:bodyPr wrap="none" rtlCol="0">
            <a:spAutoFit/>
          </a:bodyPr>
          <a:lstStyle/>
          <a:p>
            <a:r>
              <a:rPr lang="it-IT" sz="2400" dirty="0"/>
              <a:t>Marchio dell’Unione europea n. 160028</a:t>
            </a:r>
          </a:p>
        </p:txBody>
      </p:sp>
      <p:pic>
        <p:nvPicPr>
          <p:cNvPr id="14" name="Immagine 13">
            <a:extLst>
              <a:ext uri="{FF2B5EF4-FFF2-40B4-BE49-F238E27FC236}">
                <a16:creationId xmlns:a16="http://schemas.microsoft.com/office/drawing/2014/main" id="{DFAAAABC-96E8-6B4F-A384-4B430A622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629" y="3639019"/>
            <a:ext cx="5765800" cy="1600200"/>
          </a:xfrm>
          <a:prstGeom prst="rect">
            <a:avLst/>
          </a:prstGeom>
        </p:spPr>
      </p:pic>
      <p:sp>
        <p:nvSpPr>
          <p:cNvPr id="15" name="CasellaDiTesto 14">
            <a:extLst>
              <a:ext uri="{FF2B5EF4-FFF2-40B4-BE49-F238E27FC236}">
                <a16:creationId xmlns:a16="http://schemas.microsoft.com/office/drawing/2014/main" id="{9B78CD79-2CF7-E441-90AF-3DC50A41ADA4}"/>
              </a:ext>
            </a:extLst>
          </p:cNvPr>
          <p:cNvSpPr txBox="1"/>
          <p:nvPr/>
        </p:nvSpPr>
        <p:spPr>
          <a:xfrm>
            <a:off x="12175512" y="2630282"/>
            <a:ext cx="4819524" cy="461665"/>
          </a:xfrm>
          <a:prstGeom prst="rect">
            <a:avLst/>
          </a:prstGeom>
          <a:noFill/>
        </p:spPr>
        <p:txBody>
          <a:bodyPr wrap="none" rtlCol="0">
            <a:spAutoFit/>
          </a:bodyPr>
          <a:lstStyle/>
          <a:p>
            <a:r>
              <a:rPr lang="it-IT" sz="2400" dirty="0"/>
              <a:t>Apposto su varie tipologie di prodotti</a:t>
            </a:r>
          </a:p>
        </p:txBody>
      </p:sp>
    </p:spTree>
    <p:extLst>
      <p:ext uri="{BB962C8B-B14F-4D97-AF65-F5344CB8AC3E}">
        <p14:creationId xmlns:p14="http://schemas.microsoft.com/office/powerpoint/2010/main" val="1851794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5961718" cy="900246"/>
          </a:xfrm>
          <a:prstGeom prst="rect">
            <a:avLst/>
          </a:prstGeom>
        </p:spPr>
        <p:txBody>
          <a:bodyPr vert="horz" wrap="square" lIns="0" tIns="15240" rIns="0" bIns="0" rtlCol="0">
            <a:spAutoFit/>
          </a:bodyPr>
          <a:lstStyle/>
          <a:p>
            <a:pPr marL="12700">
              <a:lnSpc>
                <a:spcPct val="100000"/>
              </a:lnSpc>
              <a:spcBef>
                <a:spcPts val="120"/>
              </a:spcBef>
            </a:pPr>
            <a:r>
              <a:rPr lang="it-IT" sz="5750" spc="5" dirty="0"/>
              <a:t>Gucci - marchio “chiusura a doppia testa di tigre”</a:t>
            </a:r>
            <a:endParaRPr sz="5750" dirty="0"/>
          </a:p>
        </p:txBody>
      </p:sp>
      <p:sp>
        <p:nvSpPr>
          <p:cNvPr id="9" name="object 9"/>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61</a:t>
            </a:r>
            <a:endParaRPr spc="15" dirty="0"/>
          </a:p>
        </p:txBody>
      </p:sp>
      <p:sp>
        <p:nvSpPr>
          <p:cNvPr id="10" name="CasellaDiTesto 9">
            <a:extLst>
              <a:ext uri="{FF2B5EF4-FFF2-40B4-BE49-F238E27FC236}">
                <a16:creationId xmlns:a16="http://schemas.microsoft.com/office/drawing/2014/main" id="{688576AF-8876-1243-9860-406690F86303}"/>
              </a:ext>
            </a:extLst>
          </p:cNvPr>
          <p:cNvSpPr txBox="1"/>
          <p:nvPr/>
        </p:nvSpPr>
        <p:spPr>
          <a:xfrm>
            <a:off x="1409564" y="2778203"/>
            <a:ext cx="6439776" cy="523220"/>
          </a:xfrm>
          <a:prstGeom prst="rect">
            <a:avLst/>
          </a:prstGeom>
          <a:noFill/>
        </p:spPr>
        <p:txBody>
          <a:bodyPr wrap="none" rtlCol="0">
            <a:spAutoFit/>
          </a:bodyPr>
          <a:lstStyle/>
          <a:p>
            <a:r>
              <a:rPr lang="it-IT" sz="2800" dirty="0"/>
              <a:t>Marchio  dell’Unione europea n. 14951933</a:t>
            </a:r>
          </a:p>
        </p:txBody>
      </p:sp>
      <p:pic>
        <p:nvPicPr>
          <p:cNvPr id="12" name="Immagine 11">
            <a:extLst>
              <a:ext uri="{FF2B5EF4-FFF2-40B4-BE49-F238E27FC236}">
                <a16:creationId xmlns:a16="http://schemas.microsoft.com/office/drawing/2014/main" id="{E1BE178F-B403-9B41-9C96-338023FF1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7228" y="4587875"/>
            <a:ext cx="8686800" cy="4054880"/>
          </a:xfrm>
          <a:prstGeom prst="rect">
            <a:avLst/>
          </a:prstGeom>
        </p:spPr>
      </p:pic>
      <p:pic>
        <p:nvPicPr>
          <p:cNvPr id="14" name="Immagine 13">
            <a:extLst>
              <a:ext uri="{FF2B5EF4-FFF2-40B4-BE49-F238E27FC236}">
                <a16:creationId xmlns:a16="http://schemas.microsoft.com/office/drawing/2014/main" id="{8D2A3D66-67D2-EF4C-9E6C-58A538E1C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50" y="3521075"/>
            <a:ext cx="4436909" cy="5798549"/>
          </a:xfrm>
          <a:prstGeom prst="rect">
            <a:avLst/>
          </a:prstGeom>
        </p:spPr>
      </p:pic>
      <p:sp>
        <p:nvSpPr>
          <p:cNvPr id="15" name="CasellaDiTesto 14">
            <a:extLst>
              <a:ext uri="{FF2B5EF4-FFF2-40B4-BE49-F238E27FC236}">
                <a16:creationId xmlns:a16="http://schemas.microsoft.com/office/drawing/2014/main" id="{BA674FCA-5531-5E4E-BC92-37EA588FB6C3}"/>
              </a:ext>
            </a:extLst>
          </p:cNvPr>
          <p:cNvSpPr txBox="1"/>
          <p:nvPr/>
        </p:nvSpPr>
        <p:spPr>
          <a:xfrm>
            <a:off x="11880850" y="3744594"/>
            <a:ext cx="6098144" cy="461665"/>
          </a:xfrm>
          <a:prstGeom prst="rect">
            <a:avLst/>
          </a:prstGeom>
          <a:noFill/>
        </p:spPr>
        <p:txBody>
          <a:bodyPr wrap="none" rtlCol="0">
            <a:spAutoFit/>
          </a:bodyPr>
          <a:lstStyle/>
          <a:p>
            <a:r>
              <a:rPr lang="it-IT" sz="2400" dirty="0"/>
              <a:t>Solitamente apposto come chiusura delle borse</a:t>
            </a:r>
          </a:p>
        </p:txBody>
      </p:sp>
    </p:spTree>
    <p:extLst>
      <p:ext uri="{BB962C8B-B14F-4D97-AF65-F5344CB8AC3E}">
        <p14:creationId xmlns:p14="http://schemas.microsoft.com/office/powerpoint/2010/main" val="2653240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5445125" cy="905510"/>
          </a:xfrm>
          <a:prstGeom prst="rect">
            <a:avLst/>
          </a:prstGeom>
        </p:spPr>
        <p:txBody>
          <a:bodyPr vert="horz" wrap="square" lIns="0" tIns="15240" rIns="0" bIns="0" rtlCol="0">
            <a:spAutoFit/>
          </a:bodyPr>
          <a:lstStyle/>
          <a:p>
            <a:pPr marL="12700">
              <a:lnSpc>
                <a:spcPct val="100000"/>
              </a:lnSpc>
              <a:spcBef>
                <a:spcPts val="120"/>
              </a:spcBef>
            </a:pPr>
            <a:r>
              <a:rPr sz="5750" spc="5" dirty="0"/>
              <a:t>Fendi </a:t>
            </a:r>
            <a:r>
              <a:rPr sz="5750" spc="10" dirty="0"/>
              <a:t>–</a:t>
            </a:r>
            <a:r>
              <a:rPr sz="5750" spc="-35" dirty="0"/>
              <a:t> </a:t>
            </a:r>
            <a:r>
              <a:rPr sz="5750" spc="5" dirty="0"/>
              <a:t>originale</a:t>
            </a:r>
            <a:endParaRPr sz="5750"/>
          </a:p>
        </p:txBody>
      </p:sp>
      <p:sp>
        <p:nvSpPr>
          <p:cNvPr id="3" name="object 3"/>
          <p:cNvSpPr/>
          <p:nvPr/>
        </p:nvSpPr>
        <p:spPr>
          <a:xfrm>
            <a:off x="6251118" y="2743372"/>
            <a:ext cx="4984141" cy="482707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62</a:t>
            </a:r>
            <a:endParaRPr spc="15"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7807325"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Fendi </a:t>
            </a:r>
            <a:r>
              <a:rPr sz="5750" spc="10" dirty="0">
                <a:solidFill>
                  <a:srgbClr val="5EBDC3"/>
                </a:solidFill>
                <a:latin typeface="Arial"/>
                <a:cs typeface="Arial"/>
              </a:rPr>
              <a:t>– </a:t>
            </a:r>
            <a:r>
              <a:rPr sz="5750" spc="5" dirty="0">
                <a:solidFill>
                  <a:srgbClr val="5EBDC3"/>
                </a:solidFill>
                <a:latin typeface="Arial"/>
                <a:cs typeface="Arial"/>
              </a:rPr>
              <a:t>alterazione</a:t>
            </a:r>
            <a:r>
              <a:rPr sz="5750" spc="-20" dirty="0">
                <a:solidFill>
                  <a:srgbClr val="5EBDC3"/>
                </a:solidFill>
                <a:latin typeface="Arial"/>
                <a:cs typeface="Arial"/>
              </a:rPr>
              <a:t> </a:t>
            </a:r>
            <a:r>
              <a:rPr sz="5750" spc="5" dirty="0">
                <a:solidFill>
                  <a:srgbClr val="5EBDC3"/>
                </a:solidFill>
                <a:latin typeface="Arial"/>
                <a:cs typeface="Arial"/>
              </a:rPr>
              <a:t>“FL”</a:t>
            </a:r>
            <a:endParaRPr sz="5750">
              <a:latin typeface="Arial"/>
              <a:cs typeface="Arial"/>
            </a:endParaRPr>
          </a:p>
        </p:txBody>
      </p:sp>
      <p:sp>
        <p:nvSpPr>
          <p:cNvPr id="3" name="object 3"/>
          <p:cNvSpPr/>
          <p:nvPr/>
        </p:nvSpPr>
        <p:spPr>
          <a:xfrm>
            <a:off x="5926521" y="3340212"/>
            <a:ext cx="4827078" cy="512026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47461" y="2353720"/>
            <a:ext cx="14301469"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Milano, sentenza n. 3200/09 del </a:t>
            </a:r>
            <a:r>
              <a:rPr sz="3600" spc="15" dirty="0">
                <a:latin typeface="Arial"/>
                <a:cs typeface="Arial"/>
              </a:rPr>
              <a:t>12 marzo – 1 </a:t>
            </a:r>
            <a:r>
              <a:rPr sz="3600" spc="10" dirty="0">
                <a:latin typeface="Arial"/>
                <a:cs typeface="Arial"/>
              </a:rPr>
              <a:t>aprile</a:t>
            </a:r>
            <a:r>
              <a:rPr sz="3600" spc="-35" dirty="0">
                <a:latin typeface="Arial"/>
                <a:cs typeface="Arial"/>
              </a:rPr>
              <a:t> </a:t>
            </a:r>
            <a:r>
              <a:rPr sz="3600" spc="15" dirty="0">
                <a:latin typeface="Arial"/>
                <a:cs typeface="Arial"/>
              </a:rPr>
              <a:t>2009</a:t>
            </a:r>
            <a:endParaRPr sz="3600">
              <a:latin typeface="Arial"/>
              <a:cs typeface="Arial"/>
            </a:endParaRPr>
          </a:p>
        </p:txBody>
      </p:sp>
      <p:sp>
        <p:nvSpPr>
          <p:cNvPr id="6" name="Segnaposto numero diapositiva 5">
            <a:extLst>
              <a:ext uri="{FF2B5EF4-FFF2-40B4-BE49-F238E27FC236}">
                <a16:creationId xmlns:a16="http://schemas.microsoft.com/office/drawing/2014/main" id="{B3249EFC-42FA-F54A-A514-80341CA6DCFF}"/>
              </a:ext>
            </a:extLst>
          </p:cNvPr>
          <p:cNvSpPr>
            <a:spLocks noGrp="1"/>
          </p:cNvSpPr>
          <p:nvPr>
            <p:ph type="sldNum" sz="quarter" idx="7"/>
          </p:nvPr>
        </p:nvSpPr>
        <p:spPr/>
        <p:txBody>
          <a:bodyPr/>
          <a:lstStyle/>
          <a:p>
            <a:pPr marL="25400">
              <a:lnSpc>
                <a:spcPts val="2014"/>
              </a:lnSpc>
            </a:pPr>
            <a:fld id="{81D60167-4931-47E6-BA6A-407CBD079E47}" type="slidenum">
              <a:rPr lang="it-IT" spc="15" smtClean="0"/>
              <a:t>63</a:t>
            </a:fld>
            <a:endParaRPr lang="it-IT" spc="15"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7929880" cy="905510"/>
          </a:xfrm>
          <a:prstGeom prst="rect">
            <a:avLst/>
          </a:prstGeom>
        </p:spPr>
        <p:txBody>
          <a:bodyPr vert="horz" wrap="square" lIns="0" tIns="15240" rIns="0" bIns="0" rtlCol="0">
            <a:spAutoFit/>
          </a:bodyPr>
          <a:lstStyle/>
          <a:p>
            <a:pPr marL="12700">
              <a:lnSpc>
                <a:spcPct val="100000"/>
              </a:lnSpc>
              <a:spcBef>
                <a:spcPts val="120"/>
              </a:spcBef>
            </a:pPr>
            <a:r>
              <a:rPr sz="5750" spc="5" dirty="0">
                <a:solidFill>
                  <a:srgbClr val="5EBDC3"/>
                </a:solidFill>
                <a:latin typeface="Arial"/>
                <a:cs typeface="Arial"/>
              </a:rPr>
              <a:t>Fendi </a:t>
            </a:r>
            <a:r>
              <a:rPr sz="5750" spc="10" dirty="0">
                <a:solidFill>
                  <a:srgbClr val="5EBDC3"/>
                </a:solidFill>
                <a:latin typeface="Arial"/>
                <a:cs typeface="Arial"/>
              </a:rPr>
              <a:t>– </a:t>
            </a:r>
            <a:r>
              <a:rPr sz="5750" spc="5" dirty="0">
                <a:solidFill>
                  <a:srgbClr val="5EBDC3"/>
                </a:solidFill>
                <a:latin typeface="Arial"/>
                <a:cs typeface="Arial"/>
              </a:rPr>
              <a:t>alterazione</a:t>
            </a:r>
            <a:r>
              <a:rPr sz="5750" spc="-30" dirty="0">
                <a:solidFill>
                  <a:srgbClr val="5EBDC3"/>
                </a:solidFill>
                <a:latin typeface="Arial"/>
                <a:cs typeface="Arial"/>
              </a:rPr>
              <a:t> </a:t>
            </a:r>
            <a:r>
              <a:rPr sz="5750" spc="10" dirty="0">
                <a:solidFill>
                  <a:srgbClr val="5EBDC3"/>
                </a:solidFill>
                <a:latin typeface="Arial"/>
                <a:cs typeface="Arial"/>
              </a:rPr>
              <a:t>“PP”</a:t>
            </a:r>
            <a:endParaRPr sz="5750">
              <a:latin typeface="Arial"/>
              <a:cs typeface="Arial"/>
            </a:endParaRPr>
          </a:p>
        </p:txBody>
      </p:sp>
      <p:sp>
        <p:nvSpPr>
          <p:cNvPr id="3" name="object 3"/>
          <p:cNvSpPr/>
          <p:nvPr/>
        </p:nvSpPr>
        <p:spPr>
          <a:xfrm>
            <a:off x="3528688" y="3842815"/>
            <a:ext cx="4533893" cy="414647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203847" y="4135999"/>
            <a:ext cx="3444921" cy="348680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73112" y="2458429"/>
            <a:ext cx="1530032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Firenze, sentenza n. 4932/12 del </a:t>
            </a:r>
            <a:r>
              <a:rPr sz="3600" spc="15" dirty="0">
                <a:latin typeface="Arial"/>
                <a:cs typeface="Arial"/>
              </a:rPr>
              <a:t>3 </a:t>
            </a:r>
            <a:r>
              <a:rPr sz="3600" spc="10" dirty="0">
                <a:latin typeface="Arial"/>
                <a:cs typeface="Arial"/>
              </a:rPr>
              <a:t>ottobre </a:t>
            </a:r>
            <a:r>
              <a:rPr sz="3600" spc="15" dirty="0">
                <a:latin typeface="Arial"/>
                <a:cs typeface="Arial"/>
              </a:rPr>
              <a:t>– 8 novembre</a:t>
            </a:r>
            <a:r>
              <a:rPr sz="3600" spc="-35" dirty="0">
                <a:latin typeface="Arial"/>
                <a:cs typeface="Arial"/>
              </a:rPr>
              <a:t> </a:t>
            </a:r>
            <a:r>
              <a:rPr sz="3600" spc="15" dirty="0">
                <a:latin typeface="Arial"/>
                <a:cs typeface="Arial"/>
              </a:rPr>
              <a:t>2012</a:t>
            </a:r>
            <a:endParaRPr sz="3600">
              <a:latin typeface="Arial"/>
              <a:cs typeface="Arial"/>
            </a:endParaRPr>
          </a:p>
        </p:txBody>
      </p:sp>
      <p:sp>
        <p:nvSpPr>
          <p:cNvPr id="7" name="Segnaposto numero diapositiva 6">
            <a:extLst>
              <a:ext uri="{FF2B5EF4-FFF2-40B4-BE49-F238E27FC236}">
                <a16:creationId xmlns:a16="http://schemas.microsoft.com/office/drawing/2014/main" id="{053E464F-D751-8344-A59A-C3732656F040}"/>
              </a:ext>
            </a:extLst>
          </p:cNvPr>
          <p:cNvSpPr>
            <a:spLocks noGrp="1"/>
          </p:cNvSpPr>
          <p:nvPr>
            <p:ph type="sldNum" sz="quarter" idx="7"/>
          </p:nvPr>
        </p:nvSpPr>
        <p:spPr/>
        <p:txBody>
          <a:bodyPr/>
          <a:lstStyle/>
          <a:p>
            <a:pPr marL="25400">
              <a:lnSpc>
                <a:spcPts val="2014"/>
              </a:lnSpc>
            </a:pPr>
            <a:fld id="{81D60167-4931-47E6-BA6A-407CBD079E47}" type="slidenum">
              <a:rPr lang="it-IT" spc="15" smtClean="0"/>
              <a:t>64</a:t>
            </a:fld>
            <a:endParaRPr lang="it-IT" spc="15"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0672445" cy="896619"/>
          </a:xfrm>
          <a:prstGeom prst="rect">
            <a:avLst/>
          </a:prstGeom>
        </p:spPr>
        <p:txBody>
          <a:bodyPr vert="horz" wrap="square" lIns="0" tIns="13970" rIns="0" bIns="0" rtlCol="0">
            <a:spAutoFit/>
          </a:bodyPr>
          <a:lstStyle/>
          <a:p>
            <a:pPr marL="12700">
              <a:lnSpc>
                <a:spcPct val="100000"/>
              </a:lnSpc>
              <a:spcBef>
                <a:spcPts val="110"/>
              </a:spcBef>
            </a:pPr>
            <a:r>
              <a:rPr sz="5700" spc="5" dirty="0"/>
              <a:t>Confondibilità monogramma</a:t>
            </a:r>
            <a:r>
              <a:rPr sz="5700" spc="-55" dirty="0"/>
              <a:t> </a:t>
            </a:r>
            <a:r>
              <a:rPr sz="5700" dirty="0"/>
              <a:t>“FF”</a:t>
            </a:r>
            <a:endParaRPr sz="57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spc="15" dirty="0"/>
              <a:t>6</a:t>
            </a:r>
            <a:r>
              <a:rPr lang="it-IT" spc="15" dirty="0"/>
              <a:t>5</a:t>
            </a:r>
            <a:endParaRPr spc="15" dirty="0"/>
          </a:p>
        </p:txBody>
      </p:sp>
      <p:sp>
        <p:nvSpPr>
          <p:cNvPr id="3" name="object 3"/>
          <p:cNvSpPr txBox="1"/>
          <p:nvPr/>
        </p:nvSpPr>
        <p:spPr>
          <a:xfrm>
            <a:off x="1557932" y="2724389"/>
            <a:ext cx="13040360" cy="4460240"/>
          </a:xfrm>
          <a:prstGeom prst="rect">
            <a:avLst/>
          </a:prstGeom>
        </p:spPr>
        <p:txBody>
          <a:bodyPr vert="horz" wrap="square" lIns="0" tIns="33020" rIns="0" bIns="0" rtlCol="0">
            <a:spAutoFit/>
          </a:bodyPr>
          <a:lstStyle/>
          <a:p>
            <a:pPr marL="12700" marR="5715" algn="just">
              <a:lnSpc>
                <a:spcPts val="3879"/>
              </a:lnSpc>
              <a:spcBef>
                <a:spcPts val="260"/>
              </a:spcBef>
            </a:pPr>
            <a:r>
              <a:rPr sz="3250" b="1" spc="5" dirty="0">
                <a:latin typeface="Arial"/>
                <a:cs typeface="Arial"/>
              </a:rPr>
              <a:t>Corte </a:t>
            </a:r>
            <a:r>
              <a:rPr sz="3250" b="1" dirty="0">
                <a:latin typeface="Arial"/>
                <a:cs typeface="Arial"/>
              </a:rPr>
              <a:t>d’Appello di </a:t>
            </a:r>
            <a:r>
              <a:rPr sz="3250" b="1" spc="-20" dirty="0">
                <a:latin typeface="Arial"/>
                <a:cs typeface="Arial"/>
              </a:rPr>
              <a:t>Venezia</a:t>
            </a:r>
            <a:r>
              <a:rPr sz="3250" spc="-20" dirty="0">
                <a:latin typeface="Arial"/>
                <a:cs typeface="Arial"/>
              </a:rPr>
              <a:t>, </a:t>
            </a:r>
            <a:r>
              <a:rPr sz="3250" spc="5" dirty="0">
                <a:latin typeface="Arial"/>
                <a:cs typeface="Arial"/>
              </a:rPr>
              <a:t>sentenza n. 1612 del 13 dicembre – 21  dicembre 2012, proc. pen. </a:t>
            </a:r>
            <a:r>
              <a:rPr sz="3250" spc="-20" dirty="0">
                <a:latin typeface="Arial"/>
                <a:cs typeface="Arial"/>
              </a:rPr>
              <a:t>1164/2005 </a:t>
            </a:r>
            <a:r>
              <a:rPr sz="3250" spc="5" dirty="0">
                <a:latin typeface="Arial"/>
                <a:cs typeface="Arial"/>
              </a:rPr>
              <a:t>Reg.Notizie</a:t>
            </a:r>
            <a:r>
              <a:rPr sz="3250" spc="-10" dirty="0">
                <a:latin typeface="Arial"/>
                <a:cs typeface="Arial"/>
              </a:rPr>
              <a:t> </a:t>
            </a:r>
            <a:r>
              <a:rPr sz="3250" spc="5" dirty="0">
                <a:latin typeface="Arial"/>
                <a:cs typeface="Arial"/>
              </a:rPr>
              <a:t>Reato</a:t>
            </a:r>
            <a:endParaRPr sz="3250">
              <a:latin typeface="Arial"/>
              <a:cs typeface="Arial"/>
            </a:endParaRPr>
          </a:p>
          <a:p>
            <a:pPr marL="12700">
              <a:lnSpc>
                <a:spcPts val="3729"/>
              </a:lnSpc>
              <a:tabLst>
                <a:tab pos="1069340" algn="l"/>
                <a:tab pos="1527175" algn="l"/>
                <a:tab pos="3275329" algn="l"/>
                <a:tab pos="4907915" algn="l"/>
                <a:tab pos="5596255" algn="l"/>
                <a:tab pos="7068184" algn="l"/>
                <a:tab pos="9416415" algn="l"/>
                <a:tab pos="10151110" algn="l"/>
                <a:tab pos="11209020" algn="l"/>
                <a:tab pos="12150725" algn="l"/>
              </a:tabLst>
            </a:pPr>
            <a:r>
              <a:rPr sz="3250" spc="5" dirty="0">
                <a:latin typeface="Arial"/>
                <a:cs typeface="Arial"/>
              </a:rPr>
              <a:t>“</a:t>
            </a:r>
            <a:r>
              <a:rPr sz="3250" i="1" spc="5" dirty="0">
                <a:latin typeface="Arial"/>
                <a:cs typeface="Arial"/>
              </a:rPr>
              <a:t>Per	</a:t>
            </a:r>
            <a:r>
              <a:rPr sz="3250" i="1" dirty="0">
                <a:latin typeface="Arial"/>
                <a:cs typeface="Arial"/>
              </a:rPr>
              <a:t>il	</a:t>
            </a:r>
            <a:r>
              <a:rPr sz="3250" i="1" spc="5" dirty="0">
                <a:latin typeface="Arial"/>
                <a:cs typeface="Arial"/>
              </a:rPr>
              <a:t>marchio	</a:t>
            </a:r>
            <a:r>
              <a:rPr sz="3250" i="1" dirty="0">
                <a:latin typeface="Arial"/>
                <a:cs typeface="Arial"/>
              </a:rPr>
              <a:t>F</a:t>
            </a:r>
            <a:r>
              <a:rPr sz="3250" i="1" spc="10" dirty="0">
                <a:latin typeface="Arial"/>
                <a:cs typeface="Arial"/>
              </a:rPr>
              <a:t>END</a:t>
            </a:r>
            <a:r>
              <a:rPr sz="3250" i="1" spc="-5" dirty="0">
                <a:latin typeface="Arial"/>
                <a:cs typeface="Arial"/>
              </a:rPr>
              <a:t>I</a:t>
            </a:r>
            <a:r>
              <a:rPr sz="3250" i="1" dirty="0">
                <a:latin typeface="Arial"/>
                <a:cs typeface="Arial"/>
              </a:rPr>
              <a:t>,	</a:t>
            </a:r>
            <a:r>
              <a:rPr sz="3250" i="1" spc="5" dirty="0">
                <a:latin typeface="Arial"/>
                <a:cs typeface="Arial"/>
              </a:rPr>
              <a:t>gli</a:t>
            </a:r>
            <a:r>
              <a:rPr sz="3250" i="1" dirty="0">
                <a:latin typeface="Arial"/>
                <a:cs typeface="Arial"/>
              </a:rPr>
              <a:t>	</a:t>
            </a:r>
            <a:r>
              <a:rPr sz="3250" i="1" spc="5" dirty="0">
                <a:latin typeface="Arial"/>
                <a:cs typeface="Arial"/>
              </a:rPr>
              <a:t>ar</a:t>
            </a:r>
            <a:r>
              <a:rPr sz="3250" i="1" spc="-5" dirty="0">
                <a:latin typeface="Arial"/>
                <a:cs typeface="Arial"/>
              </a:rPr>
              <a:t>t</a:t>
            </a:r>
            <a:r>
              <a:rPr sz="3250" i="1" spc="5" dirty="0">
                <a:latin typeface="Arial"/>
                <a:cs typeface="Arial"/>
              </a:rPr>
              <a:t>icoli</a:t>
            </a:r>
            <a:r>
              <a:rPr sz="3250" i="1" dirty="0">
                <a:latin typeface="Arial"/>
                <a:cs typeface="Arial"/>
              </a:rPr>
              <a:t>	</a:t>
            </a:r>
            <a:r>
              <a:rPr sz="3250" i="1" spc="5" dirty="0">
                <a:latin typeface="Arial"/>
                <a:cs typeface="Arial"/>
              </a:rPr>
              <a:t>presen</a:t>
            </a:r>
            <a:r>
              <a:rPr sz="3250" i="1" spc="-5" dirty="0">
                <a:latin typeface="Arial"/>
                <a:cs typeface="Arial"/>
              </a:rPr>
              <a:t>t</a:t>
            </a:r>
            <a:r>
              <a:rPr sz="3250" i="1" spc="5" dirty="0">
                <a:latin typeface="Arial"/>
                <a:cs typeface="Arial"/>
              </a:rPr>
              <a:t>ano</a:t>
            </a:r>
            <a:r>
              <a:rPr sz="3250" i="1" dirty="0">
                <a:latin typeface="Arial"/>
                <a:cs typeface="Arial"/>
              </a:rPr>
              <a:t>	</a:t>
            </a:r>
            <a:r>
              <a:rPr sz="3250" i="1" spc="5" dirty="0">
                <a:latin typeface="Arial"/>
                <a:cs typeface="Arial"/>
              </a:rPr>
              <a:t>un</a:t>
            </a:r>
            <a:r>
              <a:rPr sz="3250" i="1" dirty="0">
                <a:latin typeface="Arial"/>
                <a:cs typeface="Arial"/>
              </a:rPr>
              <a:t>	</a:t>
            </a:r>
            <a:r>
              <a:rPr sz="3250" i="1" spc="5" dirty="0">
                <a:latin typeface="Arial"/>
                <a:cs typeface="Arial"/>
              </a:rPr>
              <a:t>logo</a:t>
            </a:r>
            <a:r>
              <a:rPr sz="3250" i="1" dirty="0">
                <a:latin typeface="Arial"/>
                <a:cs typeface="Arial"/>
              </a:rPr>
              <a:t>	</a:t>
            </a:r>
            <a:r>
              <a:rPr sz="3250" i="1" spc="5" dirty="0">
                <a:latin typeface="Arial"/>
                <a:cs typeface="Arial"/>
              </a:rPr>
              <a:t>che</a:t>
            </a:r>
            <a:r>
              <a:rPr sz="3250" i="1" dirty="0">
                <a:latin typeface="Arial"/>
                <a:cs typeface="Arial"/>
              </a:rPr>
              <a:t>	</a:t>
            </a:r>
            <a:r>
              <a:rPr sz="3250" i="1" spc="5" dirty="0">
                <a:latin typeface="Arial"/>
                <a:cs typeface="Arial"/>
              </a:rPr>
              <a:t>imi</a:t>
            </a:r>
            <a:r>
              <a:rPr sz="3250" i="1" spc="-5" dirty="0">
                <a:latin typeface="Arial"/>
                <a:cs typeface="Arial"/>
              </a:rPr>
              <a:t>t</a:t>
            </a:r>
            <a:r>
              <a:rPr sz="3250" i="1" spc="5" dirty="0">
                <a:latin typeface="Arial"/>
                <a:cs typeface="Arial"/>
              </a:rPr>
              <a:t>a</a:t>
            </a:r>
            <a:endParaRPr sz="3250">
              <a:latin typeface="Arial"/>
              <a:cs typeface="Arial"/>
            </a:endParaRPr>
          </a:p>
          <a:p>
            <a:pPr marL="12700" marR="5080" algn="just">
              <a:lnSpc>
                <a:spcPts val="3879"/>
              </a:lnSpc>
              <a:spcBef>
                <a:spcPts val="135"/>
              </a:spcBef>
            </a:pPr>
            <a:r>
              <a:rPr sz="3250" i="1" spc="5" dirty="0">
                <a:latin typeface="Arial"/>
                <a:cs typeface="Arial"/>
              </a:rPr>
              <a:t>maliziosamente </a:t>
            </a:r>
            <a:r>
              <a:rPr sz="3250" i="1" dirty="0">
                <a:latin typeface="Arial"/>
                <a:cs typeface="Arial"/>
              </a:rPr>
              <a:t>il </a:t>
            </a:r>
            <a:r>
              <a:rPr sz="3250" i="1" spc="5" dirty="0">
                <a:latin typeface="Arial"/>
                <a:cs typeface="Arial"/>
              </a:rPr>
              <a:t>marchio originale che corrisponde a 2F rovesciate  contrapposte e che è ripetuto più volte sul tessuto; negli </a:t>
            </a:r>
            <a:r>
              <a:rPr sz="3250" i="1" dirty="0">
                <a:latin typeface="Arial"/>
                <a:cs typeface="Arial"/>
              </a:rPr>
              <a:t>articoli </a:t>
            </a:r>
            <a:r>
              <a:rPr sz="3250" i="1" spc="5" dirty="0">
                <a:latin typeface="Arial"/>
                <a:cs typeface="Arial"/>
              </a:rPr>
              <a:t>in  sequestro erano stampate delle </a:t>
            </a:r>
            <a:r>
              <a:rPr sz="3250" i="1" dirty="0">
                <a:latin typeface="Arial"/>
                <a:cs typeface="Arial"/>
              </a:rPr>
              <a:t>lettere </a:t>
            </a:r>
            <a:r>
              <a:rPr sz="3250" i="1" spc="5" dirty="0">
                <a:latin typeface="Arial"/>
                <a:cs typeface="Arial"/>
              </a:rPr>
              <a:t>F e L, collocate in maniera </a:t>
            </a:r>
            <a:r>
              <a:rPr sz="3250" i="1" dirty="0">
                <a:latin typeface="Arial"/>
                <a:cs typeface="Arial"/>
              </a:rPr>
              <a:t>tale,  </a:t>
            </a:r>
            <a:r>
              <a:rPr sz="3250" i="1" spc="5" dirty="0">
                <a:latin typeface="Arial"/>
                <a:cs typeface="Arial"/>
              </a:rPr>
              <a:t>con lo stesso carattere a bastoncino, con lo stesso contrasto di colori  degli originali che, in una visione d’insieme, a distanza, erano idonei a  creare</a:t>
            </a:r>
            <a:r>
              <a:rPr sz="3250" i="1" spc="-5" dirty="0">
                <a:latin typeface="Arial"/>
                <a:cs typeface="Arial"/>
              </a:rPr>
              <a:t> </a:t>
            </a:r>
            <a:r>
              <a:rPr sz="3250" i="1" spc="5" dirty="0">
                <a:latin typeface="Arial"/>
                <a:cs typeface="Arial"/>
              </a:rPr>
              <a:t>confusione</a:t>
            </a:r>
            <a:r>
              <a:rPr sz="3250" spc="5" dirty="0">
                <a:latin typeface="Arial"/>
                <a:cs typeface="Arial"/>
              </a:rPr>
              <a:t>”.</a:t>
            </a:r>
            <a:endParaRPr sz="325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148695" cy="905510"/>
          </a:xfrm>
          <a:prstGeom prst="rect">
            <a:avLst/>
          </a:prstGeom>
        </p:spPr>
        <p:txBody>
          <a:bodyPr vert="horz" wrap="square" lIns="0" tIns="15240" rIns="0" bIns="0" rtlCol="0">
            <a:spAutoFit/>
          </a:bodyPr>
          <a:lstStyle/>
          <a:p>
            <a:pPr marL="12700">
              <a:lnSpc>
                <a:spcPct val="100000"/>
              </a:lnSpc>
              <a:spcBef>
                <a:spcPts val="120"/>
              </a:spcBef>
            </a:pPr>
            <a:r>
              <a:rPr sz="5750" spc="10" dirty="0"/>
              <a:t>Chanel “Monogramma” –</a:t>
            </a:r>
            <a:r>
              <a:rPr sz="5750" spc="-35" dirty="0"/>
              <a:t> </a:t>
            </a:r>
            <a:r>
              <a:rPr sz="5750" spc="5" dirty="0"/>
              <a:t>originale</a:t>
            </a:r>
            <a:endParaRPr sz="5750"/>
          </a:p>
        </p:txBody>
      </p:sp>
      <p:sp>
        <p:nvSpPr>
          <p:cNvPr id="3" name="object 3"/>
          <p:cNvSpPr/>
          <p:nvPr/>
        </p:nvSpPr>
        <p:spPr>
          <a:xfrm>
            <a:off x="2670075" y="2785255"/>
            <a:ext cx="5162146" cy="42721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376647" y="2858551"/>
            <a:ext cx="6083584" cy="4334946"/>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66</a:t>
            </a:r>
            <a:endParaRPr spc="15"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8540750"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a:t>
            </a:r>
            <a:r>
              <a:rPr sz="5750" spc="5" dirty="0">
                <a:solidFill>
                  <a:srgbClr val="5EBDC3"/>
                </a:solidFill>
                <a:latin typeface="Arial"/>
                <a:cs typeface="Arial"/>
              </a:rPr>
              <a:t>alterazione</a:t>
            </a:r>
            <a:r>
              <a:rPr sz="5750" spc="-50" dirty="0">
                <a:solidFill>
                  <a:srgbClr val="5EBDC3"/>
                </a:solidFill>
                <a:latin typeface="Arial"/>
                <a:cs typeface="Arial"/>
              </a:rPr>
              <a:t> </a:t>
            </a:r>
            <a:r>
              <a:rPr sz="5750" spc="10" dirty="0">
                <a:solidFill>
                  <a:srgbClr val="5EBDC3"/>
                </a:solidFill>
                <a:latin typeface="Arial"/>
                <a:cs typeface="Arial"/>
              </a:rPr>
              <a:t>“GC”</a:t>
            </a:r>
            <a:endParaRPr sz="5750">
              <a:latin typeface="Arial"/>
              <a:cs typeface="Arial"/>
            </a:endParaRPr>
          </a:p>
        </p:txBody>
      </p:sp>
      <p:sp>
        <p:nvSpPr>
          <p:cNvPr id="3" name="object 3"/>
          <p:cNvSpPr/>
          <p:nvPr/>
        </p:nvSpPr>
        <p:spPr>
          <a:xfrm>
            <a:off x="5800870" y="3528688"/>
            <a:ext cx="5455331" cy="425117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52170" y="2249010"/>
            <a:ext cx="1360995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spc="15" dirty="0">
                <a:latin typeface="Arial"/>
                <a:cs typeface="Arial"/>
              </a:rPr>
              <a:t>San Remo, </a:t>
            </a:r>
            <a:r>
              <a:rPr sz="3600" spc="10" dirty="0">
                <a:latin typeface="Arial"/>
                <a:cs typeface="Arial"/>
              </a:rPr>
              <a:t>sentenza n. 344/07 del </a:t>
            </a:r>
            <a:r>
              <a:rPr sz="3600" spc="15" dirty="0">
                <a:latin typeface="Arial"/>
                <a:cs typeface="Arial"/>
              </a:rPr>
              <a:t>28 </a:t>
            </a:r>
            <a:r>
              <a:rPr sz="3600" spc="10" dirty="0">
                <a:latin typeface="Arial"/>
                <a:cs typeface="Arial"/>
              </a:rPr>
              <a:t>settembre</a:t>
            </a:r>
            <a:r>
              <a:rPr sz="3600" spc="-20" dirty="0">
                <a:latin typeface="Arial"/>
                <a:cs typeface="Arial"/>
              </a:rPr>
              <a:t> </a:t>
            </a:r>
            <a:r>
              <a:rPr sz="3600" spc="15" dirty="0">
                <a:latin typeface="Arial"/>
                <a:cs typeface="Arial"/>
              </a:rPr>
              <a:t>2007</a:t>
            </a:r>
            <a:endParaRPr sz="3600">
              <a:latin typeface="Arial"/>
              <a:cs typeface="Arial"/>
            </a:endParaRPr>
          </a:p>
        </p:txBody>
      </p:sp>
      <p:sp>
        <p:nvSpPr>
          <p:cNvPr id="6" name="Segnaposto numero diapositiva 5">
            <a:extLst>
              <a:ext uri="{FF2B5EF4-FFF2-40B4-BE49-F238E27FC236}">
                <a16:creationId xmlns:a16="http://schemas.microsoft.com/office/drawing/2014/main" id="{180639C3-98BC-E04E-A6A9-163BBC9F248F}"/>
              </a:ext>
            </a:extLst>
          </p:cNvPr>
          <p:cNvSpPr>
            <a:spLocks noGrp="1"/>
          </p:cNvSpPr>
          <p:nvPr>
            <p:ph type="sldNum" sz="quarter" idx="7"/>
          </p:nvPr>
        </p:nvSpPr>
        <p:spPr/>
        <p:txBody>
          <a:bodyPr/>
          <a:lstStyle/>
          <a:p>
            <a:pPr marL="25400">
              <a:lnSpc>
                <a:spcPts val="2014"/>
              </a:lnSpc>
            </a:pPr>
            <a:fld id="{81D60167-4931-47E6-BA6A-407CBD079E47}" type="slidenum">
              <a:rPr lang="it-IT" spc="15" smtClean="0"/>
              <a:t>67</a:t>
            </a:fld>
            <a:endParaRPr lang="it-IT" spc="15"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0252710"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doppia </a:t>
            </a:r>
            <a:r>
              <a:rPr sz="5750" spc="5" dirty="0">
                <a:solidFill>
                  <a:srgbClr val="5EBDC3"/>
                </a:solidFill>
                <a:latin typeface="Arial"/>
                <a:cs typeface="Arial"/>
              </a:rPr>
              <a:t>“O” </a:t>
            </a:r>
            <a:r>
              <a:rPr sz="5750" spc="10" dirty="0">
                <a:solidFill>
                  <a:srgbClr val="5EBDC3"/>
                </a:solidFill>
                <a:latin typeface="Arial"/>
                <a:cs typeface="Arial"/>
              </a:rPr>
              <a:t>su</a:t>
            </a:r>
            <a:r>
              <a:rPr sz="5750" spc="-55" dirty="0">
                <a:solidFill>
                  <a:srgbClr val="5EBDC3"/>
                </a:solidFill>
                <a:latin typeface="Arial"/>
                <a:cs typeface="Arial"/>
              </a:rPr>
              <a:t> </a:t>
            </a:r>
            <a:r>
              <a:rPr sz="5750" spc="5" dirty="0">
                <a:solidFill>
                  <a:srgbClr val="5EBDC3"/>
                </a:solidFill>
                <a:latin typeface="Arial"/>
                <a:cs typeface="Arial"/>
              </a:rPr>
              <a:t>occhiali</a:t>
            </a:r>
            <a:endParaRPr sz="5750">
              <a:latin typeface="Arial"/>
              <a:cs typeface="Arial"/>
            </a:endParaRPr>
          </a:p>
        </p:txBody>
      </p:sp>
      <p:sp>
        <p:nvSpPr>
          <p:cNvPr id="3" name="object 3"/>
          <p:cNvSpPr/>
          <p:nvPr/>
        </p:nvSpPr>
        <p:spPr>
          <a:xfrm>
            <a:off x="6910784" y="3476333"/>
            <a:ext cx="3612455" cy="435588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73112" y="2343249"/>
            <a:ext cx="13183869"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Napoli, sentenza n. </a:t>
            </a:r>
            <a:r>
              <a:rPr sz="3600" spc="-25" dirty="0">
                <a:latin typeface="Arial"/>
                <a:cs typeface="Arial"/>
              </a:rPr>
              <a:t>4265/11 </a:t>
            </a:r>
            <a:r>
              <a:rPr sz="3600" spc="10" dirty="0">
                <a:latin typeface="Arial"/>
                <a:cs typeface="Arial"/>
              </a:rPr>
              <a:t>del </a:t>
            </a:r>
            <a:r>
              <a:rPr sz="3600" spc="15" dirty="0">
                <a:latin typeface="Arial"/>
                <a:cs typeface="Arial"/>
              </a:rPr>
              <a:t>24 – 30 marzo</a:t>
            </a:r>
            <a:r>
              <a:rPr sz="3600" spc="-15" dirty="0">
                <a:latin typeface="Arial"/>
                <a:cs typeface="Arial"/>
              </a:rPr>
              <a:t> </a:t>
            </a:r>
            <a:r>
              <a:rPr sz="3600" spc="-55" dirty="0">
                <a:latin typeface="Arial"/>
                <a:cs typeface="Arial"/>
              </a:rPr>
              <a:t>2011</a:t>
            </a:r>
            <a:endParaRPr sz="3600">
              <a:latin typeface="Arial"/>
              <a:cs typeface="Arial"/>
            </a:endParaRPr>
          </a:p>
        </p:txBody>
      </p:sp>
      <p:sp>
        <p:nvSpPr>
          <p:cNvPr id="6" name="Segnaposto numero diapositiva 5">
            <a:extLst>
              <a:ext uri="{FF2B5EF4-FFF2-40B4-BE49-F238E27FC236}">
                <a16:creationId xmlns:a16="http://schemas.microsoft.com/office/drawing/2014/main" id="{75B0C4EB-C160-EE43-8646-A53B1C266AD2}"/>
              </a:ext>
            </a:extLst>
          </p:cNvPr>
          <p:cNvSpPr>
            <a:spLocks noGrp="1"/>
          </p:cNvSpPr>
          <p:nvPr>
            <p:ph type="sldNum" sz="quarter" idx="7"/>
          </p:nvPr>
        </p:nvSpPr>
        <p:spPr/>
        <p:txBody>
          <a:bodyPr/>
          <a:lstStyle/>
          <a:p>
            <a:pPr marL="25400">
              <a:lnSpc>
                <a:spcPts val="2014"/>
              </a:lnSpc>
            </a:pPr>
            <a:fld id="{81D60167-4931-47E6-BA6A-407CBD079E47}" type="slidenum">
              <a:rPr lang="it-IT" spc="15" smtClean="0"/>
              <a:t>68</a:t>
            </a:fld>
            <a:endParaRPr lang="it-IT" spc="1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9424035" cy="1765300"/>
          </a:xfrm>
          <a:prstGeom prst="rect">
            <a:avLst/>
          </a:prstGeom>
        </p:spPr>
        <p:txBody>
          <a:bodyPr vert="horz" wrap="square" lIns="0" tIns="13970" rIns="0" bIns="0" rtlCol="0">
            <a:spAutoFit/>
          </a:bodyPr>
          <a:lstStyle/>
          <a:p>
            <a:pPr marL="12700" marR="5080">
              <a:lnSpc>
                <a:spcPct val="100000"/>
              </a:lnSpc>
              <a:spcBef>
                <a:spcPts val="110"/>
              </a:spcBef>
            </a:pPr>
            <a:r>
              <a:rPr sz="5700" spc="5" dirty="0"/>
              <a:t>Le norme a </a:t>
            </a:r>
            <a:r>
              <a:rPr sz="5700" dirty="0"/>
              <a:t>tutela </a:t>
            </a:r>
            <a:r>
              <a:rPr sz="5700" spc="5" dirty="0"/>
              <a:t>dei</a:t>
            </a:r>
            <a:r>
              <a:rPr sz="5700" spc="-60" dirty="0"/>
              <a:t> </a:t>
            </a:r>
            <a:r>
              <a:rPr sz="5700" spc="5" dirty="0"/>
              <a:t>marchi,  disegni e modelli e</a:t>
            </a:r>
            <a:r>
              <a:rPr sz="5700" spc="-40" dirty="0"/>
              <a:t> </a:t>
            </a:r>
            <a:r>
              <a:rPr sz="5700" dirty="0"/>
              <a:t>brevetti</a:t>
            </a:r>
            <a:endParaRPr sz="5700"/>
          </a:p>
        </p:txBody>
      </p:sp>
      <p:sp>
        <p:nvSpPr>
          <p:cNvPr id="4" name="object 4"/>
          <p:cNvSpPr txBox="1"/>
          <p:nvPr/>
        </p:nvSpPr>
        <p:spPr>
          <a:xfrm>
            <a:off x="18172999" y="10474096"/>
            <a:ext cx="340995" cy="256480"/>
          </a:xfrm>
          <a:prstGeom prst="rect">
            <a:avLst/>
          </a:prstGeom>
        </p:spPr>
        <p:txBody>
          <a:bodyPr vert="horz" wrap="square" lIns="0" tIns="0" rIns="0" bIns="0" rtlCol="0">
            <a:spAutoFit/>
          </a:bodyPr>
          <a:lstStyle/>
          <a:p>
            <a:pPr marL="35560">
              <a:lnSpc>
                <a:spcPts val="2014"/>
              </a:lnSpc>
            </a:pPr>
            <a:r>
              <a:rPr lang="it-IT" sz="1950" b="1" spc="15" dirty="0">
                <a:solidFill>
                  <a:srgbClr val="223D4C"/>
                </a:solidFill>
                <a:latin typeface="Arial"/>
                <a:cs typeface="Arial"/>
              </a:rPr>
              <a:t>6</a:t>
            </a:r>
            <a:endParaRPr sz="1950" dirty="0">
              <a:latin typeface="Arial"/>
              <a:cs typeface="Arial"/>
            </a:endParaRPr>
          </a:p>
        </p:txBody>
      </p:sp>
      <p:sp>
        <p:nvSpPr>
          <p:cNvPr id="3" name="object 3"/>
          <p:cNvSpPr txBox="1"/>
          <p:nvPr/>
        </p:nvSpPr>
        <p:spPr>
          <a:xfrm>
            <a:off x="1557932" y="2727321"/>
            <a:ext cx="14742518" cy="3814762"/>
          </a:xfrm>
          <a:prstGeom prst="rect">
            <a:avLst/>
          </a:prstGeom>
        </p:spPr>
        <p:txBody>
          <a:bodyPr vert="horz" wrap="square" lIns="0" tIns="16510" rIns="0" bIns="0" rtlCol="0">
            <a:spAutoFit/>
          </a:bodyPr>
          <a:lstStyle/>
          <a:p>
            <a:pPr marL="260350" indent="-247650">
              <a:lnSpc>
                <a:spcPct val="150000"/>
              </a:lnSpc>
              <a:spcBef>
                <a:spcPts val="130"/>
              </a:spcBef>
              <a:buSzPct val="75000"/>
              <a:buChar char="•"/>
              <a:tabLst>
                <a:tab pos="260350" algn="l"/>
                <a:tab pos="260985" algn="l"/>
              </a:tabLst>
            </a:pPr>
            <a:r>
              <a:rPr sz="2800" spc="5" dirty="0">
                <a:latin typeface="Arial"/>
                <a:cs typeface="Arial"/>
              </a:rPr>
              <a:t>Artt. </a:t>
            </a:r>
            <a:r>
              <a:rPr sz="2800" b="1" spc="15" dirty="0">
                <a:latin typeface="Arial"/>
                <a:cs typeface="Arial"/>
              </a:rPr>
              <a:t>473</a:t>
            </a:r>
            <a:r>
              <a:rPr sz="2800" spc="15" dirty="0">
                <a:latin typeface="Arial"/>
                <a:cs typeface="Arial"/>
              </a:rPr>
              <a:t> e </a:t>
            </a:r>
            <a:r>
              <a:rPr sz="2800" b="1" spc="15" dirty="0">
                <a:latin typeface="Arial"/>
                <a:cs typeface="Arial"/>
              </a:rPr>
              <a:t>474</a:t>
            </a:r>
            <a:r>
              <a:rPr sz="2800" spc="-20" dirty="0">
                <a:latin typeface="Arial"/>
                <a:cs typeface="Arial"/>
              </a:rPr>
              <a:t> </a:t>
            </a:r>
            <a:r>
              <a:rPr sz="2800" spc="10" dirty="0" err="1">
                <a:latin typeface="Arial"/>
                <a:cs typeface="Arial"/>
              </a:rPr>
              <a:t>c.p</a:t>
            </a:r>
            <a:r>
              <a:rPr sz="2800" spc="10" dirty="0">
                <a:latin typeface="Arial"/>
                <a:cs typeface="Arial"/>
              </a:rPr>
              <a:t>.</a:t>
            </a:r>
            <a:endParaRPr sz="2950" dirty="0">
              <a:latin typeface="Times New Roman"/>
              <a:cs typeface="Times New Roman"/>
            </a:endParaRPr>
          </a:p>
          <a:p>
            <a:pPr marL="225425" indent="-212725">
              <a:lnSpc>
                <a:spcPct val="150000"/>
              </a:lnSpc>
              <a:buChar char="-"/>
              <a:tabLst>
                <a:tab pos="226060" algn="l"/>
              </a:tabLst>
            </a:pPr>
            <a:r>
              <a:rPr sz="2800" dirty="0">
                <a:latin typeface="Arial"/>
                <a:cs typeface="Arial"/>
              </a:rPr>
              <a:t>Tutelano </a:t>
            </a:r>
            <a:r>
              <a:rPr sz="2800" spc="5" dirty="0">
                <a:latin typeface="Arial"/>
                <a:cs typeface="Arial"/>
              </a:rPr>
              <a:t>il </a:t>
            </a:r>
            <a:r>
              <a:rPr sz="2800" spc="15" dirty="0">
                <a:latin typeface="Arial"/>
                <a:cs typeface="Arial"/>
              </a:rPr>
              <a:t>bene </a:t>
            </a:r>
            <a:r>
              <a:rPr sz="2800" spc="10" dirty="0">
                <a:latin typeface="Arial"/>
                <a:cs typeface="Arial"/>
              </a:rPr>
              <a:t>«fede</a:t>
            </a:r>
            <a:r>
              <a:rPr sz="2800" spc="-5" dirty="0">
                <a:latin typeface="Arial"/>
                <a:cs typeface="Arial"/>
              </a:rPr>
              <a:t> </a:t>
            </a:r>
            <a:r>
              <a:rPr sz="2800" spc="10" dirty="0" err="1">
                <a:latin typeface="Arial"/>
                <a:cs typeface="Arial"/>
              </a:rPr>
              <a:t>pubblica</a:t>
            </a:r>
            <a:r>
              <a:rPr sz="2800" spc="10" dirty="0">
                <a:latin typeface="Arial"/>
                <a:cs typeface="Arial"/>
              </a:rPr>
              <a:t>»</a:t>
            </a:r>
            <a:r>
              <a:rPr lang="it-IT" sz="2800" spc="15" dirty="0">
                <a:latin typeface="Arial"/>
                <a:cs typeface="Arial"/>
              </a:rPr>
              <a:t> (</a:t>
            </a:r>
            <a:r>
              <a:rPr lang="it-IT" sz="2800" spc="15" dirty="0" err="1">
                <a:latin typeface="Arial"/>
                <a:cs typeface="Arial"/>
              </a:rPr>
              <a:t>n</a:t>
            </a:r>
            <a:r>
              <a:rPr sz="2800" spc="15" dirty="0">
                <a:latin typeface="Arial"/>
                <a:cs typeface="Arial"/>
              </a:rPr>
              <a:t>on è </a:t>
            </a:r>
            <a:r>
              <a:rPr sz="2800" spc="10" dirty="0">
                <a:latin typeface="Arial"/>
                <a:cs typeface="Arial"/>
              </a:rPr>
              <a:t>necessario l’inganno dell’acquirente del</a:t>
            </a:r>
            <a:r>
              <a:rPr sz="2800" spc="-25" dirty="0">
                <a:latin typeface="Arial"/>
                <a:cs typeface="Arial"/>
              </a:rPr>
              <a:t> </a:t>
            </a:r>
            <a:r>
              <a:rPr sz="2800" spc="10" dirty="0" err="1">
                <a:latin typeface="Arial"/>
                <a:cs typeface="Arial"/>
              </a:rPr>
              <a:t>prodotto</a:t>
            </a:r>
            <a:r>
              <a:rPr lang="it-IT" sz="2800" spc="10" dirty="0">
                <a:latin typeface="Arial"/>
                <a:cs typeface="Arial"/>
              </a:rPr>
              <a:t>)</a:t>
            </a:r>
            <a:r>
              <a:rPr sz="2800" spc="10" dirty="0">
                <a:latin typeface="Arial"/>
                <a:cs typeface="Arial"/>
              </a:rPr>
              <a:t>.</a:t>
            </a:r>
            <a:endParaRPr sz="2950" dirty="0">
              <a:latin typeface="Times New Roman"/>
              <a:cs typeface="Times New Roman"/>
            </a:endParaRPr>
          </a:p>
          <a:p>
            <a:pPr marL="232410" indent="-219710">
              <a:lnSpc>
                <a:spcPct val="150000"/>
              </a:lnSpc>
              <a:buSzPct val="75000"/>
              <a:buChar char="•"/>
              <a:tabLst>
                <a:tab pos="233045" algn="l"/>
              </a:tabLst>
            </a:pPr>
            <a:r>
              <a:rPr sz="2800" spc="10" dirty="0">
                <a:latin typeface="Arial"/>
                <a:cs typeface="Arial"/>
              </a:rPr>
              <a:t>Art. </a:t>
            </a:r>
            <a:r>
              <a:rPr sz="2800" b="1" spc="15" dirty="0">
                <a:latin typeface="Arial"/>
                <a:cs typeface="Arial"/>
              </a:rPr>
              <a:t>517 </a:t>
            </a:r>
            <a:r>
              <a:rPr sz="2800" b="1" spc="5" dirty="0">
                <a:latin typeface="Arial"/>
                <a:cs typeface="Arial"/>
              </a:rPr>
              <a:t>ter</a:t>
            </a:r>
            <a:r>
              <a:rPr sz="2800" b="1" spc="-15" dirty="0">
                <a:latin typeface="Arial"/>
                <a:cs typeface="Arial"/>
              </a:rPr>
              <a:t> </a:t>
            </a:r>
            <a:r>
              <a:rPr sz="2800" spc="10" dirty="0" err="1">
                <a:latin typeface="Arial"/>
                <a:cs typeface="Arial"/>
              </a:rPr>
              <a:t>c.p</a:t>
            </a:r>
            <a:r>
              <a:rPr sz="2800" spc="10" dirty="0">
                <a:latin typeface="Arial"/>
                <a:cs typeface="Arial"/>
              </a:rPr>
              <a:t>.</a:t>
            </a:r>
            <a:endParaRPr sz="2900" dirty="0">
              <a:latin typeface="Times New Roman"/>
              <a:cs typeface="Times New Roman"/>
            </a:endParaRPr>
          </a:p>
          <a:p>
            <a:pPr marL="12700" marR="5080">
              <a:lnSpc>
                <a:spcPct val="150000"/>
              </a:lnSpc>
            </a:pPr>
            <a:r>
              <a:rPr sz="2800" spc="5" dirty="0">
                <a:latin typeface="Arial"/>
                <a:cs typeface="Arial"/>
              </a:rPr>
              <a:t>- </a:t>
            </a:r>
            <a:r>
              <a:rPr sz="2800" spc="-5" dirty="0">
                <a:latin typeface="Arial"/>
                <a:cs typeface="Arial"/>
              </a:rPr>
              <a:t>Tutela </a:t>
            </a:r>
            <a:r>
              <a:rPr sz="2800" spc="10" dirty="0">
                <a:latin typeface="Arial"/>
                <a:cs typeface="Arial"/>
              </a:rPr>
              <a:t>interessi privati del </a:t>
            </a:r>
            <a:r>
              <a:rPr sz="2800" spc="5" dirty="0">
                <a:latin typeface="Arial"/>
                <a:cs typeface="Arial"/>
              </a:rPr>
              <a:t>titolare: </a:t>
            </a:r>
            <a:r>
              <a:rPr sz="2800" spc="10" dirty="0">
                <a:latin typeface="Arial"/>
                <a:cs typeface="Arial"/>
              </a:rPr>
              <a:t>1) del marchio; 2) del disegno </a:t>
            </a:r>
            <a:r>
              <a:rPr sz="2800" spc="15" dirty="0">
                <a:latin typeface="Arial"/>
                <a:cs typeface="Arial"/>
              </a:rPr>
              <a:t>e </a:t>
            </a:r>
            <a:r>
              <a:rPr sz="2800" spc="10" dirty="0">
                <a:latin typeface="Arial"/>
                <a:cs typeface="Arial"/>
              </a:rPr>
              <a:t>modello; 3) del</a:t>
            </a:r>
            <a:r>
              <a:rPr sz="2800" dirty="0">
                <a:latin typeface="Arial"/>
                <a:cs typeface="Arial"/>
              </a:rPr>
              <a:t> </a:t>
            </a:r>
            <a:r>
              <a:rPr sz="2800" spc="10" dirty="0" err="1">
                <a:latin typeface="Arial"/>
                <a:cs typeface="Arial"/>
              </a:rPr>
              <a:t>brevetto</a:t>
            </a:r>
            <a:endParaRPr lang="it-IT" sz="2800" spc="10" dirty="0">
              <a:latin typeface="Arial"/>
              <a:cs typeface="Arial"/>
            </a:endParaRPr>
          </a:p>
          <a:p>
            <a:pPr marL="469900" marR="5080" indent="-457200">
              <a:lnSpc>
                <a:spcPct val="150000"/>
              </a:lnSpc>
              <a:buFont typeface="Arial" panose="020B0604020202020204" pitchFamily="34" charset="0"/>
              <a:buChar char="•"/>
            </a:pPr>
            <a:r>
              <a:rPr lang="it-IT" sz="2800" spc="10" dirty="0">
                <a:latin typeface="Arial"/>
                <a:cs typeface="Arial"/>
              </a:rPr>
              <a:t>Art. </a:t>
            </a:r>
            <a:r>
              <a:rPr lang="it-IT" sz="2800" b="1" spc="10" dirty="0">
                <a:latin typeface="Arial"/>
                <a:cs typeface="Arial"/>
              </a:rPr>
              <a:t>517</a:t>
            </a:r>
            <a:r>
              <a:rPr lang="it-IT" sz="2800" spc="10" dirty="0">
                <a:latin typeface="Arial"/>
                <a:cs typeface="Arial"/>
              </a:rPr>
              <a:t> c.p.</a:t>
            </a:r>
          </a:p>
          <a:p>
            <a:pPr marL="12700" marR="5080">
              <a:lnSpc>
                <a:spcPct val="150000"/>
              </a:lnSpc>
            </a:pPr>
            <a:r>
              <a:rPr lang="it-IT" sz="2800" spc="10" dirty="0">
                <a:latin typeface="Arial"/>
                <a:cs typeface="Arial"/>
              </a:rPr>
              <a:t>- Tutela l’economia pubblica, l’industria e il commercio.</a:t>
            </a:r>
            <a:endParaRPr sz="2800" dirty="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0252710"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doppia </a:t>
            </a:r>
            <a:r>
              <a:rPr sz="5750" spc="5" dirty="0">
                <a:solidFill>
                  <a:srgbClr val="5EBDC3"/>
                </a:solidFill>
                <a:latin typeface="Arial"/>
                <a:cs typeface="Arial"/>
              </a:rPr>
              <a:t>“O” </a:t>
            </a:r>
            <a:r>
              <a:rPr sz="5750" spc="10" dirty="0">
                <a:solidFill>
                  <a:srgbClr val="5EBDC3"/>
                </a:solidFill>
                <a:latin typeface="Arial"/>
                <a:cs typeface="Arial"/>
              </a:rPr>
              <a:t>su</a:t>
            </a:r>
            <a:r>
              <a:rPr sz="5750" spc="-55" dirty="0">
                <a:solidFill>
                  <a:srgbClr val="5EBDC3"/>
                </a:solidFill>
                <a:latin typeface="Arial"/>
                <a:cs typeface="Arial"/>
              </a:rPr>
              <a:t> </a:t>
            </a:r>
            <a:r>
              <a:rPr sz="5750" spc="5" dirty="0">
                <a:solidFill>
                  <a:srgbClr val="5EBDC3"/>
                </a:solidFill>
                <a:latin typeface="Arial"/>
                <a:cs typeface="Arial"/>
              </a:rPr>
              <a:t>occhiali</a:t>
            </a:r>
            <a:endParaRPr sz="5750">
              <a:latin typeface="Arial"/>
              <a:cs typeface="Arial"/>
            </a:endParaRPr>
          </a:p>
        </p:txBody>
      </p:sp>
      <p:sp>
        <p:nvSpPr>
          <p:cNvPr id="3" name="object 3"/>
          <p:cNvSpPr/>
          <p:nvPr/>
        </p:nvSpPr>
        <p:spPr>
          <a:xfrm>
            <a:off x="10966450" y="4497394"/>
            <a:ext cx="5181600" cy="404176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20758" y="2280423"/>
            <a:ext cx="15517892" cy="1321516"/>
          </a:xfrm>
          <a:prstGeom prst="rect">
            <a:avLst/>
          </a:prstGeom>
        </p:spPr>
        <p:txBody>
          <a:bodyPr vert="horz" wrap="square" lIns="0" tIns="15875" rIns="0" bIns="0" rtlCol="0">
            <a:spAutoFit/>
          </a:bodyPr>
          <a:lstStyle/>
          <a:p>
            <a:pPr marL="12700">
              <a:lnSpc>
                <a:spcPct val="100000"/>
              </a:lnSpc>
              <a:spcBef>
                <a:spcPts val="125"/>
              </a:spcBef>
            </a:pPr>
            <a:r>
              <a:rPr lang="it-IT" sz="2800" dirty="0">
                <a:latin typeface="Arial" panose="020B0604020202020204" pitchFamily="34" charset="0"/>
                <a:cs typeface="Arial" panose="020B0604020202020204" pitchFamily="34" charset="0"/>
              </a:rPr>
              <a:t>- Corte di Cassazione, sentenza n. 1125/2018 del 17 aprile 2018 – 17 luglio 2018, </a:t>
            </a:r>
            <a:r>
              <a:rPr lang="it-IT" sz="2800" dirty="0" err="1">
                <a:latin typeface="Arial" panose="020B0604020202020204" pitchFamily="34" charset="0"/>
                <a:cs typeface="Arial" panose="020B0604020202020204" pitchFamily="34" charset="0"/>
              </a:rPr>
              <a:t>proc</a:t>
            </a:r>
            <a:r>
              <a:rPr lang="it-IT" sz="2800" dirty="0">
                <a:latin typeface="Arial" panose="020B0604020202020204" pitchFamily="34" charset="0"/>
                <a:cs typeface="Arial" panose="020B0604020202020204" pitchFamily="34" charset="0"/>
              </a:rPr>
              <a:t>. </a:t>
            </a:r>
            <a:r>
              <a:rPr lang="it-IT" sz="2800" dirty="0" err="1">
                <a:latin typeface="Arial" panose="020B0604020202020204" pitchFamily="34" charset="0"/>
                <a:cs typeface="Arial" panose="020B0604020202020204" pitchFamily="34" charset="0"/>
              </a:rPr>
              <a:t>pen</a:t>
            </a:r>
            <a:r>
              <a:rPr lang="it-IT" sz="2800" dirty="0">
                <a:latin typeface="Arial" panose="020B0604020202020204" pitchFamily="34" charset="0"/>
                <a:cs typeface="Arial" panose="020B0604020202020204" pitchFamily="34" charset="0"/>
              </a:rPr>
              <a:t>. n. 18126/09 R.G.N.R., n. 26281/2017 Reg. Gen. </a:t>
            </a:r>
          </a:p>
          <a:p>
            <a:pPr marL="12700">
              <a:lnSpc>
                <a:spcPct val="100000"/>
              </a:lnSpc>
              <a:spcBef>
                <a:spcPts val="125"/>
              </a:spcBef>
            </a:pPr>
            <a:r>
              <a:rPr lang="it-IT" sz="2800" spc="-5" dirty="0">
                <a:latin typeface="Arial" panose="020B0604020202020204" pitchFamily="34" charset="0"/>
                <a:cs typeface="Arial" panose="020B0604020202020204" pitchFamily="34" charset="0"/>
              </a:rPr>
              <a:t>- </a:t>
            </a:r>
            <a:r>
              <a:rPr sz="2800" spc="-5" dirty="0" err="1">
                <a:latin typeface="Arial" panose="020B0604020202020204" pitchFamily="34" charset="0"/>
                <a:cs typeface="Arial" panose="020B0604020202020204" pitchFamily="34" charset="0"/>
              </a:rPr>
              <a:t>Tribunale</a:t>
            </a:r>
            <a:r>
              <a:rPr sz="2800" spc="-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di Napoli, sentenza n. </a:t>
            </a:r>
            <a:r>
              <a:rPr sz="2800" spc="-25" dirty="0">
                <a:latin typeface="Arial" panose="020B0604020202020204" pitchFamily="34" charset="0"/>
                <a:cs typeface="Arial" panose="020B0604020202020204" pitchFamily="34" charset="0"/>
              </a:rPr>
              <a:t>8050/11 </a:t>
            </a:r>
            <a:r>
              <a:rPr sz="2800" spc="10" dirty="0">
                <a:latin typeface="Arial" panose="020B0604020202020204" pitchFamily="34" charset="0"/>
                <a:cs typeface="Arial" panose="020B0604020202020204" pitchFamily="34" charset="0"/>
              </a:rPr>
              <a:t>del </a:t>
            </a:r>
            <a:r>
              <a:rPr sz="2800" spc="15" dirty="0">
                <a:latin typeface="Arial" panose="020B0604020202020204" pitchFamily="34" charset="0"/>
                <a:cs typeface="Arial" panose="020B0604020202020204" pitchFamily="34" charset="0"/>
              </a:rPr>
              <a:t>30 maggio – 20 </a:t>
            </a:r>
            <a:r>
              <a:rPr sz="2800" spc="10" dirty="0">
                <a:latin typeface="Arial" panose="020B0604020202020204" pitchFamily="34" charset="0"/>
                <a:cs typeface="Arial" panose="020B0604020202020204" pitchFamily="34" charset="0"/>
              </a:rPr>
              <a:t>giugno</a:t>
            </a:r>
            <a:r>
              <a:rPr sz="2800" spc="-5" dirty="0">
                <a:latin typeface="Arial" panose="020B0604020202020204" pitchFamily="34" charset="0"/>
                <a:cs typeface="Arial" panose="020B0604020202020204" pitchFamily="34" charset="0"/>
              </a:rPr>
              <a:t> </a:t>
            </a:r>
            <a:r>
              <a:rPr sz="2800" spc="-55" dirty="0">
                <a:latin typeface="Arial" panose="020B0604020202020204" pitchFamily="34" charset="0"/>
                <a:cs typeface="Arial" panose="020B0604020202020204" pitchFamily="34" charset="0"/>
              </a:rPr>
              <a:t>2011</a:t>
            </a:r>
            <a:endParaRPr sz="2800" dirty="0">
              <a:latin typeface="Arial" panose="020B0604020202020204" pitchFamily="34" charset="0"/>
              <a:cs typeface="Arial" panose="020B0604020202020204" pitchFamily="34" charset="0"/>
            </a:endParaRPr>
          </a:p>
        </p:txBody>
      </p:sp>
      <p:sp>
        <p:nvSpPr>
          <p:cNvPr id="6" name="Segnaposto numero diapositiva 5">
            <a:extLst>
              <a:ext uri="{FF2B5EF4-FFF2-40B4-BE49-F238E27FC236}">
                <a16:creationId xmlns:a16="http://schemas.microsoft.com/office/drawing/2014/main" id="{B4F9513E-1469-8D4C-BA15-DBE051BC1D07}"/>
              </a:ext>
            </a:extLst>
          </p:cNvPr>
          <p:cNvSpPr>
            <a:spLocks noGrp="1"/>
          </p:cNvSpPr>
          <p:nvPr>
            <p:ph type="sldNum" sz="quarter" idx="7"/>
          </p:nvPr>
        </p:nvSpPr>
        <p:spPr/>
        <p:txBody>
          <a:bodyPr/>
          <a:lstStyle/>
          <a:p>
            <a:pPr marL="25400">
              <a:lnSpc>
                <a:spcPts val="2014"/>
              </a:lnSpc>
            </a:pPr>
            <a:fld id="{81D60167-4931-47E6-BA6A-407CBD079E47}" type="slidenum">
              <a:rPr lang="it-IT" spc="15" smtClean="0"/>
              <a:t>69</a:t>
            </a:fld>
            <a:endParaRPr lang="it-IT" spc="15" dirty="0"/>
          </a:p>
        </p:txBody>
      </p:sp>
      <p:pic>
        <p:nvPicPr>
          <p:cNvPr id="7" name="Immagine 6">
            <a:extLst>
              <a:ext uri="{FF2B5EF4-FFF2-40B4-BE49-F238E27FC236}">
                <a16:creationId xmlns:a16="http://schemas.microsoft.com/office/drawing/2014/main" id="{FB38855D-895A-2042-AA44-E5F2FEBA4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304" y="4435475"/>
            <a:ext cx="7010400" cy="41656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0150475" cy="896619"/>
          </a:xfrm>
          <a:prstGeom prst="rect">
            <a:avLst/>
          </a:prstGeom>
        </p:spPr>
        <p:txBody>
          <a:bodyPr vert="horz" wrap="square" lIns="0" tIns="13970" rIns="0" bIns="0" rtlCol="0">
            <a:spAutoFit/>
          </a:bodyPr>
          <a:lstStyle/>
          <a:p>
            <a:pPr marL="12700">
              <a:lnSpc>
                <a:spcPct val="100000"/>
              </a:lnSpc>
              <a:spcBef>
                <a:spcPts val="110"/>
              </a:spcBef>
            </a:pPr>
            <a:r>
              <a:rPr sz="5700" spc="5" dirty="0">
                <a:solidFill>
                  <a:srgbClr val="5EBDC3"/>
                </a:solidFill>
                <a:latin typeface="Arial"/>
                <a:cs typeface="Arial"/>
              </a:rPr>
              <a:t>Chanel – doppia </a:t>
            </a:r>
            <a:r>
              <a:rPr sz="5700" dirty="0">
                <a:solidFill>
                  <a:srgbClr val="5EBDC3"/>
                </a:solidFill>
                <a:latin typeface="Arial"/>
                <a:cs typeface="Arial"/>
              </a:rPr>
              <a:t>“O” </a:t>
            </a:r>
            <a:r>
              <a:rPr sz="5700" spc="5" dirty="0">
                <a:solidFill>
                  <a:srgbClr val="5EBDC3"/>
                </a:solidFill>
                <a:latin typeface="Arial"/>
                <a:cs typeface="Arial"/>
              </a:rPr>
              <a:t>su</a:t>
            </a:r>
            <a:r>
              <a:rPr sz="5700" spc="-65" dirty="0">
                <a:solidFill>
                  <a:srgbClr val="5EBDC3"/>
                </a:solidFill>
                <a:latin typeface="Arial"/>
                <a:cs typeface="Arial"/>
              </a:rPr>
              <a:t> </a:t>
            </a:r>
            <a:r>
              <a:rPr sz="5700" spc="5" dirty="0">
                <a:solidFill>
                  <a:srgbClr val="5EBDC3"/>
                </a:solidFill>
                <a:latin typeface="Arial"/>
                <a:cs typeface="Arial"/>
              </a:rPr>
              <a:t>occhiali</a:t>
            </a:r>
            <a:endParaRPr sz="5700">
              <a:latin typeface="Arial"/>
              <a:cs typeface="Arial"/>
            </a:endParaRPr>
          </a:p>
        </p:txBody>
      </p:sp>
      <p:sp>
        <p:nvSpPr>
          <p:cNvPr id="3" name="object 3"/>
          <p:cNvSpPr/>
          <p:nvPr/>
        </p:nvSpPr>
        <p:spPr>
          <a:xfrm>
            <a:off x="6366298" y="3622926"/>
            <a:ext cx="5476273" cy="406270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62641" y="2249010"/>
            <a:ext cx="15881985"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a:t>
            </a:r>
            <a:r>
              <a:rPr sz="3600" spc="15" dirty="0">
                <a:latin typeface="Arial"/>
                <a:cs typeface="Arial"/>
              </a:rPr>
              <a:t>La </a:t>
            </a:r>
            <a:r>
              <a:rPr sz="3600" spc="10" dirty="0">
                <a:latin typeface="Arial"/>
                <a:cs typeface="Arial"/>
              </a:rPr>
              <a:t>Spezia, sentenza n. </a:t>
            </a:r>
            <a:r>
              <a:rPr sz="3600" spc="-25" dirty="0">
                <a:latin typeface="Arial"/>
                <a:cs typeface="Arial"/>
              </a:rPr>
              <a:t>1168/07 </a:t>
            </a:r>
            <a:r>
              <a:rPr sz="3600" spc="10" dirty="0">
                <a:latin typeface="Arial"/>
                <a:cs typeface="Arial"/>
              </a:rPr>
              <a:t>del </a:t>
            </a:r>
            <a:r>
              <a:rPr sz="3600" spc="15" dirty="0">
                <a:latin typeface="Arial"/>
                <a:cs typeface="Arial"/>
              </a:rPr>
              <a:t>16 </a:t>
            </a:r>
            <a:r>
              <a:rPr sz="3600" spc="10" dirty="0">
                <a:latin typeface="Arial"/>
                <a:cs typeface="Arial"/>
              </a:rPr>
              <a:t>ottobre </a:t>
            </a:r>
            <a:r>
              <a:rPr sz="3600" spc="15" dirty="0">
                <a:latin typeface="Arial"/>
                <a:cs typeface="Arial"/>
              </a:rPr>
              <a:t>– 7 </a:t>
            </a:r>
            <a:r>
              <a:rPr sz="3600" spc="10" dirty="0">
                <a:latin typeface="Arial"/>
                <a:cs typeface="Arial"/>
              </a:rPr>
              <a:t>dicembre</a:t>
            </a:r>
            <a:r>
              <a:rPr sz="3600" spc="5" dirty="0">
                <a:latin typeface="Arial"/>
                <a:cs typeface="Arial"/>
              </a:rPr>
              <a:t> </a:t>
            </a:r>
            <a:r>
              <a:rPr sz="3600" spc="15" dirty="0">
                <a:latin typeface="Arial"/>
                <a:cs typeface="Arial"/>
              </a:rPr>
              <a:t>2007</a:t>
            </a:r>
            <a:endParaRPr sz="3600">
              <a:latin typeface="Arial"/>
              <a:cs typeface="Arial"/>
            </a:endParaRPr>
          </a:p>
        </p:txBody>
      </p:sp>
      <p:sp>
        <p:nvSpPr>
          <p:cNvPr id="6" name="Segnaposto numero diapositiva 5">
            <a:extLst>
              <a:ext uri="{FF2B5EF4-FFF2-40B4-BE49-F238E27FC236}">
                <a16:creationId xmlns:a16="http://schemas.microsoft.com/office/drawing/2014/main" id="{2E4C3574-F82E-AE4A-9517-6F8DCBE45015}"/>
              </a:ext>
            </a:extLst>
          </p:cNvPr>
          <p:cNvSpPr>
            <a:spLocks noGrp="1"/>
          </p:cNvSpPr>
          <p:nvPr>
            <p:ph type="sldNum" sz="quarter" idx="7"/>
          </p:nvPr>
        </p:nvSpPr>
        <p:spPr/>
        <p:txBody>
          <a:bodyPr/>
          <a:lstStyle/>
          <a:p>
            <a:pPr marL="25400">
              <a:lnSpc>
                <a:spcPts val="2014"/>
              </a:lnSpc>
            </a:pPr>
            <a:fld id="{81D60167-4931-47E6-BA6A-407CBD079E47}" type="slidenum">
              <a:rPr lang="it-IT" spc="15" smtClean="0"/>
              <a:t>70</a:t>
            </a:fld>
            <a:endParaRPr lang="it-IT" spc="15"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4448155"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doppia </a:t>
            </a:r>
            <a:r>
              <a:rPr sz="5750" spc="5" dirty="0">
                <a:solidFill>
                  <a:srgbClr val="5EBDC3"/>
                </a:solidFill>
                <a:latin typeface="Arial"/>
                <a:cs typeface="Arial"/>
              </a:rPr>
              <a:t>“O” </a:t>
            </a:r>
            <a:r>
              <a:rPr sz="5750" spc="10" dirty="0">
                <a:solidFill>
                  <a:srgbClr val="5EBDC3"/>
                </a:solidFill>
                <a:latin typeface="Arial"/>
                <a:cs typeface="Arial"/>
              </a:rPr>
              <a:t>con </a:t>
            </a:r>
            <a:r>
              <a:rPr sz="5750" spc="5" dirty="0">
                <a:solidFill>
                  <a:srgbClr val="5EBDC3"/>
                </a:solidFill>
                <a:latin typeface="Arial"/>
                <a:cs typeface="Arial"/>
              </a:rPr>
              <a:t>estremità</a:t>
            </a:r>
            <a:r>
              <a:rPr sz="5750" spc="-25" dirty="0">
                <a:solidFill>
                  <a:srgbClr val="5EBDC3"/>
                </a:solidFill>
                <a:latin typeface="Arial"/>
                <a:cs typeface="Arial"/>
              </a:rPr>
              <a:t> </a:t>
            </a:r>
            <a:r>
              <a:rPr sz="5750" spc="5" dirty="0">
                <a:solidFill>
                  <a:srgbClr val="5EBDC3"/>
                </a:solidFill>
                <a:latin typeface="Arial"/>
                <a:cs typeface="Arial"/>
              </a:rPr>
              <a:t>staccabili</a:t>
            </a:r>
            <a:endParaRPr sz="5750">
              <a:latin typeface="Arial"/>
              <a:cs typeface="Arial"/>
            </a:endParaRPr>
          </a:p>
        </p:txBody>
      </p:sp>
      <p:sp>
        <p:nvSpPr>
          <p:cNvPr id="3" name="object 3"/>
          <p:cNvSpPr/>
          <p:nvPr/>
        </p:nvSpPr>
        <p:spPr>
          <a:xfrm>
            <a:off x="8985250" y="4488691"/>
            <a:ext cx="4204160" cy="452466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404850" y="5039034"/>
            <a:ext cx="3581400" cy="342397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694054" y="2542196"/>
            <a:ext cx="15749396" cy="1506182"/>
          </a:xfrm>
          <a:prstGeom prst="rect">
            <a:avLst/>
          </a:prstGeom>
        </p:spPr>
        <p:txBody>
          <a:bodyPr vert="horz" wrap="square" lIns="0" tIns="15875" rIns="0" bIns="0" rtlCol="0">
            <a:spAutoFit/>
          </a:bodyPr>
          <a:lstStyle/>
          <a:p>
            <a:r>
              <a:rPr lang="it-IT" sz="2400"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Corte d’Appello di Venezia</a:t>
            </a:r>
            <a:r>
              <a:rPr lang="it-IT" sz="2400" dirty="0">
                <a:latin typeface="Arial" panose="020B0604020202020204" pitchFamily="34" charset="0"/>
                <a:cs typeface="Arial" panose="020B0604020202020204" pitchFamily="34" charset="0"/>
              </a:rPr>
              <a:t>, sentenza n. 999 Reg. </a:t>
            </a:r>
            <a:r>
              <a:rPr lang="it-IT" sz="2400" dirty="0" err="1">
                <a:latin typeface="Arial" panose="020B0604020202020204" pitchFamily="34" charset="0"/>
                <a:cs typeface="Arial" panose="020B0604020202020204" pitchFamily="34" charset="0"/>
              </a:rPr>
              <a:t>Sent</a:t>
            </a:r>
            <a:r>
              <a:rPr lang="it-IT" sz="2400" dirty="0">
                <a:latin typeface="Arial" panose="020B0604020202020204" pitchFamily="34" charset="0"/>
                <a:cs typeface="Arial" panose="020B0604020202020204" pitchFamily="34" charset="0"/>
              </a:rPr>
              <a:t>. Del 29 – 30 marzo 2018,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n. 11745/2006 R.G.N.R.; 3676/2010 R.G. </a:t>
            </a:r>
          </a:p>
          <a:p>
            <a:pPr lvl="0"/>
            <a:r>
              <a:rPr lang="it-IT" sz="2400"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Tribunale di Genova, </a:t>
            </a:r>
            <a:r>
              <a:rPr lang="it-IT" sz="2400" dirty="0">
                <a:latin typeface="Arial" panose="020B0604020202020204" pitchFamily="34" charset="0"/>
                <a:cs typeface="Arial" panose="020B0604020202020204" pitchFamily="34" charset="0"/>
              </a:rPr>
              <a:t>sentenza n. 1701 del 16 aprile 2019 – 20 giugno 2019,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2946/13 R.G.N.R. </a:t>
            </a:r>
          </a:p>
          <a:p>
            <a:pPr marL="12700">
              <a:lnSpc>
                <a:spcPct val="100000"/>
              </a:lnSpc>
              <a:spcBef>
                <a:spcPts val="125"/>
              </a:spcBef>
            </a:pPr>
            <a:r>
              <a:rPr lang="it-IT" sz="2400" spc="-5" dirty="0">
                <a:latin typeface="Arial" panose="020B0604020202020204" pitchFamily="34" charset="0"/>
                <a:cs typeface="Arial" panose="020B0604020202020204" pitchFamily="34" charset="0"/>
              </a:rPr>
              <a:t>- </a:t>
            </a:r>
            <a:r>
              <a:rPr sz="2400" b="1" spc="-5" dirty="0" err="1">
                <a:latin typeface="Arial" panose="020B0604020202020204" pitchFamily="34" charset="0"/>
                <a:cs typeface="Arial" panose="020B0604020202020204" pitchFamily="34" charset="0"/>
              </a:rPr>
              <a:t>Tribunale</a:t>
            </a:r>
            <a:r>
              <a:rPr sz="2400" b="1" spc="-5" dirty="0">
                <a:latin typeface="Arial" panose="020B0604020202020204" pitchFamily="34" charset="0"/>
                <a:cs typeface="Arial" panose="020B0604020202020204" pitchFamily="34" charset="0"/>
              </a:rPr>
              <a:t> </a:t>
            </a:r>
            <a:r>
              <a:rPr sz="2400" b="1" spc="10" dirty="0">
                <a:latin typeface="Arial" panose="020B0604020202020204" pitchFamily="34" charset="0"/>
                <a:cs typeface="Arial" panose="020B0604020202020204" pitchFamily="34" charset="0"/>
              </a:rPr>
              <a:t>di Genova</a:t>
            </a:r>
            <a:r>
              <a:rPr sz="2400" spc="10" dirty="0">
                <a:latin typeface="Arial" panose="020B0604020202020204" pitchFamily="34" charset="0"/>
                <a:cs typeface="Arial" panose="020B0604020202020204" pitchFamily="34" charset="0"/>
              </a:rPr>
              <a:t>, sentenza n. D2263/08 del </a:t>
            </a:r>
            <a:r>
              <a:rPr sz="2400" spc="15" dirty="0">
                <a:latin typeface="Arial" panose="020B0604020202020204" pitchFamily="34" charset="0"/>
                <a:cs typeface="Arial" panose="020B0604020202020204" pitchFamily="34" charset="0"/>
              </a:rPr>
              <a:t>20 – 31 maggio</a:t>
            </a:r>
            <a:r>
              <a:rPr sz="2400" spc="-15"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2008</a:t>
            </a:r>
            <a:endParaRPr sz="2400" dirty="0">
              <a:latin typeface="Arial" panose="020B0604020202020204" pitchFamily="34" charset="0"/>
              <a:cs typeface="Arial" panose="020B0604020202020204" pitchFamily="34" charset="0"/>
            </a:endParaRPr>
          </a:p>
        </p:txBody>
      </p:sp>
      <p:sp>
        <p:nvSpPr>
          <p:cNvPr id="7" name="Segnaposto numero diapositiva 6">
            <a:extLst>
              <a:ext uri="{FF2B5EF4-FFF2-40B4-BE49-F238E27FC236}">
                <a16:creationId xmlns:a16="http://schemas.microsoft.com/office/drawing/2014/main" id="{D1899D7E-1AAB-1845-AEFF-CF5F5770450C}"/>
              </a:ext>
            </a:extLst>
          </p:cNvPr>
          <p:cNvSpPr>
            <a:spLocks noGrp="1"/>
          </p:cNvSpPr>
          <p:nvPr>
            <p:ph type="sldNum" sz="quarter" idx="7"/>
          </p:nvPr>
        </p:nvSpPr>
        <p:spPr/>
        <p:txBody>
          <a:bodyPr/>
          <a:lstStyle/>
          <a:p>
            <a:pPr marL="25400">
              <a:lnSpc>
                <a:spcPts val="2014"/>
              </a:lnSpc>
            </a:pPr>
            <a:fld id="{81D60167-4931-47E6-BA6A-407CBD079E47}" type="slidenum">
              <a:rPr lang="it-IT" spc="15" smtClean="0"/>
              <a:t>71</a:t>
            </a:fld>
            <a:endParaRPr lang="it-IT" spc="15" dirty="0"/>
          </a:p>
        </p:txBody>
      </p:sp>
      <p:pic>
        <p:nvPicPr>
          <p:cNvPr id="8" name="Immagine 7">
            <a:extLst>
              <a:ext uri="{FF2B5EF4-FFF2-40B4-BE49-F238E27FC236}">
                <a16:creationId xmlns:a16="http://schemas.microsoft.com/office/drawing/2014/main" id="{37AE80B4-0344-E249-96CD-4E05774FC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850" y="4281342"/>
            <a:ext cx="6519268" cy="493936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3348335"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a:t>
            </a:r>
            <a:r>
              <a:rPr sz="5750" spc="5" dirty="0">
                <a:solidFill>
                  <a:srgbClr val="5EBDC3"/>
                </a:solidFill>
                <a:latin typeface="Arial"/>
                <a:cs typeface="Arial"/>
              </a:rPr>
              <a:t>alterazione </a:t>
            </a:r>
            <a:r>
              <a:rPr sz="5750" spc="10" dirty="0">
                <a:solidFill>
                  <a:srgbClr val="5EBDC3"/>
                </a:solidFill>
                <a:latin typeface="Arial"/>
                <a:cs typeface="Arial"/>
              </a:rPr>
              <a:t>“</a:t>
            </a:r>
            <a:r>
              <a:rPr sz="5750" spc="10" dirty="0" err="1">
                <a:solidFill>
                  <a:srgbClr val="5EBDC3"/>
                </a:solidFill>
                <a:latin typeface="Arial"/>
                <a:cs typeface="Arial"/>
              </a:rPr>
              <a:t>Monogramma</a:t>
            </a:r>
            <a:r>
              <a:rPr sz="5750" spc="-20" dirty="0">
                <a:solidFill>
                  <a:srgbClr val="5EBDC3"/>
                </a:solidFill>
                <a:latin typeface="Arial"/>
                <a:cs typeface="Arial"/>
              </a:rPr>
              <a:t> </a:t>
            </a:r>
            <a:r>
              <a:rPr lang="it-IT" sz="5750" spc="5" dirty="0">
                <a:solidFill>
                  <a:srgbClr val="5EBDC3"/>
                </a:solidFill>
                <a:latin typeface="Arial"/>
                <a:cs typeface="Arial"/>
              </a:rPr>
              <a:t>CC</a:t>
            </a:r>
            <a:r>
              <a:rPr sz="5750" spc="5" dirty="0">
                <a:solidFill>
                  <a:srgbClr val="5EBDC3"/>
                </a:solidFill>
                <a:latin typeface="Arial"/>
                <a:cs typeface="Arial"/>
              </a:rPr>
              <a:t>”</a:t>
            </a:r>
            <a:endParaRPr sz="5750" dirty="0">
              <a:latin typeface="Arial"/>
              <a:cs typeface="Arial"/>
            </a:endParaRPr>
          </a:p>
        </p:txBody>
      </p:sp>
      <p:sp>
        <p:nvSpPr>
          <p:cNvPr id="3" name="object 3"/>
          <p:cNvSpPr/>
          <p:nvPr/>
        </p:nvSpPr>
        <p:spPr>
          <a:xfrm>
            <a:off x="13459218" y="5280134"/>
            <a:ext cx="5131960" cy="4372804"/>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720152" y="2191265"/>
            <a:ext cx="16871026" cy="2639825"/>
          </a:xfrm>
          <a:prstGeom prst="rect">
            <a:avLst/>
          </a:prstGeom>
        </p:spPr>
        <p:txBody>
          <a:bodyPr vert="horz" wrap="square" lIns="0" tIns="15875" rIns="0" bIns="0" rtlCol="0">
            <a:spAutoFit/>
          </a:bodyPr>
          <a:lstStyle/>
          <a:p>
            <a:pPr marL="355600" indent="-342900" algn="just">
              <a:lnSpc>
                <a:spcPct val="100000"/>
              </a:lnSpc>
              <a:spcBef>
                <a:spcPts val="125"/>
              </a:spcBef>
              <a:buFontTx/>
              <a:buChar char="-"/>
            </a:pPr>
            <a:r>
              <a:rPr lang="it-IT" sz="2400" b="1" dirty="0">
                <a:latin typeface="Arial" panose="020B0604020202020204" pitchFamily="34" charset="0"/>
                <a:cs typeface="Arial" panose="020B0604020202020204" pitchFamily="34" charset="0"/>
              </a:rPr>
              <a:t>Tribunale di Prato</a:t>
            </a:r>
            <a:r>
              <a:rPr lang="it-IT" sz="2400" dirty="0">
                <a:latin typeface="Arial" panose="020B0604020202020204" pitchFamily="34" charset="0"/>
                <a:cs typeface="Arial" panose="020B0604020202020204" pitchFamily="34" charset="0"/>
              </a:rPr>
              <a:t>, sentenza n. 1522/17 del 29 settembre 2017 – 18 dicembre 2017,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n. 3970/12 R.G. notizie di reato </a:t>
            </a:r>
          </a:p>
          <a:p>
            <a:pPr marL="355600" indent="-342900" algn="just">
              <a:spcBef>
                <a:spcPts val="125"/>
              </a:spcBef>
              <a:buFontTx/>
              <a:buChar char="-"/>
            </a:pPr>
            <a:r>
              <a:rPr lang="it-IT" sz="2400" b="1" dirty="0">
                <a:latin typeface="Arial" panose="020B0604020202020204" pitchFamily="34" charset="0"/>
                <a:cs typeface="Arial" panose="020B0604020202020204" pitchFamily="34" charset="0"/>
              </a:rPr>
              <a:t>Tribunale di Roma</a:t>
            </a:r>
            <a:r>
              <a:rPr lang="it-IT" sz="2400" dirty="0">
                <a:latin typeface="Arial" panose="020B0604020202020204" pitchFamily="34" charset="0"/>
                <a:cs typeface="Arial" panose="020B0604020202020204" pitchFamily="34" charset="0"/>
              </a:rPr>
              <a:t>, sentenza n. 6747/17 dell’11 – 19 maggio 2017, R.G. </a:t>
            </a:r>
            <a:r>
              <a:rPr lang="it-IT" sz="2400" dirty="0" err="1">
                <a:latin typeface="Arial" panose="020B0604020202020204" pitchFamily="34" charset="0"/>
                <a:cs typeface="Arial" panose="020B0604020202020204" pitchFamily="34" charset="0"/>
              </a:rPr>
              <a:t>Dib</a:t>
            </a:r>
            <a:r>
              <a:rPr lang="it-IT" sz="2400" dirty="0">
                <a:latin typeface="Arial" panose="020B0604020202020204" pitchFamily="34" charset="0"/>
                <a:cs typeface="Arial" panose="020B0604020202020204" pitchFamily="34" charset="0"/>
              </a:rPr>
              <a:t>. 17243/2016, R.G.N.R. 9441/2012</a:t>
            </a:r>
          </a:p>
          <a:p>
            <a:pPr marL="355600" indent="-342900" algn="just">
              <a:spcBef>
                <a:spcPts val="125"/>
              </a:spcBef>
              <a:buFontTx/>
              <a:buChar char="-"/>
            </a:pPr>
            <a:r>
              <a:rPr lang="it-IT" sz="2400" b="1" dirty="0">
                <a:latin typeface="Arial" panose="020B0604020202020204" pitchFamily="34" charset="0"/>
                <a:cs typeface="Arial" panose="020B0604020202020204" pitchFamily="34" charset="0"/>
              </a:rPr>
              <a:t>Corte d’Appello di Roma</a:t>
            </a:r>
            <a:r>
              <a:rPr lang="it-IT" sz="2400" dirty="0">
                <a:latin typeface="Arial" panose="020B0604020202020204" pitchFamily="34" charset="0"/>
                <a:cs typeface="Arial" panose="020B0604020202020204" pitchFamily="34" charset="0"/>
              </a:rPr>
              <a:t>, sentenza n. 2859/2019 del 26 febbraio 2019 – 29 marzo 2019,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n. 9441/2012 R.G.N.R. (17212 Reg. Gen.) </a:t>
            </a:r>
          </a:p>
          <a:p>
            <a:pPr marL="355600" indent="-342900" algn="just">
              <a:spcBef>
                <a:spcPts val="125"/>
              </a:spcBef>
              <a:buFontTx/>
              <a:buChar char="-"/>
            </a:pPr>
            <a:r>
              <a:rPr lang="it-IT" sz="2400" b="1" dirty="0">
                <a:latin typeface="Arial" panose="020B0604020202020204" pitchFamily="34" charset="0"/>
                <a:cs typeface="Arial" panose="020B0604020202020204" pitchFamily="34" charset="0"/>
              </a:rPr>
              <a:t>Corte d’Appello di Venezia</a:t>
            </a:r>
            <a:r>
              <a:rPr lang="it-IT" sz="2400" dirty="0">
                <a:latin typeface="Arial" panose="020B0604020202020204" pitchFamily="34" charset="0"/>
                <a:cs typeface="Arial" panose="020B0604020202020204" pitchFamily="34" charset="0"/>
              </a:rPr>
              <a:t>, sentenza n. 3172 del 26 settembre – 16 ottobre 2017,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1906/2008 R.G.N.R., R.G. 831/2012</a:t>
            </a:r>
          </a:p>
        </p:txBody>
      </p:sp>
      <p:sp>
        <p:nvSpPr>
          <p:cNvPr id="6" name="Segnaposto numero diapositiva 5">
            <a:extLst>
              <a:ext uri="{FF2B5EF4-FFF2-40B4-BE49-F238E27FC236}">
                <a16:creationId xmlns:a16="http://schemas.microsoft.com/office/drawing/2014/main" id="{88815023-5AC8-324B-AA26-EF87D377F336}"/>
              </a:ext>
            </a:extLst>
          </p:cNvPr>
          <p:cNvSpPr>
            <a:spLocks noGrp="1"/>
          </p:cNvSpPr>
          <p:nvPr>
            <p:ph type="sldNum" sz="quarter" idx="7"/>
          </p:nvPr>
        </p:nvSpPr>
        <p:spPr/>
        <p:txBody>
          <a:bodyPr/>
          <a:lstStyle/>
          <a:p>
            <a:pPr marL="25400">
              <a:lnSpc>
                <a:spcPts val="2014"/>
              </a:lnSpc>
            </a:pPr>
            <a:fld id="{81D60167-4931-47E6-BA6A-407CBD079E47}" type="slidenum">
              <a:rPr lang="it-IT" spc="15" smtClean="0"/>
              <a:t>72</a:t>
            </a:fld>
            <a:endParaRPr lang="it-IT" spc="15" dirty="0"/>
          </a:p>
        </p:txBody>
      </p:sp>
      <p:pic>
        <p:nvPicPr>
          <p:cNvPr id="7" name="Immagine 6">
            <a:extLst>
              <a:ext uri="{FF2B5EF4-FFF2-40B4-BE49-F238E27FC236}">
                <a16:creationId xmlns:a16="http://schemas.microsoft.com/office/drawing/2014/main" id="{A524BD3A-72DD-C64A-B073-16F6C8A56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450" y="5098332"/>
            <a:ext cx="5257800" cy="4554606"/>
          </a:xfrm>
          <a:prstGeom prst="rect">
            <a:avLst/>
          </a:prstGeom>
        </p:spPr>
      </p:pic>
      <p:pic>
        <p:nvPicPr>
          <p:cNvPr id="8" name="Immagine 7">
            <a:extLst>
              <a:ext uri="{FF2B5EF4-FFF2-40B4-BE49-F238E27FC236}">
                <a16:creationId xmlns:a16="http://schemas.microsoft.com/office/drawing/2014/main" id="{6C34FD54-82BA-F348-9C16-5B0D274DE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164" y="5058839"/>
            <a:ext cx="5927725" cy="460183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3348335"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a:t>
            </a:r>
            <a:r>
              <a:rPr sz="5750" spc="5" dirty="0">
                <a:solidFill>
                  <a:srgbClr val="5EBDC3"/>
                </a:solidFill>
                <a:latin typeface="Arial"/>
                <a:cs typeface="Arial"/>
              </a:rPr>
              <a:t>alterazione </a:t>
            </a:r>
            <a:r>
              <a:rPr sz="5750" spc="10" dirty="0">
                <a:solidFill>
                  <a:srgbClr val="5EBDC3"/>
                </a:solidFill>
                <a:latin typeface="Arial"/>
                <a:cs typeface="Arial"/>
              </a:rPr>
              <a:t>“</a:t>
            </a:r>
            <a:r>
              <a:rPr sz="5750" spc="10" dirty="0" err="1">
                <a:solidFill>
                  <a:srgbClr val="5EBDC3"/>
                </a:solidFill>
                <a:latin typeface="Arial"/>
                <a:cs typeface="Arial"/>
              </a:rPr>
              <a:t>Monogramma</a:t>
            </a:r>
            <a:r>
              <a:rPr sz="5750" spc="-20" dirty="0">
                <a:solidFill>
                  <a:srgbClr val="5EBDC3"/>
                </a:solidFill>
                <a:latin typeface="Arial"/>
                <a:cs typeface="Arial"/>
              </a:rPr>
              <a:t> </a:t>
            </a:r>
            <a:r>
              <a:rPr lang="it-IT" sz="5750" spc="5" dirty="0">
                <a:solidFill>
                  <a:srgbClr val="5EBDC3"/>
                </a:solidFill>
                <a:latin typeface="Arial"/>
                <a:cs typeface="Arial"/>
              </a:rPr>
              <a:t>CC</a:t>
            </a:r>
            <a:r>
              <a:rPr sz="5750" spc="5" dirty="0">
                <a:solidFill>
                  <a:srgbClr val="5EBDC3"/>
                </a:solidFill>
                <a:latin typeface="Arial"/>
                <a:cs typeface="Arial"/>
              </a:rPr>
              <a:t>”</a:t>
            </a:r>
            <a:endParaRPr sz="5750" dirty="0">
              <a:latin typeface="Arial"/>
              <a:cs typeface="Arial"/>
            </a:endParaRPr>
          </a:p>
        </p:txBody>
      </p:sp>
      <p:sp>
        <p:nvSpPr>
          <p:cNvPr id="6" name="Segnaposto numero diapositiva 5">
            <a:extLst>
              <a:ext uri="{FF2B5EF4-FFF2-40B4-BE49-F238E27FC236}">
                <a16:creationId xmlns:a16="http://schemas.microsoft.com/office/drawing/2014/main" id="{88815023-5AC8-324B-AA26-EF87D377F336}"/>
              </a:ext>
            </a:extLst>
          </p:cNvPr>
          <p:cNvSpPr>
            <a:spLocks noGrp="1"/>
          </p:cNvSpPr>
          <p:nvPr>
            <p:ph type="sldNum" sz="quarter" idx="7"/>
          </p:nvPr>
        </p:nvSpPr>
        <p:spPr/>
        <p:txBody>
          <a:bodyPr/>
          <a:lstStyle/>
          <a:p>
            <a:pPr marL="25400">
              <a:lnSpc>
                <a:spcPts val="2014"/>
              </a:lnSpc>
            </a:pPr>
            <a:fld id="{81D60167-4931-47E6-BA6A-407CBD079E47}" type="slidenum">
              <a:rPr lang="it-IT" spc="15" smtClean="0"/>
              <a:t>73</a:t>
            </a:fld>
            <a:endParaRPr lang="it-IT" spc="15" dirty="0"/>
          </a:p>
        </p:txBody>
      </p:sp>
      <p:sp>
        <p:nvSpPr>
          <p:cNvPr id="8" name="CasellaDiTesto 7">
            <a:extLst>
              <a:ext uri="{FF2B5EF4-FFF2-40B4-BE49-F238E27FC236}">
                <a16:creationId xmlns:a16="http://schemas.microsoft.com/office/drawing/2014/main" id="{E28D0BBF-C0D1-2B46-8B78-5057166A7B0A}"/>
              </a:ext>
            </a:extLst>
          </p:cNvPr>
          <p:cNvSpPr txBox="1"/>
          <p:nvPr/>
        </p:nvSpPr>
        <p:spPr>
          <a:xfrm>
            <a:off x="1790699" y="2362200"/>
            <a:ext cx="15881351" cy="2031325"/>
          </a:xfrm>
          <a:prstGeom prst="rect">
            <a:avLst/>
          </a:prstGeom>
          <a:noFill/>
        </p:spPr>
        <p:txBody>
          <a:bodyPr wrap="square" rtlCol="0">
            <a:spAutoFit/>
          </a:bodyPr>
          <a:lstStyle/>
          <a:p>
            <a:pPr lvl="0"/>
            <a:r>
              <a:rPr lang="it-IT" b="1" dirty="0"/>
              <a:t>Tribunale di Prato</a:t>
            </a:r>
            <a:r>
              <a:rPr lang="it-IT" i="1" dirty="0"/>
              <a:t>, </a:t>
            </a:r>
            <a:r>
              <a:rPr lang="it-IT" dirty="0"/>
              <a:t>sentenza n. 1184/2017 del 6 luglio – 4 ottobre 2017 – </a:t>
            </a:r>
            <a:r>
              <a:rPr lang="it-IT" dirty="0" err="1"/>
              <a:t>proc</a:t>
            </a:r>
            <a:r>
              <a:rPr lang="it-IT" dirty="0"/>
              <a:t>. </a:t>
            </a:r>
            <a:r>
              <a:rPr lang="it-IT" dirty="0" err="1"/>
              <a:t>pen</a:t>
            </a:r>
            <a:r>
              <a:rPr lang="it-IT" dirty="0"/>
              <a:t>. n. 1981/2014 R.G.N.R.</a:t>
            </a:r>
          </a:p>
          <a:p>
            <a:r>
              <a:rPr lang="it-IT" i="1" dirty="0"/>
              <a:t>“Ha riferito che, sulle magliette in questione, il marchio era stato realizzato attraverso l’impiego di due C poste schiena contro schiena ed intersecate tra loro nello stesso identico modo di quello originale, con l’unica differenza costituita dall’impiego di elementi floreali o di due numeri 5 specchiati ed intrecciati ovvero con due piccole frecce rivolte in opposte direzioni. Ha quindi concluso per la riferibilità dei capi al marchio Chanel e, pertanto, ha classificato la contraffazione come un’alterazione. Peraltro, alcune maglie riproducevano il numero 5 come il noto marchio di titolarità Chanel (sul punto si cfr. la consulenza prodotta in atti: “proprio la presenza sulle magliette di questi segni, unita a quella del monogramma Chanel come sopra descritto, accentua ancora di più l’effetto </a:t>
            </a:r>
            <a:r>
              <a:rPr lang="it-IT" i="1" dirty="0" err="1"/>
              <a:t>confusorio</a:t>
            </a:r>
            <a:r>
              <a:rPr lang="it-IT" i="1" dirty="0"/>
              <a:t> e l’impressione di trovarsi di fronte ad un prodotto comunque proveniente da Chanel”).”</a:t>
            </a:r>
            <a:endParaRPr lang="it-IT" dirty="0"/>
          </a:p>
        </p:txBody>
      </p:sp>
      <p:pic>
        <p:nvPicPr>
          <p:cNvPr id="10" name="Immagine 9">
            <a:extLst>
              <a:ext uri="{FF2B5EF4-FFF2-40B4-BE49-F238E27FC236}">
                <a16:creationId xmlns:a16="http://schemas.microsoft.com/office/drawing/2014/main" id="{0727196B-F3F0-C941-9FEF-6ADC7DC1D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699" y="4667655"/>
            <a:ext cx="4984751" cy="5025620"/>
          </a:xfrm>
          <a:prstGeom prst="rect">
            <a:avLst/>
          </a:prstGeom>
        </p:spPr>
      </p:pic>
      <p:pic>
        <p:nvPicPr>
          <p:cNvPr id="12" name="Immagine 11">
            <a:extLst>
              <a:ext uri="{FF2B5EF4-FFF2-40B4-BE49-F238E27FC236}">
                <a16:creationId xmlns:a16="http://schemas.microsoft.com/office/drawing/2014/main" id="{06A31689-BEF5-F74A-86FB-A897CD251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475" y="4684510"/>
            <a:ext cx="4572000" cy="5024640"/>
          </a:xfrm>
          <a:prstGeom prst="rect">
            <a:avLst/>
          </a:prstGeom>
        </p:spPr>
      </p:pic>
      <p:pic>
        <p:nvPicPr>
          <p:cNvPr id="14" name="Immagine 13">
            <a:extLst>
              <a:ext uri="{FF2B5EF4-FFF2-40B4-BE49-F238E27FC236}">
                <a16:creationId xmlns:a16="http://schemas.microsoft.com/office/drawing/2014/main" id="{F0BCC8E5-3E76-2A4D-8AF4-49D61FF4F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5500" y="4667655"/>
            <a:ext cx="5111750" cy="5025620"/>
          </a:xfrm>
          <a:prstGeom prst="rect">
            <a:avLst/>
          </a:prstGeom>
        </p:spPr>
      </p:pic>
    </p:spTree>
    <p:extLst>
      <p:ext uri="{BB962C8B-B14F-4D97-AF65-F5344CB8AC3E}">
        <p14:creationId xmlns:p14="http://schemas.microsoft.com/office/powerpoint/2010/main" val="1439608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34388"/>
            <a:ext cx="13348335" cy="905510"/>
          </a:xfrm>
          <a:prstGeom prst="rect">
            <a:avLst/>
          </a:prstGeom>
        </p:spPr>
        <p:txBody>
          <a:bodyPr vert="horz" wrap="square" lIns="0" tIns="15240" rIns="0" bIns="0" rtlCol="0">
            <a:spAutoFit/>
          </a:bodyPr>
          <a:lstStyle/>
          <a:p>
            <a:pPr marL="12700">
              <a:lnSpc>
                <a:spcPct val="100000"/>
              </a:lnSpc>
              <a:spcBef>
                <a:spcPts val="120"/>
              </a:spcBef>
            </a:pPr>
            <a:r>
              <a:rPr sz="5750" spc="10" dirty="0">
                <a:solidFill>
                  <a:srgbClr val="5EBDC3"/>
                </a:solidFill>
                <a:latin typeface="Arial"/>
                <a:cs typeface="Arial"/>
              </a:rPr>
              <a:t>Chanel – </a:t>
            </a:r>
            <a:r>
              <a:rPr sz="5750" spc="5" dirty="0" err="1">
                <a:solidFill>
                  <a:srgbClr val="5EBDC3"/>
                </a:solidFill>
                <a:latin typeface="Arial"/>
                <a:cs typeface="Arial"/>
              </a:rPr>
              <a:t>alterazione</a:t>
            </a:r>
            <a:r>
              <a:rPr sz="5750" spc="5" dirty="0">
                <a:solidFill>
                  <a:srgbClr val="5EBDC3"/>
                </a:solidFill>
                <a:latin typeface="Arial"/>
                <a:cs typeface="Arial"/>
              </a:rPr>
              <a:t> </a:t>
            </a:r>
            <a:r>
              <a:rPr lang="it-IT" sz="5750" spc="10" dirty="0">
                <a:solidFill>
                  <a:srgbClr val="5EBDC3"/>
                </a:solidFill>
                <a:latin typeface="Arial"/>
                <a:cs typeface="Arial"/>
              </a:rPr>
              <a:t>“Monogramma</a:t>
            </a:r>
            <a:r>
              <a:rPr lang="it-IT" sz="5750" spc="-20" dirty="0">
                <a:solidFill>
                  <a:srgbClr val="5EBDC3"/>
                </a:solidFill>
                <a:latin typeface="Arial"/>
                <a:cs typeface="Arial"/>
              </a:rPr>
              <a:t> </a:t>
            </a:r>
            <a:r>
              <a:rPr lang="it-IT" sz="5750" spc="5" dirty="0">
                <a:solidFill>
                  <a:srgbClr val="5EBDC3"/>
                </a:solidFill>
                <a:latin typeface="Arial"/>
                <a:cs typeface="Arial"/>
              </a:rPr>
              <a:t>CC”</a:t>
            </a:r>
            <a:endParaRPr sz="5750" dirty="0">
              <a:latin typeface="Arial"/>
              <a:cs typeface="Arial"/>
            </a:endParaRPr>
          </a:p>
        </p:txBody>
      </p:sp>
      <p:sp>
        <p:nvSpPr>
          <p:cNvPr id="4" name="object 4"/>
          <p:cNvSpPr txBox="1"/>
          <p:nvPr/>
        </p:nvSpPr>
        <p:spPr>
          <a:xfrm>
            <a:off x="1557932" y="2320873"/>
            <a:ext cx="15215996" cy="1124026"/>
          </a:xfrm>
          <a:prstGeom prst="rect">
            <a:avLst/>
          </a:prstGeom>
        </p:spPr>
        <p:txBody>
          <a:bodyPr vert="horz" wrap="square" lIns="0" tIns="15875" rIns="0" bIns="0" rtlCol="0">
            <a:spAutoFit/>
          </a:bodyPr>
          <a:lstStyle/>
          <a:p>
            <a:pPr lvl="0"/>
            <a:r>
              <a:rPr lang="it-IT" b="1" dirty="0"/>
              <a:t>Tribunale di Roma</a:t>
            </a:r>
            <a:r>
              <a:rPr lang="it-IT" dirty="0"/>
              <a:t>, sentenza n. 8411/12 del 3 maggio – 20 giugno 2012, </a:t>
            </a:r>
            <a:r>
              <a:rPr lang="it-IT" dirty="0" err="1"/>
              <a:t>proc</a:t>
            </a:r>
            <a:r>
              <a:rPr lang="it-IT" dirty="0"/>
              <a:t>. </a:t>
            </a:r>
            <a:r>
              <a:rPr lang="it-IT" dirty="0" err="1"/>
              <a:t>pen</a:t>
            </a:r>
            <a:r>
              <a:rPr lang="it-IT" dirty="0"/>
              <a:t>. n. 22980/08 R.G.N.R.</a:t>
            </a:r>
          </a:p>
          <a:p>
            <a:pPr algn="just"/>
            <a:r>
              <a:rPr lang="it-IT" dirty="0"/>
              <a:t>“</a:t>
            </a:r>
            <a:r>
              <a:rPr lang="it-IT" i="1" dirty="0"/>
              <a:t>Venendo ai prodotti in sequestro si rileva che il perito ha dichiarato che, da un esame visivo del corpo del reato, emergeva che gli occhiali in esame non erano di buona fattura e che riportavano impressi marchi non identici, ma molto simili a quelli originali, fatte salve alcune minime varianti (ad esempio per il marchio Chanel, l’intersezione tra le lettere C che creava un cuore, percepibile solo a distanza ravvicinata</a:t>
            </a:r>
            <a:r>
              <a:rPr lang="it-IT" dirty="0"/>
              <a:t> […]</a:t>
            </a:r>
            <a:r>
              <a:rPr lang="it-IT" i="1" dirty="0"/>
              <a:t>);</a:t>
            </a:r>
            <a:r>
              <a:rPr lang="it-IT" dirty="0"/>
              <a:t> </a:t>
            </a:r>
            <a:r>
              <a:rPr lang="it-IT" i="1" dirty="0"/>
              <a:t>la disposizione del logo sui prodotti è del tutto analoga all’originale</a:t>
            </a:r>
            <a:r>
              <a:rPr lang="it-IT" dirty="0"/>
              <a:t>”.</a:t>
            </a:r>
          </a:p>
        </p:txBody>
      </p:sp>
      <p:sp>
        <p:nvSpPr>
          <p:cNvPr id="6" name="Segnaposto numero diapositiva 5">
            <a:extLst>
              <a:ext uri="{FF2B5EF4-FFF2-40B4-BE49-F238E27FC236}">
                <a16:creationId xmlns:a16="http://schemas.microsoft.com/office/drawing/2014/main" id="{88815023-5AC8-324B-AA26-EF87D377F336}"/>
              </a:ext>
            </a:extLst>
          </p:cNvPr>
          <p:cNvSpPr>
            <a:spLocks noGrp="1"/>
          </p:cNvSpPr>
          <p:nvPr>
            <p:ph type="sldNum" sz="quarter" idx="7"/>
          </p:nvPr>
        </p:nvSpPr>
        <p:spPr/>
        <p:txBody>
          <a:bodyPr/>
          <a:lstStyle/>
          <a:p>
            <a:pPr marL="25400">
              <a:lnSpc>
                <a:spcPts val="2014"/>
              </a:lnSpc>
            </a:pPr>
            <a:fld id="{81D60167-4931-47E6-BA6A-407CBD079E47}" type="slidenum">
              <a:rPr lang="it-IT" spc="15" smtClean="0"/>
              <a:t>74</a:t>
            </a:fld>
            <a:endParaRPr lang="it-IT" spc="15" dirty="0"/>
          </a:p>
        </p:txBody>
      </p:sp>
      <p:pic>
        <p:nvPicPr>
          <p:cNvPr id="7" name="Immagine 6">
            <a:extLst>
              <a:ext uri="{FF2B5EF4-FFF2-40B4-BE49-F238E27FC236}">
                <a16:creationId xmlns:a16="http://schemas.microsoft.com/office/drawing/2014/main" id="{6088A0FE-D901-3B4D-8E6B-187251A73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250" y="3816349"/>
            <a:ext cx="8305800" cy="5670779"/>
          </a:xfrm>
          <a:prstGeom prst="rect">
            <a:avLst/>
          </a:prstGeom>
        </p:spPr>
      </p:pic>
    </p:spTree>
    <p:extLst>
      <p:ext uri="{BB962C8B-B14F-4D97-AF65-F5344CB8AC3E}">
        <p14:creationId xmlns:p14="http://schemas.microsoft.com/office/powerpoint/2010/main" val="963765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19560" cy="905510"/>
          </a:xfrm>
          <a:prstGeom prst="rect">
            <a:avLst/>
          </a:prstGeom>
        </p:spPr>
        <p:txBody>
          <a:bodyPr vert="horz" wrap="square" lIns="0" tIns="15240" rIns="0" bIns="0" rtlCol="0">
            <a:spAutoFit/>
          </a:bodyPr>
          <a:lstStyle/>
          <a:p>
            <a:pPr marL="12700">
              <a:lnSpc>
                <a:spcPct val="100000"/>
              </a:lnSpc>
              <a:spcBef>
                <a:spcPts val="120"/>
              </a:spcBef>
            </a:pPr>
            <a:r>
              <a:rPr sz="5750" dirty="0"/>
              <a:t>Confondibilità </a:t>
            </a:r>
            <a:r>
              <a:rPr sz="5750" spc="10" dirty="0"/>
              <a:t>Monogramma</a:t>
            </a:r>
            <a:r>
              <a:rPr sz="5750" spc="15" dirty="0"/>
              <a:t> </a:t>
            </a:r>
            <a:r>
              <a:rPr sz="5750" spc="10" dirty="0"/>
              <a:t>Chanel</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7</a:t>
            </a:r>
            <a:r>
              <a:rPr spc="15" dirty="0"/>
              <a:t>5</a:t>
            </a:r>
          </a:p>
        </p:txBody>
      </p:sp>
      <p:sp>
        <p:nvSpPr>
          <p:cNvPr id="3" name="object 3"/>
          <p:cNvSpPr txBox="1"/>
          <p:nvPr/>
        </p:nvSpPr>
        <p:spPr>
          <a:xfrm>
            <a:off x="1557932" y="2726064"/>
            <a:ext cx="14971118" cy="4734758"/>
          </a:xfrm>
          <a:prstGeom prst="rect">
            <a:avLst/>
          </a:prstGeom>
        </p:spPr>
        <p:txBody>
          <a:bodyPr vert="horz" wrap="square" lIns="0" tIns="12700" rIns="0" bIns="0" rtlCol="0">
            <a:spAutoFit/>
          </a:bodyPr>
          <a:lstStyle/>
          <a:p>
            <a:pPr marL="12700" algn="just">
              <a:lnSpc>
                <a:spcPts val="2180"/>
              </a:lnSpc>
              <a:spcBef>
                <a:spcPts val="100"/>
              </a:spcBef>
            </a:pPr>
            <a:r>
              <a:rPr lang="it-IT" sz="2400" b="1" dirty="0">
                <a:latin typeface="Arial" panose="020B0604020202020204" pitchFamily="34" charset="0"/>
                <a:cs typeface="Arial" panose="020B0604020202020204" pitchFamily="34" charset="0"/>
              </a:rPr>
              <a:t>Tribunale </a:t>
            </a:r>
            <a:r>
              <a:rPr lang="it-IT" sz="2400" b="1" spc="15" dirty="0">
                <a:latin typeface="Arial" panose="020B0604020202020204" pitchFamily="34" charset="0"/>
                <a:cs typeface="Arial" panose="020B0604020202020204" pitchFamily="34" charset="0"/>
              </a:rPr>
              <a:t>di Genova</a:t>
            </a:r>
            <a:r>
              <a:rPr lang="it-IT" sz="2400" spc="15" dirty="0">
                <a:latin typeface="Arial" panose="020B0604020202020204" pitchFamily="34" charset="0"/>
                <a:cs typeface="Arial" panose="020B0604020202020204" pitchFamily="34" charset="0"/>
              </a:rPr>
              <a:t>, sentenza </a:t>
            </a:r>
            <a:r>
              <a:rPr lang="it-IT" sz="2400" spc="10" dirty="0">
                <a:latin typeface="Arial" panose="020B0604020202020204" pitchFamily="34" charset="0"/>
                <a:cs typeface="Arial" panose="020B0604020202020204" pitchFamily="34" charset="0"/>
              </a:rPr>
              <a:t>n. </a:t>
            </a:r>
            <a:r>
              <a:rPr lang="it-IT" sz="2400" spc="15" dirty="0">
                <a:latin typeface="Arial" panose="020B0604020202020204" pitchFamily="34" charset="0"/>
                <a:cs typeface="Arial" panose="020B0604020202020204" pitchFamily="34" charset="0"/>
              </a:rPr>
              <a:t>5448/2012 del 17 dicembre 2012, </a:t>
            </a:r>
            <a:r>
              <a:rPr lang="it-IT" sz="2400" spc="15" dirty="0" err="1">
                <a:latin typeface="Arial" panose="020B0604020202020204" pitchFamily="34" charset="0"/>
                <a:cs typeface="Arial" panose="020B0604020202020204" pitchFamily="34" charset="0"/>
              </a:rPr>
              <a:t>proc</a:t>
            </a:r>
            <a:r>
              <a:rPr lang="it-IT" sz="2400" spc="15" dirty="0">
                <a:latin typeface="Arial" panose="020B0604020202020204" pitchFamily="34" charset="0"/>
                <a:cs typeface="Arial" panose="020B0604020202020204" pitchFamily="34" charset="0"/>
              </a:rPr>
              <a:t>. </a:t>
            </a:r>
            <a:r>
              <a:rPr lang="it-IT" sz="2400" spc="15" dirty="0" err="1">
                <a:latin typeface="Arial" panose="020B0604020202020204" pitchFamily="34" charset="0"/>
                <a:cs typeface="Arial" panose="020B0604020202020204" pitchFamily="34" charset="0"/>
              </a:rPr>
              <a:t>pen</a:t>
            </a:r>
            <a:r>
              <a:rPr lang="it-IT" sz="2400" spc="15" dirty="0">
                <a:latin typeface="Arial" panose="020B0604020202020204" pitchFamily="34" charset="0"/>
                <a:cs typeface="Arial" panose="020B0604020202020204" pitchFamily="34" charset="0"/>
              </a:rPr>
              <a:t> </a:t>
            </a:r>
            <a:r>
              <a:rPr lang="it-IT" sz="2400" spc="10" dirty="0">
                <a:latin typeface="Arial" panose="020B0604020202020204" pitchFamily="34" charset="0"/>
                <a:cs typeface="Arial" panose="020B0604020202020204" pitchFamily="34" charset="0"/>
              </a:rPr>
              <a:t>n. </a:t>
            </a:r>
            <a:r>
              <a:rPr lang="it-IT" sz="2400" spc="15" dirty="0">
                <a:latin typeface="Arial" panose="020B0604020202020204" pitchFamily="34" charset="0"/>
                <a:cs typeface="Arial" panose="020B0604020202020204" pitchFamily="34" charset="0"/>
              </a:rPr>
              <a:t>10936/10 </a:t>
            </a:r>
            <a:r>
              <a:rPr lang="it-IT" sz="2400" spc="-25" dirty="0">
                <a:latin typeface="Arial" panose="020B0604020202020204" pitchFamily="34" charset="0"/>
                <a:cs typeface="Arial" panose="020B0604020202020204" pitchFamily="34" charset="0"/>
              </a:rPr>
              <a:t>R.G.P.M.  </a:t>
            </a:r>
            <a:r>
              <a:rPr lang="it-IT" sz="2400" spc="15" dirty="0">
                <a:latin typeface="Arial" panose="020B0604020202020204" pitchFamily="34" charset="0"/>
                <a:cs typeface="Arial" panose="020B0604020202020204" pitchFamily="34" charset="0"/>
              </a:rPr>
              <a:t>“</a:t>
            </a:r>
            <a:r>
              <a:rPr lang="it-IT" sz="2400" i="1" spc="15" dirty="0">
                <a:latin typeface="Arial" panose="020B0604020202020204" pitchFamily="34" charset="0"/>
                <a:cs typeface="Arial" panose="020B0604020202020204" pitchFamily="34" charset="0"/>
              </a:rPr>
              <a:t>Su </a:t>
            </a:r>
            <a:r>
              <a:rPr lang="it-IT" sz="2400" i="1" spc="10" dirty="0">
                <a:latin typeface="Arial" panose="020B0604020202020204" pitchFamily="34" charset="0"/>
                <a:cs typeface="Arial" panose="020B0604020202020204" pitchFamily="34" charset="0"/>
              </a:rPr>
              <a:t>altri articoli </a:t>
            </a:r>
            <a:r>
              <a:rPr lang="it-IT" sz="2400" i="1" spc="15" dirty="0">
                <a:latin typeface="Arial" panose="020B0604020202020204" pitchFamily="34" charset="0"/>
                <a:cs typeface="Arial" panose="020B0604020202020204" pitchFamily="34" charset="0"/>
              </a:rPr>
              <a:t>compaiono due </a:t>
            </a:r>
            <a:r>
              <a:rPr lang="it-IT" sz="2400" i="1" spc="25" dirty="0">
                <a:latin typeface="Arial" panose="020B0604020202020204" pitchFamily="34" charset="0"/>
                <a:cs typeface="Arial" panose="020B0604020202020204" pitchFamily="34" charset="0"/>
              </a:rPr>
              <a:t>O </a:t>
            </a:r>
            <a:r>
              <a:rPr lang="it-IT" sz="2400" i="1" spc="10" dirty="0">
                <a:latin typeface="Arial" panose="020B0604020202020204" pitchFamily="34" charset="0"/>
                <a:cs typeface="Arial" panose="020B0604020202020204" pitchFamily="34" charset="0"/>
              </a:rPr>
              <a:t>intrecciate </a:t>
            </a:r>
            <a:r>
              <a:rPr lang="it-IT" sz="2400" i="1" spc="20" dirty="0">
                <a:latin typeface="Arial" panose="020B0604020202020204" pitchFamily="34" charset="0"/>
                <a:cs typeface="Arial" panose="020B0604020202020204" pitchFamily="34" charset="0"/>
              </a:rPr>
              <a:t>ma </a:t>
            </a:r>
            <a:r>
              <a:rPr lang="it-IT" sz="2400" i="1" spc="10" dirty="0">
                <a:latin typeface="Arial" panose="020B0604020202020204" pitchFamily="34" charset="0"/>
                <a:cs typeface="Arial" panose="020B0604020202020204" pitchFamily="34" charset="0"/>
              </a:rPr>
              <a:t>tale </a:t>
            </a:r>
            <a:r>
              <a:rPr lang="it-IT" sz="2400" i="1" spc="15" dirty="0">
                <a:latin typeface="Arial" panose="020B0604020202020204" pitchFamily="34" charset="0"/>
                <a:cs typeface="Arial" panose="020B0604020202020204" pitchFamily="34" charset="0"/>
              </a:rPr>
              <a:t>segno può essere facilmente modificato </a:t>
            </a:r>
            <a:r>
              <a:rPr lang="it-IT" sz="2400" i="1" spc="10" dirty="0">
                <a:latin typeface="Arial" panose="020B0604020202020204" pitchFamily="34" charset="0"/>
                <a:cs typeface="Arial" panose="020B0604020202020204" pitchFamily="34" charset="0"/>
              </a:rPr>
              <a:t>in </a:t>
            </a:r>
            <a:r>
              <a:rPr lang="it-IT" sz="2400" i="1" spc="15" dirty="0">
                <a:latin typeface="Arial" panose="020B0604020202020204" pitchFamily="34" charset="0"/>
                <a:cs typeface="Arial" panose="020B0604020202020204" pitchFamily="34" charset="0"/>
              </a:rPr>
              <a:t>un  segno esattamente </a:t>
            </a:r>
            <a:r>
              <a:rPr lang="it-IT" sz="2400" i="1" spc="10" dirty="0">
                <a:latin typeface="Arial" panose="020B0604020202020204" pitchFamily="34" charset="0"/>
                <a:cs typeface="Arial" panose="020B0604020202020204" pitchFamily="34" charset="0"/>
              </a:rPr>
              <a:t>identico al </a:t>
            </a:r>
            <a:r>
              <a:rPr lang="it-IT" sz="2400" i="1" spc="20" dirty="0">
                <a:latin typeface="Arial" panose="020B0604020202020204" pitchFamily="34" charset="0"/>
                <a:cs typeface="Arial" panose="020B0604020202020204" pitchFamily="34" charset="0"/>
              </a:rPr>
              <a:t>“Monogramma </a:t>
            </a:r>
            <a:r>
              <a:rPr lang="it-IT" sz="2400" i="1" spc="15" dirty="0">
                <a:latin typeface="Arial" panose="020B0604020202020204" pitchFamily="34" charset="0"/>
                <a:cs typeface="Arial" panose="020B0604020202020204" pitchFamily="34" charset="0"/>
              </a:rPr>
              <a:t>Chanel” </a:t>
            </a:r>
            <a:r>
              <a:rPr lang="it-IT" sz="2400" i="1" spc="10" dirty="0">
                <a:latin typeface="Arial" panose="020B0604020202020204" pitchFamily="34" charset="0"/>
                <a:cs typeface="Arial" panose="020B0604020202020204" pitchFamily="34" charset="0"/>
              </a:rPr>
              <a:t>in </a:t>
            </a:r>
            <a:r>
              <a:rPr lang="it-IT" sz="2400" i="1" spc="15" dirty="0">
                <a:latin typeface="Arial" panose="020B0604020202020204" pitchFamily="34" charset="0"/>
                <a:cs typeface="Arial" panose="020B0604020202020204" pitchFamily="34" charset="0"/>
              </a:rPr>
              <a:t>quanto </a:t>
            </a:r>
            <a:r>
              <a:rPr lang="it-IT" sz="2400" i="1" spc="10" dirty="0">
                <a:latin typeface="Arial" panose="020B0604020202020204" pitchFamily="34" charset="0"/>
                <a:cs typeface="Arial" panose="020B0604020202020204" pitchFamily="34" charset="0"/>
              </a:rPr>
              <a:t>gli </a:t>
            </a:r>
            <a:r>
              <a:rPr lang="it-IT" sz="2400" i="1" spc="15" dirty="0">
                <a:latin typeface="Arial" panose="020B0604020202020204" pitchFamily="34" charset="0"/>
                <a:cs typeface="Arial" panose="020B0604020202020204" pitchFamily="34" charset="0"/>
              </a:rPr>
              <a:t>elementi </a:t>
            </a:r>
            <a:r>
              <a:rPr lang="it-IT" sz="2400" i="1" spc="10" dirty="0">
                <a:latin typeface="Arial" panose="020B0604020202020204" pitchFamily="34" charset="0"/>
                <a:cs typeface="Arial" panose="020B0604020202020204" pitchFamily="34" charset="0"/>
              </a:rPr>
              <a:t>curvilinei </a:t>
            </a:r>
            <a:r>
              <a:rPr lang="it-IT" sz="2400" i="1" spc="15" dirty="0">
                <a:latin typeface="Arial" panose="020B0604020202020204" pitchFamily="34" charset="0"/>
                <a:cs typeface="Arial" panose="020B0604020202020204" pitchFamily="34" charset="0"/>
              </a:rPr>
              <a:t>del segno </a:t>
            </a:r>
            <a:r>
              <a:rPr lang="it-IT" sz="2400" i="1" spc="10" dirty="0">
                <a:latin typeface="Arial" panose="020B0604020202020204" pitchFamily="34" charset="0"/>
                <a:cs typeface="Arial" panose="020B0604020202020204" pitchFamily="34" charset="0"/>
              </a:rPr>
              <a:t>si </a:t>
            </a:r>
            <a:r>
              <a:rPr lang="it-IT" sz="2400" i="1" spc="645" dirty="0">
                <a:latin typeface="Arial" panose="020B0604020202020204" pitchFamily="34" charset="0"/>
                <a:cs typeface="Arial" panose="020B0604020202020204" pitchFamily="34" charset="0"/>
              </a:rPr>
              <a:t> </a:t>
            </a:r>
            <a:r>
              <a:rPr lang="it-IT" sz="2400" i="1" spc="15" dirty="0">
                <a:latin typeface="Arial" panose="020B0604020202020204" pitchFamily="34" charset="0"/>
                <a:cs typeface="Arial" panose="020B0604020202020204" pitchFamily="34" charset="0"/>
              </a:rPr>
              <a:t>possono staccare senza danneggiare </a:t>
            </a:r>
            <a:r>
              <a:rPr lang="it-IT" sz="2400" i="1" spc="5" dirty="0">
                <a:latin typeface="Arial" panose="020B0604020202020204" pitchFamily="34" charset="0"/>
                <a:cs typeface="Arial" panose="020B0604020202020204" pitchFamily="34" charset="0"/>
              </a:rPr>
              <a:t>il</a:t>
            </a:r>
            <a:r>
              <a:rPr lang="it-IT" sz="2400" i="1" spc="-20" dirty="0">
                <a:latin typeface="Arial" panose="020B0604020202020204" pitchFamily="34" charset="0"/>
                <a:cs typeface="Arial" panose="020B0604020202020204" pitchFamily="34" charset="0"/>
              </a:rPr>
              <a:t> </a:t>
            </a:r>
            <a:r>
              <a:rPr lang="it-IT" sz="2400" i="1" spc="10" dirty="0">
                <a:latin typeface="Arial" panose="020B0604020202020204" pitchFamily="34" charset="0"/>
                <a:cs typeface="Arial" panose="020B0604020202020204" pitchFamily="34" charset="0"/>
              </a:rPr>
              <a:t>prodotto</a:t>
            </a:r>
            <a:r>
              <a:rPr lang="it-IT" sz="2400" spc="10" dirty="0">
                <a:latin typeface="Arial" panose="020B0604020202020204" pitchFamily="34" charset="0"/>
                <a:cs typeface="Arial" panose="020B0604020202020204" pitchFamily="34" charset="0"/>
              </a:rPr>
              <a:t>”</a:t>
            </a:r>
            <a:endParaRPr lang="it-IT" sz="2400" b="1" spc="-15" dirty="0">
              <a:latin typeface="Arial" panose="020B0604020202020204" pitchFamily="34" charset="0"/>
              <a:cs typeface="Arial" panose="020B0604020202020204" pitchFamily="34" charset="0"/>
            </a:endParaRPr>
          </a:p>
          <a:p>
            <a:pPr marL="12700" algn="just">
              <a:lnSpc>
                <a:spcPts val="2180"/>
              </a:lnSpc>
              <a:spcBef>
                <a:spcPts val="100"/>
              </a:spcBef>
            </a:pPr>
            <a:endParaRPr lang="it-IT" sz="2400" b="1" spc="-15" dirty="0">
              <a:latin typeface="Arial" panose="020B0604020202020204" pitchFamily="34" charset="0"/>
              <a:cs typeface="Arial" panose="020B0604020202020204" pitchFamily="34" charset="0"/>
            </a:endParaRPr>
          </a:p>
          <a:p>
            <a:pPr marL="12700" algn="just">
              <a:lnSpc>
                <a:spcPts val="2180"/>
              </a:lnSpc>
              <a:spcBef>
                <a:spcPts val="100"/>
              </a:spcBef>
            </a:pPr>
            <a:r>
              <a:rPr sz="2400" b="1" spc="-15" dirty="0" err="1">
                <a:latin typeface="Arial" panose="020B0604020202020204" pitchFamily="34" charset="0"/>
                <a:cs typeface="Arial" panose="020B0604020202020204" pitchFamily="34" charset="0"/>
              </a:rPr>
              <a:t>Tribunale</a:t>
            </a:r>
            <a:r>
              <a:rPr sz="2400" b="1" spc="-15" dirty="0">
                <a:latin typeface="Arial" panose="020B0604020202020204" pitchFamily="34" charset="0"/>
                <a:cs typeface="Arial" panose="020B0604020202020204" pitchFamily="34" charset="0"/>
              </a:rPr>
              <a:t> </a:t>
            </a:r>
            <a:r>
              <a:rPr sz="2400" b="1" spc="-5" dirty="0">
                <a:latin typeface="Arial" panose="020B0604020202020204" pitchFamily="34" charset="0"/>
                <a:cs typeface="Arial" panose="020B0604020202020204" pitchFamily="34" charset="0"/>
              </a:rPr>
              <a:t>di </a:t>
            </a:r>
            <a:r>
              <a:rPr sz="2400" b="1" spc="-20" dirty="0">
                <a:latin typeface="Arial" panose="020B0604020202020204" pitchFamily="34" charset="0"/>
                <a:cs typeface="Arial" panose="020B0604020202020204" pitchFamily="34" charset="0"/>
              </a:rPr>
              <a:t>Tortona</a:t>
            </a:r>
            <a:r>
              <a:rPr sz="2400" spc="-2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sentenza </a:t>
            </a:r>
            <a:r>
              <a:rPr sz="2400" dirty="0">
                <a:latin typeface="Arial" panose="020B0604020202020204" pitchFamily="34" charset="0"/>
                <a:cs typeface="Arial" panose="020B0604020202020204" pitchFamily="34" charset="0"/>
              </a:rPr>
              <a:t>n. </a:t>
            </a:r>
            <a:r>
              <a:rPr sz="2400" spc="-5" dirty="0">
                <a:latin typeface="Arial" panose="020B0604020202020204" pitchFamily="34" charset="0"/>
                <a:cs typeface="Arial" panose="020B0604020202020204" pitchFamily="34" charset="0"/>
              </a:rPr>
              <a:t>139/12 </a:t>
            </a:r>
            <a:r>
              <a:rPr sz="2400" dirty="0">
                <a:latin typeface="Arial" panose="020B0604020202020204" pitchFamily="34" charset="0"/>
                <a:cs typeface="Arial" panose="020B0604020202020204" pitchFamily="34" charset="0"/>
              </a:rPr>
              <a:t>del 24 aprile – 23 maggio 2012, proc. pen. n. </a:t>
            </a:r>
            <a:r>
              <a:rPr sz="2400" spc="-5" dirty="0">
                <a:latin typeface="Arial" panose="020B0604020202020204" pitchFamily="34" charset="0"/>
                <a:cs typeface="Arial" panose="020B0604020202020204" pitchFamily="34" charset="0"/>
              </a:rPr>
              <a:t>408/08</a:t>
            </a:r>
            <a:r>
              <a:rPr sz="2400" spc="2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R.G.N.R.</a:t>
            </a:r>
            <a:endParaRPr sz="2400" dirty="0">
              <a:latin typeface="Arial" panose="020B0604020202020204" pitchFamily="34" charset="0"/>
              <a:cs typeface="Arial" panose="020B0604020202020204" pitchFamily="34" charset="0"/>
            </a:endParaRPr>
          </a:p>
          <a:p>
            <a:pPr marL="12700" marR="5080" algn="just">
              <a:lnSpc>
                <a:spcPts val="2140"/>
              </a:lnSpc>
              <a:spcBef>
                <a:spcPts val="100"/>
              </a:spcBef>
            </a:pPr>
            <a:r>
              <a:rPr sz="2400" dirty="0">
                <a:latin typeface="Arial" panose="020B0604020202020204" pitchFamily="34" charset="0"/>
                <a:cs typeface="Arial" panose="020B0604020202020204" pitchFamily="34" charset="0"/>
              </a:rPr>
              <a:t>“</a:t>
            </a:r>
            <a:r>
              <a:rPr sz="2400" i="1" dirty="0">
                <a:latin typeface="Arial" panose="020B0604020202020204" pitchFamily="34" charset="0"/>
                <a:cs typeface="Arial" panose="020B0604020202020204" pitchFamily="34" charset="0"/>
              </a:rPr>
              <a:t>I </a:t>
            </a:r>
            <a:r>
              <a:rPr sz="2400" i="1" spc="-5" dirty="0">
                <a:latin typeface="Arial" panose="020B0604020202020204" pitchFamily="34" charset="0"/>
                <a:cs typeface="Arial" panose="020B0604020202020204" pitchFamily="34" charset="0"/>
              </a:rPr>
              <a:t>prodotti sequestrati, </a:t>
            </a:r>
            <a:r>
              <a:rPr sz="2400" i="1" dirty="0">
                <a:latin typeface="Arial" panose="020B0604020202020204" pitchFamily="34" charset="0"/>
                <a:cs typeface="Arial" panose="020B0604020202020204" pitchFamily="34" charset="0"/>
              </a:rPr>
              <a:t>pur non riproducendo </a:t>
            </a:r>
            <a:r>
              <a:rPr sz="2400" i="1" spc="-5" dirty="0">
                <a:latin typeface="Arial" panose="020B0604020202020204" pitchFamily="34" charset="0"/>
                <a:cs typeface="Arial" panose="020B0604020202020204" pitchFamily="34" charset="0"/>
              </a:rPr>
              <a:t>pedissequamente </a:t>
            </a:r>
            <a:r>
              <a:rPr sz="2400" i="1" dirty="0">
                <a:latin typeface="Arial" panose="020B0604020202020204" pitchFamily="34" charset="0"/>
                <a:cs typeface="Arial" panose="020B0604020202020204" pitchFamily="34" charset="0"/>
              </a:rPr>
              <a:t>le </a:t>
            </a:r>
            <a:r>
              <a:rPr sz="2400" i="1" spc="-5" dirty="0">
                <a:latin typeface="Arial" panose="020B0604020202020204" pitchFamily="34" charset="0"/>
                <a:cs typeface="Arial" panose="020B0604020202020204" pitchFamily="34" charset="0"/>
              </a:rPr>
              <a:t>lettere </a:t>
            </a:r>
            <a:r>
              <a:rPr sz="2400" i="1" dirty="0">
                <a:latin typeface="Arial" panose="020B0604020202020204" pitchFamily="34" charset="0"/>
                <a:cs typeface="Arial" panose="020B0604020202020204" pitchFamily="34" charset="0"/>
              </a:rPr>
              <a:t>del marchio </a:t>
            </a:r>
            <a:r>
              <a:rPr sz="2400" i="1" spc="-5" dirty="0">
                <a:latin typeface="Arial" panose="020B0604020202020204" pitchFamily="34" charset="0"/>
                <a:cs typeface="Arial" panose="020B0604020202020204" pitchFamily="34" charset="0"/>
              </a:rPr>
              <a:t>depositato, </a:t>
            </a:r>
            <a:r>
              <a:rPr sz="2400" i="1" dirty="0">
                <a:latin typeface="Arial" panose="020B0604020202020204" pitchFamily="34" charset="0"/>
                <a:cs typeface="Arial" panose="020B0604020202020204" pitchFamily="34" charset="0"/>
              </a:rPr>
              <a:t>in </a:t>
            </a:r>
            <a:r>
              <a:rPr sz="2400" i="1" spc="-5" dirty="0">
                <a:latin typeface="Arial" panose="020B0604020202020204" pitchFamily="34" charset="0"/>
                <a:cs typeface="Arial" panose="020B0604020202020204" pitchFamily="34" charset="0"/>
              </a:rPr>
              <a:t>quanto </a:t>
            </a:r>
            <a:r>
              <a:rPr sz="2400" b="1" i="1" spc="-5" dirty="0">
                <a:latin typeface="Arial" panose="020B0604020202020204" pitchFamily="34" charset="0"/>
                <a:cs typeface="Arial" panose="020B0604020202020204" pitchFamily="34" charset="0"/>
              </a:rPr>
              <a:t>nel punto di  intersezione </a:t>
            </a:r>
            <a:r>
              <a:rPr sz="2400" b="1" i="1" dirty="0">
                <a:latin typeface="Arial" panose="020B0604020202020204" pitchFamily="34" charset="0"/>
                <a:cs typeface="Arial" panose="020B0604020202020204" pitchFamily="34" charset="0"/>
              </a:rPr>
              <a:t>fra </a:t>
            </a:r>
            <a:r>
              <a:rPr sz="2400" b="1" i="1" spc="-5" dirty="0">
                <a:latin typeface="Arial" panose="020B0604020202020204" pitchFamily="34" charset="0"/>
                <a:cs typeface="Arial" panose="020B0604020202020204" pitchFamily="34" charset="0"/>
              </a:rPr>
              <a:t>le due </a:t>
            </a:r>
            <a:r>
              <a:rPr sz="2400" b="1" i="1" dirty="0">
                <a:latin typeface="Arial" panose="020B0604020202020204" pitchFamily="34" charset="0"/>
                <a:cs typeface="Arial" panose="020B0604020202020204" pitchFamily="34" charset="0"/>
              </a:rPr>
              <a:t>C </a:t>
            </a:r>
            <a:r>
              <a:rPr sz="2400" b="1" i="1" spc="-5" dirty="0">
                <a:latin typeface="Arial" panose="020B0604020202020204" pitchFamily="34" charset="0"/>
                <a:cs typeface="Arial" panose="020B0604020202020204" pitchFamily="34" charset="0"/>
              </a:rPr>
              <a:t>che compongono il monogramma Chanel </a:t>
            </a:r>
            <a:r>
              <a:rPr sz="2400" b="1" i="1" dirty="0">
                <a:latin typeface="Arial" panose="020B0604020202020204" pitchFamily="34" charset="0"/>
                <a:cs typeface="Arial" panose="020B0604020202020204" pitchFamily="34" charset="0"/>
              </a:rPr>
              <a:t>è stato </a:t>
            </a:r>
            <a:r>
              <a:rPr sz="2400" b="1" i="1" spc="-5" dirty="0">
                <a:latin typeface="Arial" panose="020B0604020202020204" pitchFamily="34" charset="0"/>
                <a:cs typeface="Arial" panose="020B0604020202020204" pitchFamily="34" charset="0"/>
              </a:rPr>
              <a:t>inserito un piccolo fiore</a:t>
            </a:r>
            <a:r>
              <a:rPr sz="2400" i="1" spc="-5" dirty="0">
                <a:latin typeface="Arial" panose="020B0604020202020204" pitchFamily="34" charset="0"/>
                <a:cs typeface="Arial" panose="020B0604020202020204" pitchFamily="34" charset="0"/>
              </a:rPr>
              <a:t>, </a:t>
            </a:r>
            <a:r>
              <a:rPr sz="2400" i="1" dirty="0">
                <a:latin typeface="Arial" panose="020B0604020202020204" pitchFamily="34" charset="0"/>
                <a:cs typeface="Arial" panose="020B0604020202020204" pitchFamily="34" charset="0"/>
              </a:rPr>
              <a:t>comunque,  </a:t>
            </a:r>
            <a:r>
              <a:rPr sz="2400" i="1" spc="-5" dirty="0">
                <a:latin typeface="Arial" panose="020B0604020202020204" pitchFamily="34" charset="0"/>
                <a:cs typeface="Arial" panose="020B0604020202020204" pitchFamily="34" charset="0"/>
              </a:rPr>
              <a:t>costituiscono </a:t>
            </a:r>
            <a:r>
              <a:rPr sz="2400" i="1" dirty="0">
                <a:latin typeface="Arial" panose="020B0604020202020204" pitchFamily="34" charset="0"/>
                <a:cs typeface="Arial" panose="020B0604020202020204" pitchFamily="34" charset="0"/>
              </a:rPr>
              <a:t>una </a:t>
            </a:r>
            <a:r>
              <a:rPr sz="2400" i="1" spc="-5" dirty="0">
                <a:latin typeface="Arial" panose="020B0604020202020204" pitchFamily="34" charset="0"/>
                <a:cs typeface="Arial" panose="020B0604020202020204" pitchFamily="34" charset="0"/>
              </a:rPr>
              <a:t>imitazione, </a:t>
            </a:r>
            <a:r>
              <a:rPr sz="2400" i="1" dirty="0">
                <a:latin typeface="Arial" panose="020B0604020202020204" pitchFamily="34" charset="0"/>
                <a:cs typeface="Arial" panose="020B0604020202020204" pitchFamily="34" charset="0"/>
              </a:rPr>
              <a:t>seppur parziale, del marchio Chanel e, quindi, sono idonei a </a:t>
            </a:r>
            <a:r>
              <a:rPr sz="2400" i="1" spc="-5" dirty="0">
                <a:latin typeface="Arial" panose="020B0604020202020204" pitchFamily="34" charset="0"/>
                <a:cs typeface="Arial" panose="020B0604020202020204" pitchFamily="34" charset="0"/>
              </a:rPr>
              <a:t>trarre </a:t>
            </a:r>
            <a:r>
              <a:rPr sz="2400" i="1" dirty="0">
                <a:latin typeface="Arial" panose="020B0604020202020204" pitchFamily="34" charset="0"/>
                <a:cs typeface="Arial" panose="020B0604020202020204" pitchFamily="34" charset="0"/>
              </a:rPr>
              <a:t>in inganno la </a:t>
            </a:r>
            <a:r>
              <a:rPr sz="2400" i="1" spc="-5" dirty="0">
                <a:latin typeface="Arial" panose="020B0604020202020204" pitchFamily="34" charset="0"/>
                <a:cs typeface="Arial" panose="020B0604020202020204" pitchFamily="34" charset="0"/>
              </a:rPr>
              <a:t>generalità </a:t>
            </a:r>
            <a:r>
              <a:rPr sz="2400" i="1" dirty="0">
                <a:latin typeface="Arial" panose="020B0604020202020204" pitchFamily="34" charset="0"/>
                <a:cs typeface="Arial" panose="020B0604020202020204" pitchFamily="34" charset="0"/>
              </a:rPr>
              <a:t>dei  </a:t>
            </a:r>
            <a:r>
              <a:rPr sz="2400" i="1" spc="-5" dirty="0" err="1">
                <a:latin typeface="Arial" panose="020B0604020202020204" pitchFamily="34" charset="0"/>
                <a:cs typeface="Arial" panose="020B0604020202020204" pitchFamily="34" charset="0"/>
              </a:rPr>
              <a:t>consumatori</a:t>
            </a:r>
            <a:r>
              <a:rPr sz="2400" i="1" spc="-5" dirty="0">
                <a:latin typeface="Arial" panose="020B0604020202020204" pitchFamily="34" charset="0"/>
                <a:cs typeface="Arial" panose="020B0604020202020204" pitchFamily="34" charset="0"/>
              </a:rPr>
              <a:t>.</a:t>
            </a:r>
            <a:r>
              <a:rPr sz="2400" spc="-5" dirty="0">
                <a:latin typeface="Arial" panose="020B0604020202020204" pitchFamily="34" charset="0"/>
                <a:cs typeface="Arial" panose="020B0604020202020204" pitchFamily="34" charset="0"/>
              </a:rPr>
              <a:t>”</a:t>
            </a:r>
            <a:endParaRPr lang="it-IT" sz="2400" spc="-5" dirty="0">
              <a:latin typeface="Arial" panose="020B0604020202020204" pitchFamily="34" charset="0"/>
              <a:cs typeface="Arial" panose="020B0604020202020204" pitchFamily="34" charset="0"/>
            </a:endParaRPr>
          </a:p>
          <a:p>
            <a:pPr marL="12700" marR="5080" algn="just">
              <a:lnSpc>
                <a:spcPts val="2140"/>
              </a:lnSpc>
              <a:spcBef>
                <a:spcPts val="100"/>
              </a:spcBef>
            </a:pPr>
            <a:endParaRPr lang="it-IT" sz="2400" spc="-5" dirty="0">
              <a:latin typeface="Arial" panose="020B0604020202020204" pitchFamily="34" charset="0"/>
              <a:cs typeface="Arial" panose="020B0604020202020204" pitchFamily="34" charset="0"/>
            </a:endParaRPr>
          </a:p>
          <a:p>
            <a:pPr marL="12700">
              <a:lnSpc>
                <a:spcPts val="2080"/>
              </a:lnSpc>
            </a:pPr>
            <a:r>
              <a:rPr lang="it-IT" sz="2400" b="1" spc="-20" dirty="0">
                <a:latin typeface="Arial"/>
                <a:cs typeface="Arial"/>
              </a:rPr>
              <a:t>Tribunale </a:t>
            </a:r>
            <a:r>
              <a:rPr lang="it-IT" sz="2400" b="1" spc="-10" dirty="0">
                <a:latin typeface="Arial"/>
                <a:cs typeface="Arial"/>
              </a:rPr>
              <a:t>di </a:t>
            </a:r>
            <a:r>
              <a:rPr lang="it-IT" sz="2400" b="1" spc="-20" dirty="0">
                <a:latin typeface="Arial"/>
                <a:cs typeface="Arial"/>
              </a:rPr>
              <a:t>Venezia</a:t>
            </a:r>
            <a:r>
              <a:rPr lang="it-IT" sz="2400" spc="-20" dirty="0">
                <a:latin typeface="Arial"/>
                <a:cs typeface="Arial"/>
              </a:rPr>
              <a:t>, </a:t>
            </a:r>
            <a:r>
              <a:rPr lang="it-IT" sz="2400" spc="-5" dirty="0">
                <a:latin typeface="Arial"/>
                <a:cs typeface="Arial"/>
              </a:rPr>
              <a:t>sentenza n. </a:t>
            </a:r>
            <a:r>
              <a:rPr lang="it-IT" sz="2400" spc="-30" dirty="0">
                <a:latin typeface="Arial"/>
                <a:cs typeface="Arial"/>
              </a:rPr>
              <a:t>606/11 </a:t>
            </a:r>
            <a:r>
              <a:rPr lang="it-IT" sz="2400" spc="-5" dirty="0">
                <a:latin typeface="Arial"/>
                <a:cs typeface="Arial"/>
              </a:rPr>
              <a:t>del 16 giugno – 30 giugno </a:t>
            </a:r>
            <a:r>
              <a:rPr lang="it-IT" sz="2400" spc="-35" dirty="0">
                <a:latin typeface="Arial"/>
                <a:cs typeface="Arial"/>
              </a:rPr>
              <a:t>2011, </a:t>
            </a:r>
            <a:r>
              <a:rPr lang="it-IT" sz="2400" spc="-5" dirty="0" err="1">
                <a:latin typeface="Arial"/>
                <a:cs typeface="Arial"/>
              </a:rPr>
              <a:t>proc</a:t>
            </a:r>
            <a:r>
              <a:rPr lang="it-IT" sz="2400" spc="-5" dirty="0">
                <a:latin typeface="Arial"/>
                <a:cs typeface="Arial"/>
              </a:rPr>
              <a:t>. </a:t>
            </a:r>
            <a:r>
              <a:rPr lang="it-IT" sz="2400" spc="-5" dirty="0" err="1">
                <a:latin typeface="Arial"/>
                <a:cs typeface="Arial"/>
              </a:rPr>
              <a:t>pen</a:t>
            </a:r>
            <a:r>
              <a:rPr lang="it-IT" sz="2400" spc="-5" dirty="0">
                <a:latin typeface="Arial"/>
                <a:cs typeface="Arial"/>
              </a:rPr>
              <a:t>. n. </a:t>
            </a:r>
            <a:r>
              <a:rPr lang="it-IT" sz="2400" spc="-10" dirty="0">
                <a:latin typeface="Arial"/>
                <a:cs typeface="Arial"/>
              </a:rPr>
              <a:t>1906/08</a:t>
            </a:r>
            <a:r>
              <a:rPr lang="it-IT" sz="2400" spc="100" dirty="0">
                <a:latin typeface="Arial"/>
                <a:cs typeface="Arial"/>
              </a:rPr>
              <a:t> </a:t>
            </a:r>
            <a:r>
              <a:rPr lang="it-IT" sz="2400" spc="-10" dirty="0">
                <a:latin typeface="Arial"/>
                <a:cs typeface="Arial"/>
              </a:rPr>
              <a:t>R.G.N.R.</a:t>
            </a:r>
            <a:endParaRPr lang="it-IT" sz="2400" dirty="0">
              <a:latin typeface="Arial"/>
              <a:cs typeface="Arial"/>
            </a:endParaRPr>
          </a:p>
          <a:p>
            <a:pPr marL="12700" marR="5080" algn="just">
              <a:lnSpc>
                <a:spcPts val="2060"/>
              </a:lnSpc>
              <a:spcBef>
                <a:spcPts val="80"/>
              </a:spcBef>
            </a:pPr>
            <a:r>
              <a:rPr lang="it-IT" sz="2400" spc="-5" dirty="0">
                <a:latin typeface="Arial"/>
                <a:cs typeface="Arial"/>
              </a:rPr>
              <a:t>“</a:t>
            </a:r>
            <a:r>
              <a:rPr lang="it-IT" sz="2400" i="1" spc="-5" dirty="0">
                <a:latin typeface="Arial"/>
                <a:cs typeface="Arial"/>
              </a:rPr>
              <a:t>In relazione, invece, ad altri prodotti </a:t>
            </a:r>
            <a:r>
              <a:rPr lang="it-IT" sz="2400" i="1" spc="-10" dirty="0">
                <a:latin typeface="Arial"/>
                <a:cs typeface="Arial"/>
              </a:rPr>
              <a:t>[…] </a:t>
            </a:r>
            <a:r>
              <a:rPr lang="it-IT" sz="2400" i="1" spc="-5" dirty="0">
                <a:latin typeface="Arial"/>
                <a:cs typeface="Arial"/>
              </a:rPr>
              <a:t>il perito evidenziava </a:t>
            </a:r>
            <a:r>
              <a:rPr lang="it-IT" sz="2400" i="1" spc="-10" dirty="0">
                <a:latin typeface="Arial"/>
                <a:cs typeface="Arial"/>
              </a:rPr>
              <a:t>come </a:t>
            </a:r>
            <a:r>
              <a:rPr lang="it-IT" sz="2400" i="1" spc="-5" dirty="0">
                <a:latin typeface="Arial"/>
                <a:cs typeface="Arial"/>
              </a:rPr>
              <a:t>il </a:t>
            </a:r>
            <a:r>
              <a:rPr lang="it-IT" sz="2400" i="1" spc="-10" dirty="0">
                <a:latin typeface="Arial"/>
                <a:cs typeface="Arial"/>
              </a:rPr>
              <a:t>monogramma </a:t>
            </a:r>
            <a:r>
              <a:rPr lang="it-IT" sz="2400" i="1" spc="-5" dirty="0">
                <a:latin typeface="Arial"/>
                <a:cs typeface="Arial"/>
              </a:rPr>
              <a:t>Chanel </a:t>
            </a:r>
            <a:r>
              <a:rPr lang="it-IT" sz="2400" i="1" spc="-10" dirty="0">
                <a:latin typeface="Arial"/>
                <a:cs typeface="Arial"/>
              </a:rPr>
              <a:t>fosse stato </a:t>
            </a:r>
            <a:r>
              <a:rPr lang="it-IT" sz="2400" i="1" spc="-5" dirty="0">
                <a:latin typeface="Arial"/>
                <a:cs typeface="Arial"/>
              </a:rPr>
              <a:t>maliziosamente </a:t>
            </a:r>
            <a:r>
              <a:rPr lang="it-IT" sz="2400" i="1" spc="-10" dirty="0">
                <a:latin typeface="Arial"/>
                <a:cs typeface="Arial"/>
              </a:rPr>
              <a:t>imitato  tramite </a:t>
            </a:r>
            <a:r>
              <a:rPr lang="it-IT" sz="2400" i="1" spc="-5" dirty="0">
                <a:latin typeface="Arial"/>
                <a:cs typeface="Arial"/>
              </a:rPr>
              <a:t>due </a:t>
            </a:r>
            <a:r>
              <a:rPr lang="it-IT" sz="2400" i="1" spc="-10" dirty="0">
                <a:latin typeface="Arial"/>
                <a:cs typeface="Arial"/>
              </a:rPr>
              <a:t>“O” </a:t>
            </a:r>
            <a:r>
              <a:rPr lang="it-IT" sz="2400" i="1" spc="-5" dirty="0">
                <a:latin typeface="Arial"/>
                <a:cs typeface="Arial"/>
              </a:rPr>
              <a:t>incrociate </a:t>
            </a:r>
            <a:r>
              <a:rPr lang="it-IT" sz="2400" i="1" spc="-10" dirty="0">
                <a:latin typeface="Arial"/>
                <a:cs typeface="Arial"/>
              </a:rPr>
              <a:t>ma </a:t>
            </a:r>
            <a:r>
              <a:rPr lang="it-IT" sz="2400" i="1" spc="-5" dirty="0">
                <a:latin typeface="Arial"/>
                <a:cs typeface="Arial"/>
              </a:rPr>
              <a:t>non </a:t>
            </a:r>
            <a:r>
              <a:rPr lang="it-IT" sz="2400" i="1" spc="-10" dirty="0">
                <a:latin typeface="Arial"/>
                <a:cs typeface="Arial"/>
              </a:rPr>
              <a:t>completamente </a:t>
            </a:r>
            <a:r>
              <a:rPr lang="it-IT" sz="2400" i="1" spc="-5" dirty="0">
                <a:latin typeface="Arial"/>
                <a:cs typeface="Arial"/>
              </a:rPr>
              <a:t>cucite negli elementi curvilinei esterni del segno (rispettivamente a sinistra ed a  destra delle due lettere) in maniera tale da poter essere facilmente rimosse, consentendo così di trasformare il segno in due lettere  “C” intrecciate tra loro e </a:t>
            </a:r>
            <a:r>
              <a:rPr lang="it-IT" sz="2400" i="1" spc="-10" dirty="0">
                <a:latin typeface="Arial"/>
                <a:cs typeface="Arial"/>
              </a:rPr>
              <a:t>poste </a:t>
            </a:r>
            <a:r>
              <a:rPr lang="it-IT" sz="2400" i="1" spc="-5" dirty="0">
                <a:latin typeface="Arial"/>
                <a:cs typeface="Arial"/>
              </a:rPr>
              <a:t>schiena contro schiena, </a:t>
            </a:r>
            <a:r>
              <a:rPr lang="it-IT" sz="2400" i="1" spc="-10" dirty="0">
                <a:latin typeface="Arial"/>
                <a:cs typeface="Arial"/>
              </a:rPr>
              <a:t>esattamente </a:t>
            </a:r>
            <a:r>
              <a:rPr lang="it-IT" sz="2400" i="1" spc="-5" dirty="0">
                <a:latin typeface="Arial"/>
                <a:cs typeface="Arial"/>
              </a:rPr>
              <a:t>corrispondente al </a:t>
            </a:r>
            <a:r>
              <a:rPr lang="it-IT" sz="2400" i="1" spc="-10" dirty="0">
                <a:latin typeface="Arial"/>
                <a:cs typeface="Arial"/>
              </a:rPr>
              <a:t>monogramma</a:t>
            </a:r>
            <a:r>
              <a:rPr lang="it-IT" sz="2400" i="1" spc="25" dirty="0">
                <a:latin typeface="Arial"/>
                <a:cs typeface="Arial"/>
              </a:rPr>
              <a:t> </a:t>
            </a:r>
            <a:r>
              <a:rPr lang="it-IT" sz="2400" i="1" spc="-10" dirty="0">
                <a:latin typeface="Arial"/>
                <a:cs typeface="Arial"/>
              </a:rPr>
              <a:t>Chanel</a:t>
            </a:r>
            <a:r>
              <a:rPr lang="it-IT" sz="2400" spc="-10" dirty="0">
                <a:latin typeface="Arial"/>
                <a:cs typeface="Arial"/>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719560" cy="905510"/>
          </a:xfrm>
          <a:prstGeom prst="rect">
            <a:avLst/>
          </a:prstGeom>
        </p:spPr>
        <p:txBody>
          <a:bodyPr vert="horz" wrap="square" lIns="0" tIns="15240" rIns="0" bIns="0" rtlCol="0">
            <a:spAutoFit/>
          </a:bodyPr>
          <a:lstStyle/>
          <a:p>
            <a:pPr marL="12700">
              <a:lnSpc>
                <a:spcPct val="100000"/>
              </a:lnSpc>
              <a:spcBef>
                <a:spcPts val="120"/>
              </a:spcBef>
            </a:pPr>
            <a:r>
              <a:rPr sz="5750" spc="5" dirty="0"/>
              <a:t>Confondibilità </a:t>
            </a:r>
            <a:r>
              <a:rPr sz="5750" spc="10" dirty="0"/>
              <a:t>Monogramma</a:t>
            </a:r>
            <a:r>
              <a:rPr sz="5750" spc="-10" dirty="0"/>
              <a:t> </a:t>
            </a:r>
            <a:r>
              <a:rPr sz="5750" spc="10" dirty="0"/>
              <a:t>Chanel</a:t>
            </a:r>
            <a:endParaRPr sz="575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76</a:t>
            </a:r>
            <a:endParaRPr spc="15" dirty="0"/>
          </a:p>
        </p:txBody>
      </p:sp>
      <p:sp>
        <p:nvSpPr>
          <p:cNvPr id="3" name="object 3"/>
          <p:cNvSpPr txBox="1"/>
          <p:nvPr/>
        </p:nvSpPr>
        <p:spPr>
          <a:xfrm>
            <a:off x="1576982" y="2454275"/>
            <a:ext cx="13040360" cy="5359159"/>
          </a:xfrm>
          <a:prstGeom prst="rect">
            <a:avLst/>
          </a:prstGeom>
        </p:spPr>
        <p:txBody>
          <a:bodyPr vert="horz" wrap="square" lIns="0" tIns="11430" rIns="0" bIns="0" rtlCol="0">
            <a:spAutoFit/>
          </a:bodyPr>
          <a:lstStyle/>
          <a:p>
            <a:pPr marL="12700">
              <a:lnSpc>
                <a:spcPts val="2325"/>
              </a:lnSpc>
              <a:spcBef>
                <a:spcPts val="105"/>
              </a:spcBef>
            </a:pPr>
            <a:r>
              <a:rPr lang="it-IT" sz="2000" b="1" spc="-10" dirty="0">
                <a:latin typeface="Arial"/>
                <a:cs typeface="Arial"/>
              </a:rPr>
              <a:t>Tribunale </a:t>
            </a:r>
            <a:r>
              <a:rPr lang="it-IT" sz="2000" b="1" dirty="0">
                <a:latin typeface="Arial"/>
                <a:cs typeface="Arial"/>
              </a:rPr>
              <a:t>di Napoli</a:t>
            </a:r>
            <a:r>
              <a:rPr lang="it-IT" sz="2000" dirty="0">
                <a:latin typeface="Arial"/>
                <a:cs typeface="Arial"/>
              </a:rPr>
              <a:t>, sentenza n. </a:t>
            </a:r>
            <a:r>
              <a:rPr lang="it-IT" sz="2000" spc="-20" dirty="0">
                <a:latin typeface="Arial"/>
                <a:cs typeface="Arial"/>
              </a:rPr>
              <a:t>4625/11 </a:t>
            </a:r>
            <a:r>
              <a:rPr lang="it-IT" sz="2000" dirty="0">
                <a:latin typeface="Arial"/>
                <a:cs typeface="Arial"/>
              </a:rPr>
              <a:t>del </a:t>
            </a:r>
            <a:r>
              <a:rPr lang="it-IT" sz="2000" spc="5" dirty="0">
                <a:latin typeface="Arial"/>
                <a:cs typeface="Arial"/>
              </a:rPr>
              <a:t>24 – 30 marzo </a:t>
            </a:r>
            <a:r>
              <a:rPr lang="it-IT" sz="2000" spc="-25" dirty="0">
                <a:latin typeface="Arial"/>
                <a:cs typeface="Arial"/>
              </a:rPr>
              <a:t>2011, </a:t>
            </a:r>
            <a:r>
              <a:rPr lang="it-IT" sz="2000" dirty="0" err="1">
                <a:latin typeface="Arial"/>
                <a:cs typeface="Arial"/>
              </a:rPr>
              <a:t>proc</a:t>
            </a:r>
            <a:r>
              <a:rPr lang="it-IT" sz="2000" dirty="0">
                <a:latin typeface="Arial"/>
                <a:cs typeface="Arial"/>
              </a:rPr>
              <a:t>. </a:t>
            </a:r>
            <a:r>
              <a:rPr lang="it-IT" sz="2000" dirty="0" err="1">
                <a:latin typeface="Arial"/>
                <a:cs typeface="Arial"/>
              </a:rPr>
              <a:t>pen</a:t>
            </a:r>
            <a:r>
              <a:rPr lang="it-IT" sz="2000" dirty="0">
                <a:latin typeface="Arial"/>
                <a:cs typeface="Arial"/>
              </a:rPr>
              <a:t>. n. 41333/08</a:t>
            </a:r>
            <a:r>
              <a:rPr lang="it-IT" sz="2000" spc="75" dirty="0">
                <a:latin typeface="Arial"/>
                <a:cs typeface="Arial"/>
              </a:rPr>
              <a:t> </a:t>
            </a:r>
            <a:r>
              <a:rPr lang="it-IT" sz="2000" dirty="0">
                <a:latin typeface="Arial"/>
                <a:cs typeface="Arial"/>
              </a:rPr>
              <a:t>R.G.N.R.</a:t>
            </a:r>
          </a:p>
          <a:p>
            <a:pPr marL="12700" marR="5080" algn="just">
              <a:lnSpc>
                <a:spcPts val="2310"/>
              </a:lnSpc>
              <a:spcBef>
                <a:spcPts val="90"/>
              </a:spcBef>
            </a:pPr>
            <a:r>
              <a:rPr lang="it-IT" sz="2000" dirty="0">
                <a:latin typeface="Arial"/>
                <a:cs typeface="Arial"/>
              </a:rPr>
              <a:t>“</a:t>
            </a:r>
            <a:r>
              <a:rPr lang="it-IT" sz="2000" i="1" dirty="0">
                <a:latin typeface="Arial"/>
                <a:cs typeface="Arial"/>
              </a:rPr>
              <a:t>In particolare, il </a:t>
            </a:r>
            <a:r>
              <a:rPr lang="it-IT" sz="2000" i="1" spc="5" dirty="0">
                <a:latin typeface="Arial"/>
                <a:cs typeface="Arial"/>
              </a:rPr>
              <a:t>monogramma </a:t>
            </a:r>
            <a:r>
              <a:rPr lang="it-IT" sz="2000" i="1" dirty="0">
                <a:latin typeface="Arial"/>
                <a:cs typeface="Arial"/>
              </a:rPr>
              <a:t>Chanel, marchio figurativo costituito </a:t>
            </a:r>
            <a:r>
              <a:rPr lang="it-IT" sz="2000" i="1" spc="5" dirty="0">
                <a:latin typeface="Arial"/>
                <a:cs typeface="Arial"/>
              </a:rPr>
              <a:t>da due </a:t>
            </a:r>
            <a:r>
              <a:rPr lang="it-IT" sz="2000" i="1" dirty="0">
                <a:latin typeface="Arial"/>
                <a:cs typeface="Arial"/>
              </a:rPr>
              <a:t>lettere “C” poste schiena contro schiena  </a:t>
            </a:r>
            <a:r>
              <a:rPr lang="it-IT" sz="2000" i="1" spc="5" dirty="0">
                <a:latin typeface="Arial"/>
                <a:cs typeface="Arial"/>
              </a:rPr>
              <a:t>ed </a:t>
            </a:r>
            <a:r>
              <a:rPr lang="it-IT" sz="2000" i="1" dirty="0">
                <a:latin typeface="Arial"/>
                <a:cs typeface="Arial"/>
              </a:rPr>
              <a:t>intersecate tra loro, risultava alterato in quanto in luogo delle </a:t>
            </a:r>
            <a:r>
              <a:rPr lang="it-IT" sz="2000" i="1" spc="5" dirty="0">
                <a:latin typeface="Arial"/>
                <a:cs typeface="Arial"/>
              </a:rPr>
              <a:t>due </a:t>
            </a:r>
            <a:r>
              <a:rPr lang="it-IT" sz="2000" i="1" dirty="0">
                <a:latin typeface="Arial"/>
                <a:cs typeface="Arial"/>
              </a:rPr>
              <a:t>“C” erano presenti </a:t>
            </a:r>
            <a:r>
              <a:rPr lang="it-IT" sz="2000" i="1" spc="5" dirty="0">
                <a:latin typeface="Arial"/>
                <a:cs typeface="Arial"/>
              </a:rPr>
              <a:t>due </a:t>
            </a:r>
            <a:r>
              <a:rPr lang="it-IT" sz="2000" i="1" dirty="0">
                <a:latin typeface="Arial"/>
                <a:cs typeface="Arial"/>
              </a:rPr>
              <a:t>“O” intersecate […] </a:t>
            </a:r>
            <a:r>
              <a:rPr lang="it-IT" sz="2000" i="1" spc="5" dirty="0">
                <a:latin typeface="Arial"/>
                <a:cs typeface="Arial"/>
              </a:rPr>
              <a:t>Se a  </a:t>
            </a:r>
            <a:r>
              <a:rPr lang="it-IT" sz="2000" i="1" dirty="0">
                <a:latin typeface="Arial"/>
                <a:cs typeface="Arial"/>
              </a:rPr>
              <a:t>ciò si aggiunge che si </a:t>
            </a:r>
            <a:r>
              <a:rPr lang="it-IT" sz="2000" i="1" spc="5" dirty="0">
                <a:latin typeface="Arial"/>
                <a:cs typeface="Arial"/>
              </a:rPr>
              <a:t>è </a:t>
            </a:r>
            <a:r>
              <a:rPr lang="it-IT" sz="2000" i="1" dirty="0">
                <a:latin typeface="Arial"/>
                <a:cs typeface="Arial"/>
              </a:rPr>
              <a:t>parimenti accertato che gli occhiali in </a:t>
            </a:r>
            <a:r>
              <a:rPr lang="it-IT" sz="2000" i="1" spc="5" dirty="0">
                <a:latin typeface="Arial"/>
                <a:cs typeface="Arial"/>
              </a:rPr>
              <a:t>esame </a:t>
            </a:r>
            <a:r>
              <a:rPr lang="it-IT" sz="2000" i="1" dirty="0">
                <a:latin typeface="Arial"/>
                <a:cs typeface="Arial"/>
              </a:rPr>
              <a:t>corrispondono ai modelli delle produzioni  originali, </a:t>
            </a:r>
            <a:r>
              <a:rPr lang="it-IT" sz="2000" i="1" spc="5" dirty="0">
                <a:latin typeface="Arial"/>
                <a:cs typeface="Arial"/>
              </a:rPr>
              <a:t>non può non </a:t>
            </a:r>
            <a:r>
              <a:rPr lang="it-IT" sz="2000" i="1" dirty="0">
                <a:latin typeface="Arial"/>
                <a:cs typeface="Arial"/>
              </a:rPr>
              <a:t>concludersi nel senso che i prodotti in oggetto, </a:t>
            </a:r>
            <a:r>
              <a:rPr lang="it-IT" sz="2000" i="1" spc="5" dirty="0">
                <a:latin typeface="Arial"/>
                <a:cs typeface="Arial"/>
              </a:rPr>
              <a:t>non </a:t>
            </a:r>
            <a:r>
              <a:rPr lang="it-IT" sz="2000" i="1" dirty="0">
                <a:latin typeface="Arial"/>
                <a:cs typeface="Arial"/>
              </a:rPr>
              <a:t>uguali </a:t>
            </a:r>
            <a:r>
              <a:rPr lang="it-IT" sz="2000" i="1" spc="5" dirty="0">
                <a:latin typeface="Arial"/>
                <a:cs typeface="Arial"/>
              </a:rPr>
              <a:t>ma </a:t>
            </a:r>
            <a:r>
              <a:rPr lang="it-IT" sz="2000" i="1" dirty="0">
                <a:latin typeface="Arial"/>
                <a:cs typeface="Arial"/>
              </a:rPr>
              <a:t>certamente simili agli originali, </a:t>
            </a:r>
            <a:r>
              <a:rPr lang="it-IT" sz="2000" i="1" spc="5" dirty="0">
                <a:latin typeface="Arial"/>
                <a:cs typeface="Arial"/>
              </a:rPr>
              <a:t>ad  una </a:t>
            </a:r>
            <a:r>
              <a:rPr lang="it-IT" sz="2000" i="1" dirty="0">
                <a:latin typeface="Arial"/>
                <a:cs typeface="Arial"/>
              </a:rPr>
              <a:t>visione complessiva determinano un’immagine speculare </a:t>
            </a:r>
            <a:r>
              <a:rPr lang="it-IT" sz="2000" i="1" spc="5" dirty="0">
                <a:latin typeface="Arial"/>
                <a:cs typeface="Arial"/>
              </a:rPr>
              <a:t>a </a:t>
            </a:r>
            <a:r>
              <a:rPr lang="it-IT" sz="2000" i="1" dirty="0" err="1">
                <a:latin typeface="Arial"/>
                <a:cs typeface="Arial"/>
              </a:rPr>
              <a:t>qualla</a:t>
            </a:r>
            <a:r>
              <a:rPr lang="it-IT" sz="2000" i="1" dirty="0">
                <a:latin typeface="Arial"/>
                <a:cs typeface="Arial"/>
              </a:rPr>
              <a:t> tutelata, così </a:t>
            </a:r>
            <a:r>
              <a:rPr lang="it-IT" sz="2000" i="1" spc="5" dirty="0">
                <a:latin typeface="Arial"/>
                <a:cs typeface="Arial"/>
              </a:rPr>
              <a:t>da </a:t>
            </a:r>
            <a:r>
              <a:rPr lang="it-IT" sz="2000" i="1" dirty="0">
                <a:latin typeface="Arial"/>
                <a:cs typeface="Arial"/>
              </a:rPr>
              <a:t>presentare un’obiettiva  idoneità </a:t>
            </a:r>
            <a:r>
              <a:rPr lang="it-IT" sz="2000" i="1" dirty="0" err="1">
                <a:latin typeface="Arial"/>
                <a:cs typeface="Arial"/>
              </a:rPr>
              <a:t>ingannatoria</a:t>
            </a:r>
            <a:r>
              <a:rPr lang="it-IT" sz="2000" i="1" dirty="0">
                <a:latin typeface="Arial"/>
                <a:cs typeface="Arial"/>
              </a:rPr>
              <a:t> nei riguardi del consumatore</a:t>
            </a:r>
            <a:r>
              <a:rPr lang="it-IT" sz="2000" i="1" spc="5" dirty="0">
                <a:latin typeface="Arial"/>
                <a:cs typeface="Arial"/>
              </a:rPr>
              <a:t> </a:t>
            </a:r>
            <a:r>
              <a:rPr lang="it-IT" sz="2000" i="1" dirty="0">
                <a:latin typeface="Arial"/>
                <a:cs typeface="Arial"/>
              </a:rPr>
              <a:t>medio.</a:t>
            </a:r>
            <a:r>
              <a:rPr lang="it-IT" sz="2000" dirty="0">
                <a:latin typeface="Arial"/>
                <a:cs typeface="Arial"/>
              </a:rPr>
              <a:t>”</a:t>
            </a:r>
            <a:endParaRPr lang="it-IT" sz="2000" b="1" spc="-20" dirty="0">
              <a:latin typeface="Arial"/>
              <a:cs typeface="Arial"/>
            </a:endParaRPr>
          </a:p>
          <a:p>
            <a:pPr marL="12700">
              <a:lnSpc>
                <a:spcPts val="2080"/>
              </a:lnSpc>
              <a:spcBef>
                <a:spcPts val="90"/>
              </a:spcBef>
            </a:pPr>
            <a:endParaRPr lang="it-IT" sz="2000" b="1" spc="-20" dirty="0">
              <a:latin typeface="Arial"/>
              <a:cs typeface="Arial"/>
            </a:endParaRPr>
          </a:p>
          <a:p>
            <a:pPr marL="12700">
              <a:lnSpc>
                <a:spcPts val="2080"/>
              </a:lnSpc>
              <a:spcBef>
                <a:spcPts val="90"/>
              </a:spcBef>
            </a:pPr>
            <a:r>
              <a:rPr sz="2000" b="1" spc="-20" dirty="0" err="1">
                <a:latin typeface="Arial"/>
                <a:cs typeface="Arial"/>
              </a:rPr>
              <a:t>Tribunale</a:t>
            </a:r>
            <a:r>
              <a:rPr sz="2000" b="1" spc="-20" dirty="0">
                <a:latin typeface="Arial"/>
                <a:cs typeface="Arial"/>
              </a:rPr>
              <a:t> </a:t>
            </a:r>
            <a:r>
              <a:rPr sz="2000" b="1" spc="-10" dirty="0">
                <a:latin typeface="Arial"/>
                <a:cs typeface="Arial"/>
              </a:rPr>
              <a:t>di Firenze</a:t>
            </a:r>
            <a:r>
              <a:rPr sz="2000" spc="-10" dirty="0">
                <a:latin typeface="Arial"/>
                <a:cs typeface="Arial"/>
              </a:rPr>
              <a:t>, </a:t>
            </a:r>
            <a:r>
              <a:rPr sz="2000" spc="-5" dirty="0">
                <a:latin typeface="Arial"/>
                <a:cs typeface="Arial"/>
              </a:rPr>
              <a:t>sentenza n. </a:t>
            </a:r>
            <a:r>
              <a:rPr sz="2000" spc="-10" dirty="0">
                <a:latin typeface="Arial"/>
                <a:cs typeface="Arial"/>
              </a:rPr>
              <a:t>6008/09 </a:t>
            </a:r>
            <a:r>
              <a:rPr sz="2000" spc="-5" dirty="0">
                <a:latin typeface="Arial"/>
                <a:cs typeface="Arial"/>
              </a:rPr>
              <a:t>del 28 </a:t>
            </a:r>
            <a:r>
              <a:rPr sz="2000" spc="-10" dirty="0">
                <a:latin typeface="Arial"/>
                <a:cs typeface="Arial"/>
              </a:rPr>
              <a:t>ottobre </a:t>
            </a:r>
            <a:r>
              <a:rPr sz="2000" spc="-5" dirty="0">
                <a:latin typeface="Arial"/>
                <a:cs typeface="Arial"/>
              </a:rPr>
              <a:t>2009 - 20 gennaio 2010, proc. pen. n. </a:t>
            </a:r>
            <a:r>
              <a:rPr sz="2000" spc="-10" dirty="0">
                <a:latin typeface="Arial"/>
                <a:cs typeface="Arial"/>
              </a:rPr>
              <a:t>8512/07</a:t>
            </a:r>
            <a:r>
              <a:rPr sz="2000" spc="70" dirty="0">
                <a:latin typeface="Arial"/>
                <a:cs typeface="Arial"/>
              </a:rPr>
              <a:t> </a:t>
            </a:r>
            <a:r>
              <a:rPr sz="2000" spc="-10" dirty="0">
                <a:latin typeface="Arial"/>
                <a:cs typeface="Arial"/>
              </a:rPr>
              <a:t>R.G.N.R.</a:t>
            </a:r>
            <a:endParaRPr sz="2000" dirty="0">
              <a:latin typeface="Arial"/>
              <a:cs typeface="Arial"/>
            </a:endParaRPr>
          </a:p>
          <a:p>
            <a:pPr marL="12700" marR="5080" algn="just">
              <a:lnSpc>
                <a:spcPts val="2060"/>
              </a:lnSpc>
              <a:spcBef>
                <a:spcPts val="80"/>
              </a:spcBef>
            </a:pPr>
            <a:r>
              <a:rPr sz="2000" spc="-5" dirty="0">
                <a:latin typeface="Arial"/>
                <a:cs typeface="Arial"/>
              </a:rPr>
              <a:t>“</a:t>
            </a:r>
            <a:r>
              <a:rPr sz="2000" i="1" spc="-5" dirty="0">
                <a:latin typeface="Arial"/>
                <a:cs typeface="Arial"/>
              </a:rPr>
              <a:t>il marchio “Chanel” era riprodotto in </a:t>
            </a:r>
            <a:r>
              <a:rPr sz="2000" i="1" spc="-10" dirty="0">
                <a:latin typeface="Arial"/>
                <a:cs typeface="Arial"/>
              </a:rPr>
              <a:t>modo </a:t>
            </a:r>
            <a:r>
              <a:rPr sz="2000" i="1" spc="-5" dirty="0">
                <a:latin typeface="Arial"/>
                <a:cs typeface="Arial"/>
              </a:rPr>
              <a:t>singolare, cioè applicando sulle borse finite un </a:t>
            </a:r>
            <a:r>
              <a:rPr sz="2000" i="1" spc="-10" dirty="0">
                <a:latin typeface="Arial"/>
                <a:cs typeface="Arial"/>
              </a:rPr>
              <a:t>monogramma </a:t>
            </a:r>
            <a:r>
              <a:rPr sz="2000" i="1" spc="-5" dirty="0">
                <a:latin typeface="Arial"/>
                <a:cs typeface="Arial"/>
              </a:rPr>
              <a:t>costituito da due </a:t>
            </a:r>
            <a:r>
              <a:rPr sz="2000" i="1" spc="-10" dirty="0">
                <a:latin typeface="Arial"/>
                <a:cs typeface="Arial"/>
              </a:rPr>
              <a:t>“O” </a:t>
            </a:r>
            <a:r>
              <a:rPr sz="2000" i="1" spc="-5" dirty="0">
                <a:latin typeface="Arial"/>
                <a:cs typeface="Arial"/>
              </a:rPr>
              <a:t>aventi  caratteristiche di grandezza, tipologia e colore identico al marchio originale rappresentato da due “C”, </a:t>
            </a:r>
            <a:r>
              <a:rPr sz="2000" i="1" spc="-10" dirty="0">
                <a:latin typeface="Arial"/>
                <a:cs typeface="Arial"/>
              </a:rPr>
              <a:t>ma </a:t>
            </a:r>
            <a:r>
              <a:rPr sz="2000" i="1" spc="-5" dirty="0">
                <a:latin typeface="Arial"/>
                <a:cs typeface="Arial"/>
              </a:rPr>
              <a:t>usandolo </a:t>
            </a:r>
            <a:r>
              <a:rPr sz="2000" i="1" spc="-10" dirty="0">
                <a:latin typeface="Arial"/>
                <a:cs typeface="Arial"/>
              </a:rPr>
              <a:t>come </a:t>
            </a:r>
            <a:r>
              <a:rPr sz="2000" i="1" spc="-5" dirty="0">
                <a:latin typeface="Arial"/>
                <a:cs typeface="Arial"/>
              </a:rPr>
              <a:t>se le due  lettere fossero </a:t>
            </a:r>
            <a:r>
              <a:rPr sz="2000" i="1" spc="-10" dirty="0">
                <a:latin typeface="Arial"/>
                <a:cs typeface="Arial"/>
              </a:rPr>
              <a:t>state </a:t>
            </a:r>
            <a:r>
              <a:rPr sz="2000" i="1" spc="-5" dirty="0">
                <a:latin typeface="Arial"/>
                <a:cs typeface="Arial"/>
              </a:rPr>
              <a:t>due “C”, cioè cucendo il il contorno delle due </a:t>
            </a:r>
            <a:r>
              <a:rPr sz="2000" i="1" spc="-10" dirty="0">
                <a:latin typeface="Arial"/>
                <a:cs typeface="Arial"/>
              </a:rPr>
              <a:t>“O” </a:t>
            </a:r>
            <a:r>
              <a:rPr sz="2000" i="1" spc="-5" dirty="0">
                <a:latin typeface="Arial"/>
                <a:cs typeface="Arial"/>
              </a:rPr>
              <a:t>non </a:t>
            </a:r>
            <a:r>
              <a:rPr sz="2000" i="1" spc="-10" dirty="0">
                <a:latin typeface="Arial"/>
                <a:cs typeface="Arial"/>
              </a:rPr>
              <a:t>completamente </a:t>
            </a:r>
            <a:r>
              <a:rPr sz="2000" i="1" spc="-5" dirty="0">
                <a:latin typeface="Arial"/>
                <a:cs typeface="Arial"/>
              </a:rPr>
              <a:t>e poi cucendo l’interno di esse,  </a:t>
            </a:r>
            <a:r>
              <a:rPr sz="2000" i="1" spc="-10" dirty="0">
                <a:latin typeface="Arial"/>
                <a:cs typeface="Arial"/>
              </a:rPr>
              <a:t>esattamente </a:t>
            </a:r>
            <a:r>
              <a:rPr sz="2000" i="1" spc="-5" dirty="0">
                <a:latin typeface="Arial"/>
                <a:cs typeface="Arial"/>
              </a:rPr>
              <a:t>nel </a:t>
            </a:r>
            <a:r>
              <a:rPr sz="2000" i="1" spc="-10" dirty="0">
                <a:latin typeface="Arial"/>
                <a:cs typeface="Arial"/>
              </a:rPr>
              <a:t>punto </a:t>
            </a:r>
            <a:r>
              <a:rPr sz="2000" i="1" spc="-5" dirty="0">
                <a:latin typeface="Arial"/>
                <a:cs typeface="Arial"/>
              </a:rPr>
              <a:t>il cui le lettere sarebbero </a:t>
            </a:r>
            <a:r>
              <a:rPr sz="2000" i="1" spc="-10" dirty="0">
                <a:latin typeface="Arial"/>
                <a:cs typeface="Arial"/>
              </a:rPr>
              <a:t>state </a:t>
            </a:r>
            <a:r>
              <a:rPr sz="2000" i="1" spc="-5" dirty="0">
                <a:latin typeface="Arial"/>
                <a:cs typeface="Arial"/>
              </a:rPr>
              <a:t>aperte se fossero </a:t>
            </a:r>
            <a:r>
              <a:rPr sz="2000" i="1" spc="-10" dirty="0">
                <a:latin typeface="Arial"/>
                <a:cs typeface="Arial"/>
              </a:rPr>
              <a:t>state </a:t>
            </a:r>
            <a:r>
              <a:rPr sz="2000" i="1" spc="-5" dirty="0">
                <a:latin typeface="Arial"/>
                <a:cs typeface="Arial"/>
              </a:rPr>
              <a:t>due “C”, cosicché risultava facile trasformare le due </a:t>
            </a:r>
            <a:r>
              <a:rPr sz="2000" i="1" spc="-10" dirty="0">
                <a:latin typeface="Arial"/>
                <a:cs typeface="Arial"/>
              </a:rPr>
              <a:t>“O”  </a:t>
            </a:r>
            <a:r>
              <a:rPr sz="2000" i="1" spc="-5" dirty="0">
                <a:latin typeface="Arial"/>
                <a:cs typeface="Arial"/>
              </a:rPr>
              <a:t>in due “C”, semplicemente tagliando via la parte non cucita </a:t>
            </a:r>
            <a:r>
              <a:rPr sz="2000" i="1" spc="-10" dirty="0">
                <a:latin typeface="Arial"/>
                <a:cs typeface="Arial"/>
              </a:rPr>
              <a:t>... </a:t>
            </a:r>
            <a:r>
              <a:rPr sz="2000" i="1" spc="-5" dirty="0">
                <a:latin typeface="Arial"/>
                <a:cs typeface="Arial"/>
              </a:rPr>
              <a:t>se la </a:t>
            </a:r>
            <a:r>
              <a:rPr sz="2000" i="1" spc="-10" dirty="0">
                <a:latin typeface="Arial"/>
                <a:cs typeface="Arial"/>
              </a:rPr>
              <a:t>imputata </a:t>
            </a:r>
            <a:r>
              <a:rPr sz="2000" i="1" spc="-5" dirty="0">
                <a:latin typeface="Arial"/>
                <a:cs typeface="Arial"/>
              </a:rPr>
              <a:t>avesse voluto applicare sulle borse un marchio  costituito da due </a:t>
            </a:r>
            <a:r>
              <a:rPr sz="2000" i="1" spc="-10" dirty="0">
                <a:latin typeface="Arial"/>
                <a:cs typeface="Arial"/>
              </a:rPr>
              <a:t>“O” </a:t>
            </a:r>
            <a:r>
              <a:rPr sz="2000" i="1" spc="-5" dirty="0">
                <a:latin typeface="Arial"/>
                <a:cs typeface="Arial"/>
              </a:rPr>
              <a:t>“intrecciate” avrebbe cucito </a:t>
            </a:r>
            <a:r>
              <a:rPr sz="2000" i="1" spc="-10" dirty="0">
                <a:latin typeface="Arial"/>
                <a:cs typeface="Arial"/>
              </a:rPr>
              <a:t>completamente </a:t>
            </a:r>
            <a:r>
              <a:rPr sz="2000" i="1" spc="-5" dirty="0">
                <a:latin typeface="Arial"/>
                <a:cs typeface="Arial"/>
              </a:rPr>
              <a:t>tale </a:t>
            </a:r>
            <a:r>
              <a:rPr sz="2000" i="1" spc="-10" dirty="0">
                <a:latin typeface="Arial"/>
                <a:cs typeface="Arial"/>
              </a:rPr>
              <a:t>monogramma </a:t>
            </a:r>
            <a:r>
              <a:rPr sz="2000" i="1" spc="-5" dirty="0">
                <a:latin typeface="Arial"/>
                <a:cs typeface="Arial"/>
              </a:rPr>
              <a:t>per l’intero suo bordo, ed il </a:t>
            </a:r>
            <a:r>
              <a:rPr sz="2000" i="1" spc="-10" dirty="0">
                <a:latin typeface="Arial"/>
                <a:cs typeface="Arial"/>
              </a:rPr>
              <a:t>fatto </a:t>
            </a:r>
            <a:r>
              <a:rPr sz="2000" i="1" spc="-5" dirty="0">
                <a:latin typeface="Arial"/>
                <a:cs typeface="Arial"/>
              </a:rPr>
              <a:t>di averlo cucito  </a:t>
            </a:r>
            <a:r>
              <a:rPr sz="2000" i="1" spc="-10" dirty="0">
                <a:latin typeface="Arial"/>
                <a:cs typeface="Arial"/>
              </a:rPr>
              <a:t>come </a:t>
            </a:r>
            <a:r>
              <a:rPr sz="2000" i="1" spc="-5" dirty="0">
                <a:latin typeface="Arial"/>
                <a:cs typeface="Arial"/>
              </a:rPr>
              <a:t>se esso </a:t>
            </a:r>
            <a:r>
              <a:rPr sz="2000" i="1" spc="-10" dirty="0">
                <a:latin typeface="Arial"/>
                <a:cs typeface="Arial"/>
              </a:rPr>
              <a:t>fosse </a:t>
            </a:r>
            <a:r>
              <a:rPr sz="2000" i="1" spc="-5" dirty="0">
                <a:latin typeface="Arial"/>
                <a:cs typeface="Arial"/>
              </a:rPr>
              <a:t>costituito da due “C” dimostra senza alcun dubbio che esso sarebbe </a:t>
            </a:r>
            <a:r>
              <a:rPr sz="2000" i="1" spc="-10" dirty="0">
                <a:latin typeface="Arial"/>
                <a:cs typeface="Arial"/>
              </a:rPr>
              <a:t>stato trasformato </a:t>
            </a:r>
            <a:r>
              <a:rPr sz="2000" i="1" spc="-5" dirty="0">
                <a:latin typeface="Arial"/>
                <a:cs typeface="Arial"/>
              </a:rPr>
              <a:t>in quest’ultimo prima  della vendita del prodotto, e che quindi tale </a:t>
            </a:r>
            <a:r>
              <a:rPr sz="2000" i="1" spc="-10" dirty="0">
                <a:latin typeface="Arial"/>
                <a:cs typeface="Arial"/>
              </a:rPr>
              <a:t>mancato </a:t>
            </a:r>
            <a:r>
              <a:rPr sz="2000" i="1" spc="-5" dirty="0">
                <a:latin typeface="Arial"/>
                <a:cs typeface="Arial"/>
              </a:rPr>
              <a:t>taglio era solo un espediente per poter simulare, in caso di controlli, di non  avere copiato un marchio</a:t>
            </a:r>
            <a:r>
              <a:rPr sz="2000" i="1" spc="-10" dirty="0">
                <a:latin typeface="Arial"/>
                <a:cs typeface="Arial"/>
              </a:rPr>
              <a:t> </a:t>
            </a:r>
            <a:r>
              <a:rPr sz="2000" i="1" spc="-5" dirty="0" err="1">
                <a:latin typeface="Arial"/>
                <a:cs typeface="Arial"/>
              </a:rPr>
              <a:t>registrato</a:t>
            </a:r>
            <a:r>
              <a:rPr sz="2000" spc="-5" dirty="0">
                <a:latin typeface="Arial"/>
                <a:cs typeface="Arial"/>
              </a:rPr>
              <a:t>”.</a:t>
            </a:r>
            <a:endParaRPr sz="2000" dirty="0">
              <a:latin typeface="Arial"/>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602720" cy="896619"/>
          </a:xfrm>
          <a:prstGeom prst="rect">
            <a:avLst/>
          </a:prstGeom>
        </p:spPr>
        <p:txBody>
          <a:bodyPr vert="horz" wrap="square" lIns="0" tIns="13970" rIns="0" bIns="0" rtlCol="0">
            <a:spAutoFit/>
          </a:bodyPr>
          <a:lstStyle/>
          <a:p>
            <a:pPr marL="12700">
              <a:lnSpc>
                <a:spcPct val="100000"/>
              </a:lnSpc>
              <a:spcBef>
                <a:spcPts val="110"/>
              </a:spcBef>
            </a:pPr>
            <a:r>
              <a:rPr sz="5700" spc="5" dirty="0"/>
              <a:t>Confondibilità Monogramma</a:t>
            </a:r>
            <a:r>
              <a:rPr sz="5700" spc="-55" dirty="0"/>
              <a:t> </a:t>
            </a:r>
            <a:r>
              <a:rPr sz="5700" spc="5" dirty="0"/>
              <a:t>Chanel</a:t>
            </a:r>
            <a:endParaRPr sz="57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77</a:t>
            </a:r>
            <a:endParaRPr spc="15" dirty="0"/>
          </a:p>
        </p:txBody>
      </p:sp>
      <p:sp>
        <p:nvSpPr>
          <p:cNvPr id="3" name="object 3"/>
          <p:cNvSpPr txBox="1"/>
          <p:nvPr/>
        </p:nvSpPr>
        <p:spPr>
          <a:xfrm>
            <a:off x="1557932" y="2378075"/>
            <a:ext cx="16562712" cy="7116692"/>
          </a:xfrm>
          <a:prstGeom prst="rect">
            <a:avLst/>
          </a:prstGeom>
        </p:spPr>
        <p:txBody>
          <a:bodyPr vert="horz" wrap="square" lIns="0" tIns="12065" rIns="0" bIns="0" rtlCol="0">
            <a:spAutoFit/>
          </a:bodyPr>
          <a:lstStyle/>
          <a:p>
            <a:pPr marL="12700">
              <a:lnSpc>
                <a:spcPts val="1910"/>
              </a:lnSpc>
              <a:spcBef>
                <a:spcPts val="95"/>
              </a:spcBef>
            </a:pPr>
            <a:r>
              <a:rPr sz="2000" b="1" spc="-15" dirty="0">
                <a:latin typeface="Arial"/>
                <a:cs typeface="Arial"/>
              </a:rPr>
              <a:t>Tribunale </a:t>
            </a:r>
            <a:r>
              <a:rPr sz="2000" b="1" spc="-5" dirty="0">
                <a:latin typeface="Arial"/>
                <a:cs typeface="Arial"/>
              </a:rPr>
              <a:t>di Genova</a:t>
            </a:r>
            <a:r>
              <a:rPr sz="2000" spc="-5" dirty="0">
                <a:latin typeface="Arial"/>
                <a:cs typeface="Arial"/>
              </a:rPr>
              <a:t>, sentenza n. 2263/D del 20 - 31 maggio 2008, proc. pen. n. 1361/06</a:t>
            </a:r>
            <a:r>
              <a:rPr sz="2000" spc="25" dirty="0">
                <a:latin typeface="Arial"/>
                <a:cs typeface="Arial"/>
              </a:rPr>
              <a:t> </a:t>
            </a:r>
            <a:r>
              <a:rPr sz="2000" spc="-5" dirty="0">
                <a:latin typeface="Arial"/>
                <a:cs typeface="Arial"/>
              </a:rPr>
              <a:t>R.G.N.R.</a:t>
            </a:r>
            <a:endParaRPr sz="2000" dirty="0">
              <a:latin typeface="Arial"/>
              <a:cs typeface="Arial"/>
            </a:endParaRPr>
          </a:p>
          <a:p>
            <a:pPr marL="12700" marR="5080" algn="just">
              <a:lnSpc>
                <a:spcPts val="1900"/>
              </a:lnSpc>
              <a:spcBef>
                <a:spcPts val="70"/>
              </a:spcBef>
            </a:pPr>
            <a:r>
              <a:rPr sz="2000" i="1" spc="-5" dirty="0">
                <a:latin typeface="Arial"/>
                <a:cs typeface="Arial"/>
              </a:rPr>
              <a:t>“La riproduzione del marchio è stata realizzata con apparente astuzia ovvero apportando alcune modifiche rispetto al marchio originale: le due  lettere C che compongono il monogramma Chanel sono state apparentemente trasformate in una doppia O. </a:t>
            </a:r>
            <a:r>
              <a:rPr sz="2000" b="1" i="1" spc="-20" dirty="0">
                <a:latin typeface="Arial"/>
                <a:cs typeface="Arial"/>
              </a:rPr>
              <a:t>Tuttavia </a:t>
            </a:r>
            <a:r>
              <a:rPr sz="2000" b="1" i="1" spc="-5" dirty="0">
                <a:latin typeface="Arial"/>
                <a:cs typeface="Arial"/>
              </a:rPr>
              <a:t>gli elementi curvilinei  esterni del segno apposto sulle borse in questione </a:t>
            </a:r>
            <a:r>
              <a:rPr sz="2000" b="1" i="1" spc="-10" dirty="0">
                <a:latin typeface="Arial"/>
                <a:cs typeface="Arial"/>
              </a:rPr>
              <a:t>non </a:t>
            </a:r>
            <a:r>
              <a:rPr sz="2000" b="1" i="1" spc="-5" dirty="0">
                <a:latin typeface="Arial"/>
                <a:cs typeface="Arial"/>
              </a:rPr>
              <a:t>sono stati cuciti integralmente, in tal </a:t>
            </a:r>
            <a:r>
              <a:rPr sz="2000" b="1" i="1" spc="-10" dirty="0">
                <a:latin typeface="Arial"/>
                <a:cs typeface="Arial"/>
              </a:rPr>
              <a:t>modo </a:t>
            </a:r>
            <a:r>
              <a:rPr sz="2000" b="1" i="1" spc="-5" dirty="0">
                <a:latin typeface="Arial"/>
                <a:cs typeface="Arial"/>
              </a:rPr>
              <a:t>essi risultano facilmente asportabili  senza che si </a:t>
            </a:r>
            <a:r>
              <a:rPr sz="2000" b="1" i="1" spc="-10" dirty="0">
                <a:latin typeface="Arial"/>
                <a:cs typeface="Arial"/>
              </a:rPr>
              <a:t>danneggi </a:t>
            </a:r>
            <a:r>
              <a:rPr sz="2000" b="1" i="1" spc="-5" dirty="0">
                <a:latin typeface="Arial"/>
                <a:cs typeface="Arial"/>
              </a:rPr>
              <a:t>in alcuno </a:t>
            </a:r>
            <a:r>
              <a:rPr sz="2000" b="1" i="1" spc="-10" dirty="0">
                <a:latin typeface="Arial"/>
                <a:cs typeface="Arial"/>
              </a:rPr>
              <a:t>modo </a:t>
            </a:r>
            <a:r>
              <a:rPr sz="2000" b="1" i="1" spc="-5" dirty="0">
                <a:latin typeface="Arial"/>
                <a:cs typeface="Arial"/>
              </a:rPr>
              <a:t>il prodotto ed </a:t>
            </a:r>
            <a:r>
              <a:rPr sz="2000" b="1" i="1" spc="-10" dirty="0">
                <a:latin typeface="Arial"/>
                <a:cs typeface="Arial"/>
              </a:rPr>
              <a:t>una </a:t>
            </a:r>
            <a:r>
              <a:rPr sz="2000" b="1" i="1" spc="-5" dirty="0">
                <a:latin typeface="Arial"/>
                <a:cs typeface="Arial"/>
              </a:rPr>
              <a:t>volta eliminati i segni in questione è trasformato in un marchio esattamente  identico al monogramma Chanel. E’ del tutto evidente che questo astuto espediente è funzionale a far credere agli ispettori </a:t>
            </a:r>
            <a:r>
              <a:rPr sz="2000" b="1" i="1" spc="-10" dirty="0">
                <a:latin typeface="Arial"/>
                <a:cs typeface="Arial"/>
              </a:rPr>
              <a:t>doganali  </a:t>
            </a:r>
            <a:r>
              <a:rPr sz="2000" b="1" i="1" spc="-5" dirty="0">
                <a:latin typeface="Arial"/>
                <a:cs typeface="Arial"/>
              </a:rPr>
              <a:t>che il segno apposto sui prodotti in questione sia diverso dal monogramma Chanel così </a:t>
            </a:r>
            <a:r>
              <a:rPr sz="2000" b="1" i="1" spc="-10" dirty="0">
                <a:latin typeface="Arial"/>
                <a:cs typeface="Arial"/>
              </a:rPr>
              <a:t>guadagnandosi </a:t>
            </a:r>
            <a:r>
              <a:rPr sz="2000" b="1" i="1" spc="-5" dirty="0">
                <a:latin typeface="Arial"/>
                <a:cs typeface="Arial"/>
              </a:rPr>
              <a:t>l’ingresso nel territorio dello  Stato per </a:t>
            </a:r>
            <a:r>
              <a:rPr sz="2000" b="1" i="1" spc="-10" dirty="0">
                <a:latin typeface="Arial"/>
                <a:cs typeface="Arial"/>
              </a:rPr>
              <a:t>poi </a:t>
            </a:r>
            <a:r>
              <a:rPr sz="2000" b="1" i="1" spc="-5" dirty="0">
                <a:latin typeface="Arial"/>
                <a:cs typeface="Arial"/>
              </a:rPr>
              <a:t>provvedere alla rimozione degli elementi curvilinei esterni ottenendo il marchio Chanel. E questa finalità era del tutto  evidente perché </a:t>
            </a:r>
            <a:r>
              <a:rPr sz="2000" b="1" i="1" spc="-10" dirty="0">
                <a:latin typeface="Arial"/>
                <a:cs typeface="Arial"/>
              </a:rPr>
              <a:t>non </a:t>
            </a:r>
            <a:r>
              <a:rPr sz="2000" b="1" i="1" spc="-5" dirty="0">
                <a:latin typeface="Arial"/>
                <a:cs typeface="Arial"/>
              </a:rPr>
              <a:t>vi è infatti alcuna giustificazione, </a:t>
            </a:r>
            <a:r>
              <a:rPr sz="2000" b="1" i="1" spc="-10" dirty="0">
                <a:latin typeface="Arial"/>
                <a:cs typeface="Arial"/>
              </a:rPr>
              <a:t>logica </a:t>
            </a:r>
            <a:r>
              <a:rPr sz="2000" b="1" i="1" spc="-5" dirty="0">
                <a:latin typeface="Arial"/>
                <a:cs typeface="Arial"/>
              </a:rPr>
              <a:t>o artistica che sia, alla </a:t>
            </a:r>
            <a:r>
              <a:rPr sz="2000" b="1" i="1" spc="-10" dirty="0">
                <a:latin typeface="Arial"/>
                <a:cs typeface="Arial"/>
              </a:rPr>
              <a:t>apposizione </a:t>
            </a:r>
            <a:r>
              <a:rPr sz="2000" b="1" i="1" spc="-5" dirty="0">
                <a:latin typeface="Arial"/>
                <a:cs typeface="Arial"/>
              </a:rPr>
              <a:t>di tale segno con le sopra prescritte  modalità, basti pensare che l’assenza delle cuciture ha come diretta conseguenza l’anomalia che alcune parti del segno </a:t>
            </a:r>
            <a:r>
              <a:rPr sz="2000" b="1" i="1" spc="-10" dirty="0">
                <a:latin typeface="Arial"/>
                <a:cs typeface="Arial"/>
              </a:rPr>
              <a:t>possono  </a:t>
            </a:r>
            <a:r>
              <a:rPr sz="2000" b="1" i="1" spc="-5" dirty="0">
                <a:latin typeface="Arial"/>
                <a:cs typeface="Arial"/>
              </a:rPr>
              <a:t>sollevarsi e svolazzare durante </a:t>
            </a:r>
            <a:r>
              <a:rPr sz="2000" b="1" i="1" spc="-10" dirty="0">
                <a:latin typeface="Arial"/>
                <a:cs typeface="Arial"/>
              </a:rPr>
              <a:t>l’impiego </a:t>
            </a:r>
            <a:r>
              <a:rPr sz="2000" b="1" i="1" spc="-5" dirty="0">
                <a:latin typeface="Arial"/>
                <a:cs typeface="Arial"/>
              </a:rPr>
              <a:t>del prodotto ed allora è evidente che un intervento successivo è necessario per la  funzionalità pratica e per il pregio estetico del prodotto. In altri termini </a:t>
            </a:r>
            <a:r>
              <a:rPr sz="2000" b="1" i="1" spc="-10" dirty="0">
                <a:latin typeface="Arial"/>
                <a:cs typeface="Arial"/>
              </a:rPr>
              <a:t>l’unico </a:t>
            </a:r>
            <a:r>
              <a:rPr sz="2000" b="1" i="1" spc="-5" dirty="0">
                <a:latin typeface="Arial"/>
                <a:cs typeface="Arial"/>
              </a:rPr>
              <a:t>scopo altro </a:t>
            </a:r>
            <a:r>
              <a:rPr sz="2000" b="1" i="1" spc="-10" dirty="0">
                <a:latin typeface="Arial"/>
                <a:cs typeface="Arial"/>
              </a:rPr>
              <a:t>non </a:t>
            </a:r>
            <a:r>
              <a:rPr sz="2000" b="1" i="1" spc="-5" dirty="0">
                <a:latin typeface="Arial"/>
                <a:cs typeface="Arial"/>
              </a:rPr>
              <a:t>è che </a:t>
            </a:r>
            <a:r>
              <a:rPr sz="2000" b="1" i="1" spc="-10" dirty="0">
                <a:latin typeface="Arial"/>
                <a:cs typeface="Arial"/>
              </a:rPr>
              <a:t>quello </a:t>
            </a:r>
            <a:r>
              <a:rPr sz="2000" b="1" i="1" spc="-5" dirty="0">
                <a:latin typeface="Arial"/>
                <a:cs typeface="Arial"/>
              </a:rPr>
              <a:t>di ottenere con </a:t>
            </a:r>
            <a:r>
              <a:rPr sz="2000" b="1" i="1" spc="-10" dirty="0">
                <a:latin typeface="Arial"/>
                <a:cs typeface="Arial"/>
              </a:rPr>
              <a:t>una </a:t>
            </a:r>
            <a:r>
              <a:rPr sz="2000" b="1" i="1" spc="-5" dirty="0">
                <a:latin typeface="Arial"/>
                <a:cs typeface="Arial"/>
              </a:rPr>
              <a:t>facile  operazione il monogramma Chanel. Invero le </a:t>
            </a:r>
            <a:r>
              <a:rPr sz="2000" b="1" i="1" spc="-10" dirty="0">
                <a:latin typeface="Arial"/>
                <a:cs typeface="Arial"/>
              </a:rPr>
              <a:t>due </a:t>
            </a:r>
            <a:r>
              <a:rPr sz="2000" b="1" i="1" spc="-5" dirty="0">
                <a:latin typeface="Arial"/>
                <a:cs typeface="Arial"/>
              </a:rPr>
              <a:t>presunte lettere O che </a:t>
            </a:r>
            <a:r>
              <a:rPr sz="2000" b="1" i="1" spc="-10" dirty="0">
                <a:latin typeface="Arial"/>
                <a:cs typeface="Arial"/>
              </a:rPr>
              <a:t>compongono </a:t>
            </a:r>
            <a:r>
              <a:rPr sz="2000" b="1" i="1" spc="-5" dirty="0">
                <a:latin typeface="Arial"/>
                <a:cs typeface="Arial"/>
              </a:rPr>
              <a:t>il segno contraffatto recano </a:t>
            </a:r>
            <a:r>
              <a:rPr sz="2000" b="1" i="1" spc="-10" dirty="0">
                <a:latin typeface="Arial"/>
                <a:cs typeface="Arial"/>
              </a:rPr>
              <a:t>due </a:t>
            </a:r>
            <a:r>
              <a:rPr sz="2000" b="1" i="1" spc="-5" dirty="0">
                <a:latin typeface="Arial"/>
                <a:cs typeface="Arial"/>
              </a:rPr>
              <a:t>cuciture  trasversali poste proprio in perfetta corrispondenza del </a:t>
            </a:r>
            <a:r>
              <a:rPr sz="2000" b="1" i="1" spc="-10" dirty="0">
                <a:latin typeface="Arial"/>
                <a:cs typeface="Arial"/>
              </a:rPr>
              <a:t>punto </a:t>
            </a:r>
            <a:r>
              <a:rPr sz="2000" b="1" i="1" spc="-5" dirty="0">
                <a:latin typeface="Arial"/>
                <a:cs typeface="Arial"/>
              </a:rPr>
              <a:t>in cui le lettere O si trasformano in </a:t>
            </a:r>
            <a:r>
              <a:rPr sz="2000" b="1" i="1" spc="-10" dirty="0">
                <a:latin typeface="Arial"/>
                <a:cs typeface="Arial"/>
              </a:rPr>
              <a:t>due </a:t>
            </a:r>
            <a:r>
              <a:rPr sz="2000" b="1" i="1" spc="-5" dirty="0">
                <a:latin typeface="Arial"/>
                <a:cs typeface="Arial"/>
              </a:rPr>
              <a:t>C: è facile rilevare che queste  cuciture </a:t>
            </a:r>
            <a:r>
              <a:rPr sz="2000" b="1" i="1" spc="-10" dirty="0">
                <a:latin typeface="Arial"/>
                <a:cs typeface="Arial"/>
              </a:rPr>
              <a:t>non </a:t>
            </a:r>
            <a:r>
              <a:rPr sz="2000" b="1" i="1" spc="-5" dirty="0">
                <a:latin typeface="Arial"/>
                <a:cs typeface="Arial"/>
              </a:rPr>
              <a:t>avrebbero alcun senso se il segno fosse costituito come si vorrebbe far apparire da </a:t>
            </a:r>
            <a:r>
              <a:rPr sz="2000" b="1" i="1" spc="-10" dirty="0">
                <a:latin typeface="Arial"/>
                <a:cs typeface="Arial"/>
              </a:rPr>
              <a:t>due </a:t>
            </a:r>
            <a:r>
              <a:rPr sz="2000" b="1" i="1" spc="-5" dirty="0">
                <a:latin typeface="Arial"/>
                <a:cs typeface="Arial"/>
              </a:rPr>
              <a:t>lettere O, dato che in tal caso  sarebbe stato semmai necessario completare le cuciture su tutta la circonferenza e </a:t>
            </a:r>
            <a:r>
              <a:rPr sz="2000" b="1" i="1" spc="-10" dirty="0">
                <a:latin typeface="Arial"/>
                <a:cs typeface="Arial"/>
              </a:rPr>
              <a:t>non porne </a:t>
            </a:r>
            <a:r>
              <a:rPr sz="2000" b="1" i="1" spc="-5" dirty="0">
                <a:latin typeface="Arial"/>
                <a:cs typeface="Arial"/>
              </a:rPr>
              <a:t>alcune in senso trasversale</a:t>
            </a:r>
            <a:r>
              <a:rPr sz="2000" i="1" spc="-5" dirty="0">
                <a:latin typeface="Arial"/>
                <a:cs typeface="Arial"/>
              </a:rPr>
              <a:t>. </a:t>
            </a:r>
            <a:r>
              <a:rPr sz="2000" i="1" spc="-10" dirty="0">
                <a:latin typeface="Arial"/>
                <a:cs typeface="Arial"/>
              </a:rPr>
              <a:t>La   </a:t>
            </a:r>
            <a:r>
              <a:rPr sz="2000" i="1" spc="-5" dirty="0">
                <a:latin typeface="Arial"/>
                <a:cs typeface="Arial"/>
              </a:rPr>
              <a:t>fattispecie descritta integra perfettamente il tipo di cui all’articolo 474 c.p. che punisce l’introduzione dello Stato, detenzione per la vendita la  messa in commercio o comunque la circolazione dei prodotti industriali con marchi o segni distintivi</a:t>
            </a:r>
            <a:r>
              <a:rPr sz="2000" i="1" spc="40" dirty="0">
                <a:latin typeface="Arial"/>
                <a:cs typeface="Arial"/>
              </a:rPr>
              <a:t> </a:t>
            </a:r>
            <a:r>
              <a:rPr sz="2000" i="1" spc="-10" dirty="0" err="1">
                <a:latin typeface="Arial"/>
                <a:cs typeface="Arial"/>
              </a:rPr>
              <a:t>contraffatti</a:t>
            </a:r>
            <a:r>
              <a:rPr sz="2000" i="1" spc="-10" dirty="0">
                <a:latin typeface="Arial"/>
                <a:cs typeface="Arial"/>
              </a:rPr>
              <a:t>”</a:t>
            </a:r>
            <a:endParaRPr lang="it-IT" sz="2000" i="1" spc="-10" dirty="0">
              <a:latin typeface="Arial"/>
              <a:cs typeface="Arial"/>
            </a:endParaRPr>
          </a:p>
          <a:p>
            <a:pPr marL="12700" marR="5080" algn="just">
              <a:lnSpc>
                <a:spcPts val="1900"/>
              </a:lnSpc>
              <a:spcBef>
                <a:spcPts val="70"/>
              </a:spcBef>
            </a:pPr>
            <a:endParaRPr lang="it-IT" sz="2000" i="1" spc="-10" dirty="0">
              <a:latin typeface="Arial"/>
              <a:cs typeface="Arial"/>
            </a:endParaRPr>
          </a:p>
          <a:p>
            <a:pPr marL="12700" algn="just">
              <a:lnSpc>
                <a:spcPts val="2180"/>
              </a:lnSpc>
            </a:pPr>
            <a:r>
              <a:rPr lang="it-IT" sz="2000" b="1" spc="-15" dirty="0">
                <a:latin typeface="Arial" panose="020B0604020202020204" pitchFamily="34" charset="0"/>
                <a:cs typeface="Arial" panose="020B0604020202020204" pitchFamily="34" charset="0"/>
              </a:rPr>
              <a:t>Tribunale </a:t>
            </a:r>
            <a:r>
              <a:rPr lang="it-IT" sz="2000" b="1" spc="-5" dirty="0">
                <a:latin typeface="Arial" panose="020B0604020202020204" pitchFamily="34" charset="0"/>
                <a:cs typeface="Arial" panose="020B0604020202020204" pitchFamily="34" charset="0"/>
              </a:rPr>
              <a:t>di La Spezia, </a:t>
            </a:r>
            <a:r>
              <a:rPr lang="it-IT" sz="2000" spc="-5" dirty="0">
                <a:latin typeface="Arial" panose="020B0604020202020204" pitchFamily="34" charset="0"/>
                <a:cs typeface="Arial" panose="020B0604020202020204" pitchFamily="34" charset="0"/>
              </a:rPr>
              <a:t>sentenza </a:t>
            </a:r>
            <a:r>
              <a:rPr lang="it-IT" sz="2000" dirty="0">
                <a:latin typeface="Arial" panose="020B0604020202020204" pitchFamily="34" charset="0"/>
                <a:cs typeface="Arial" panose="020B0604020202020204" pitchFamily="34" charset="0"/>
              </a:rPr>
              <a:t>n. </a:t>
            </a:r>
            <a:r>
              <a:rPr lang="it-IT" sz="2000" spc="-25" dirty="0">
                <a:latin typeface="Arial" panose="020B0604020202020204" pitchFamily="34" charset="0"/>
                <a:cs typeface="Arial" panose="020B0604020202020204" pitchFamily="34" charset="0"/>
              </a:rPr>
              <a:t>1168/07 </a:t>
            </a:r>
            <a:r>
              <a:rPr lang="it-IT" sz="2000" dirty="0">
                <a:latin typeface="Arial" panose="020B0604020202020204" pitchFamily="34" charset="0"/>
                <a:cs typeface="Arial" panose="020B0604020202020204" pitchFamily="34" charset="0"/>
              </a:rPr>
              <a:t>del 16 </a:t>
            </a:r>
            <a:r>
              <a:rPr lang="it-IT" sz="2000" spc="-5" dirty="0">
                <a:latin typeface="Arial" panose="020B0604020202020204" pitchFamily="34" charset="0"/>
                <a:cs typeface="Arial" panose="020B0604020202020204" pitchFamily="34" charset="0"/>
              </a:rPr>
              <a:t>ottobre </a:t>
            </a:r>
            <a:r>
              <a:rPr lang="it-IT" sz="2000" dirty="0">
                <a:latin typeface="Arial" panose="020B0604020202020204" pitchFamily="34" charset="0"/>
                <a:cs typeface="Arial" panose="020B0604020202020204" pitchFamily="34" charset="0"/>
              </a:rPr>
              <a:t>- 7 dicembre 2007,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a:t>
            </a:r>
            <a:r>
              <a:rPr lang="it-IT" sz="2000" spc="-5" dirty="0">
                <a:latin typeface="Arial" panose="020B0604020202020204" pitchFamily="34" charset="0"/>
                <a:cs typeface="Arial" panose="020B0604020202020204" pitchFamily="34" charset="0"/>
              </a:rPr>
              <a:t>1862/05</a:t>
            </a:r>
            <a:r>
              <a:rPr lang="it-IT" sz="2000" spc="65" dirty="0">
                <a:latin typeface="Arial" panose="020B0604020202020204" pitchFamily="34" charset="0"/>
                <a:cs typeface="Arial" panose="020B0604020202020204" pitchFamily="34" charset="0"/>
              </a:rPr>
              <a:t> </a:t>
            </a:r>
            <a:r>
              <a:rPr lang="it-IT" sz="2000" spc="-5" dirty="0">
                <a:latin typeface="Arial" panose="020B0604020202020204" pitchFamily="34" charset="0"/>
                <a:cs typeface="Arial" panose="020B0604020202020204" pitchFamily="34" charset="0"/>
              </a:rPr>
              <a:t>R.G.N.R.)</a:t>
            </a:r>
            <a:endParaRPr lang="it-IT" sz="2000" dirty="0">
              <a:latin typeface="Arial" panose="020B0604020202020204" pitchFamily="34" charset="0"/>
              <a:cs typeface="Arial" panose="020B0604020202020204" pitchFamily="34" charset="0"/>
            </a:endParaRPr>
          </a:p>
          <a:p>
            <a:pPr marL="12700" marR="8890" algn="just">
              <a:lnSpc>
                <a:spcPts val="2140"/>
              </a:lnSpc>
              <a:spcBef>
                <a:spcPts val="100"/>
              </a:spcBef>
            </a:pPr>
            <a:r>
              <a:rPr lang="it-IT" sz="2000" spc="-5" dirty="0">
                <a:latin typeface="Arial" panose="020B0604020202020204" pitchFamily="34" charset="0"/>
                <a:cs typeface="Arial" panose="020B0604020202020204" pitchFamily="34" charset="0"/>
              </a:rPr>
              <a:t>“</a:t>
            </a:r>
            <a:r>
              <a:rPr lang="it-IT" sz="2000" b="1" i="1" spc="-5" dirty="0">
                <a:latin typeface="Arial" panose="020B0604020202020204" pitchFamily="34" charset="0"/>
                <a:cs typeface="Arial" panose="020B0604020202020204" pitchFamily="34" charset="0"/>
              </a:rPr>
              <a:t>la lettera più usata per contraffare le </a:t>
            </a:r>
            <a:r>
              <a:rPr lang="it-IT" sz="2000" b="1" i="1" dirty="0">
                <a:latin typeface="Arial" panose="020B0604020202020204" pitchFamily="34" charset="0"/>
                <a:cs typeface="Arial" panose="020B0604020202020204" pitchFamily="34" charset="0"/>
              </a:rPr>
              <a:t>“C” </a:t>
            </a:r>
            <a:r>
              <a:rPr lang="it-IT" sz="2000" b="1" i="1" spc="-5" dirty="0">
                <a:latin typeface="Arial" panose="020B0604020202020204" pitchFamily="34" charset="0"/>
                <a:cs typeface="Arial" panose="020B0604020202020204" pitchFamily="34" charset="0"/>
              </a:rPr>
              <a:t>di Chanel di forma particolarmente rotondeggiante che le rende molto  simili </a:t>
            </a:r>
            <a:r>
              <a:rPr lang="it-IT" sz="2000" b="1" i="1" dirty="0">
                <a:latin typeface="Arial" panose="020B0604020202020204" pitchFamily="34" charset="0"/>
                <a:cs typeface="Arial" panose="020B0604020202020204" pitchFamily="34" charset="0"/>
              </a:rPr>
              <a:t>a </a:t>
            </a:r>
            <a:r>
              <a:rPr lang="it-IT" sz="2000" b="1" i="1" spc="-5" dirty="0">
                <a:latin typeface="Arial" panose="020B0604020202020204" pitchFamily="34" charset="0"/>
                <a:cs typeface="Arial" panose="020B0604020202020204" pitchFamily="34" charset="0"/>
              </a:rPr>
              <a:t>due archi di cerchio, </a:t>
            </a:r>
            <a:r>
              <a:rPr lang="it-IT" sz="2000" b="1" i="1" dirty="0">
                <a:latin typeface="Arial" panose="020B0604020202020204" pitchFamily="34" charset="0"/>
                <a:cs typeface="Arial" panose="020B0604020202020204" pitchFamily="34" charset="0"/>
              </a:rPr>
              <a:t>è </a:t>
            </a:r>
            <a:r>
              <a:rPr lang="it-IT" sz="2000" b="1" i="1" spc="-5" dirty="0">
                <a:latin typeface="Arial" panose="020B0604020202020204" pitchFamily="34" charset="0"/>
                <a:cs typeface="Arial" panose="020B0604020202020204" pitchFamily="34" charset="0"/>
              </a:rPr>
              <a:t>sicuramente la “O”. </a:t>
            </a:r>
            <a:r>
              <a:rPr lang="it-IT" sz="2000" b="1" i="1" dirty="0">
                <a:latin typeface="Arial" panose="020B0604020202020204" pitchFamily="34" charset="0"/>
                <a:cs typeface="Arial" panose="020B0604020202020204" pitchFamily="34" charset="0"/>
              </a:rPr>
              <a:t>Detta </a:t>
            </a:r>
            <a:r>
              <a:rPr lang="it-IT" sz="2000" b="1" i="1" spc="-5" dirty="0">
                <a:latin typeface="Arial" panose="020B0604020202020204" pitchFamily="34" charset="0"/>
                <a:cs typeface="Arial" panose="020B0604020202020204" pitchFamily="34" charset="0"/>
              </a:rPr>
              <a:t>lettera permette agevolmente di realizzare lo </a:t>
            </a:r>
            <a:r>
              <a:rPr lang="it-IT" sz="2000" b="1" i="1" dirty="0">
                <a:latin typeface="Arial" panose="020B0604020202020204" pitchFamily="34" charset="0"/>
                <a:cs typeface="Arial" panose="020B0604020202020204" pitchFamily="34" charset="0"/>
              </a:rPr>
              <a:t>stesso  </a:t>
            </a:r>
            <a:r>
              <a:rPr lang="it-IT" sz="2000" b="1" i="1" spc="-5" dirty="0">
                <a:latin typeface="Arial" panose="020B0604020202020204" pitchFamily="34" charset="0"/>
                <a:cs typeface="Arial" panose="020B0604020202020204" pitchFamily="34" charset="0"/>
              </a:rPr>
              <a:t>identico intreccio ottenibile con l’incrocio delle rotondeggianti </a:t>
            </a:r>
            <a:r>
              <a:rPr lang="it-IT" sz="2000" b="1" i="1" dirty="0">
                <a:latin typeface="Arial" panose="020B0604020202020204" pitchFamily="34" charset="0"/>
                <a:cs typeface="Arial" panose="020B0604020202020204" pitchFamily="34" charset="0"/>
              </a:rPr>
              <a:t>“C”, </a:t>
            </a:r>
            <a:r>
              <a:rPr lang="it-IT" sz="2000" b="1" i="1" spc="-5" dirty="0">
                <a:latin typeface="Arial" panose="020B0604020202020204" pitchFamily="34" charset="0"/>
                <a:cs typeface="Arial" panose="020B0604020202020204" pitchFamily="34" charset="0"/>
              </a:rPr>
              <a:t>cosicché viene in definitiva ingenerata la </a:t>
            </a:r>
            <a:r>
              <a:rPr lang="it-IT" sz="2000" b="1" i="1" dirty="0">
                <a:latin typeface="Arial" panose="020B0604020202020204" pitchFamily="34" charset="0"/>
                <a:cs typeface="Arial" panose="020B0604020202020204" pitchFamily="34" charset="0"/>
              </a:rPr>
              <a:t>stessa  impressione </a:t>
            </a:r>
            <a:r>
              <a:rPr lang="it-IT" sz="2000" b="1" i="1" spc="-5" dirty="0">
                <a:latin typeface="Arial" panose="020B0604020202020204" pitchFamily="34" charset="0"/>
                <a:cs typeface="Arial" panose="020B0604020202020204" pitchFamily="34" charset="0"/>
              </a:rPr>
              <a:t>d’insieme</a:t>
            </a:r>
            <a:r>
              <a:rPr lang="it-IT" sz="2000" spc="-5"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Nel caso di specie </a:t>
            </a:r>
            <a:r>
              <a:rPr lang="it-IT" sz="2000" spc="-5" dirty="0">
                <a:latin typeface="Arial" panose="020B0604020202020204" pitchFamily="34" charset="0"/>
                <a:cs typeface="Arial" panose="020B0604020202020204" pitchFamily="34" charset="0"/>
              </a:rPr>
              <a:t>“</a:t>
            </a:r>
            <a:r>
              <a:rPr lang="it-IT" sz="2000" b="1" i="1" spc="-5" dirty="0">
                <a:latin typeface="Arial" panose="020B0604020202020204" pitchFamily="34" charset="0"/>
                <a:cs typeface="Arial" panose="020B0604020202020204" pitchFamily="34" charset="0"/>
              </a:rPr>
              <a:t>l’effetto </a:t>
            </a:r>
            <a:r>
              <a:rPr lang="it-IT" sz="2000" b="1" i="1" spc="-5" dirty="0" err="1">
                <a:latin typeface="Arial" panose="020B0604020202020204" pitchFamily="34" charset="0"/>
                <a:cs typeface="Arial" panose="020B0604020202020204" pitchFamily="34" charset="0"/>
              </a:rPr>
              <a:t>confusorio</a:t>
            </a:r>
            <a:r>
              <a:rPr lang="it-IT" sz="2000" b="1" i="1" spc="-5" dirty="0">
                <a:latin typeface="Arial" panose="020B0604020202020204" pitchFamily="34" charset="0"/>
                <a:cs typeface="Arial" panose="020B0604020202020204" pitchFamily="34" charset="0"/>
              </a:rPr>
              <a:t> </a:t>
            </a:r>
            <a:r>
              <a:rPr lang="it-IT" sz="2000" b="1" i="1" dirty="0">
                <a:latin typeface="Arial" panose="020B0604020202020204" pitchFamily="34" charset="0"/>
                <a:cs typeface="Arial" panose="020B0604020202020204" pitchFamily="34" charset="0"/>
              </a:rPr>
              <a:t>è </a:t>
            </a:r>
            <a:r>
              <a:rPr lang="it-IT" sz="2000" b="1" i="1" spc="-5" dirty="0">
                <a:latin typeface="Arial" panose="020B0604020202020204" pitchFamily="34" charset="0"/>
                <a:cs typeface="Arial" panose="020B0604020202020204" pitchFamily="34" charset="0"/>
              </a:rPr>
              <a:t>accresciuto anche dal </a:t>
            </a:r>
            <a:r>
              <a:rPr lang="it-IT" sz="2000" b="1" i="1" dirty="0">
                <a:latin typeface="Arial" panose="020B0604020202020204" pitchFamily="34" charset="0"/>
                <a:cs typeface="Arial" panose="020B0604020202020204" pitchFamily="34" charset="0"/>
              </a:rPr>
              <a:t>fatto </a:t>
            </a:r>
            <a:r>
              <a:rPr lang="it-IT" sz="2000" b="1" i="1" spc="-5" dirty="0">
                <a:latin typeface="Arial" panose="020B0604020202020204" pitchFamily="34" charset="0"/>
                <a:cs typeface="Arial" panose="020B0604020202020204" pitchFamily="34" charset="0"/>
              </a:rPr>
              <a:t>che il marchio  contraffatto viene scientemente posizionato nello </a:t>
            </a:r>
            <a:r>
              <a:rPr lang="it-IT" sz="2000" b="1" i="1" dirty="0">
                <a:latin typeface="Arial" panose="020B0604020202020204" pitchFamily="34" charset="0"/>
                <a:cs typeface="Arial" panose="020B0604020202020204" pitchFamily="34" charset="0"/>
              </a:rPr>
              <a:t>stesso </a:t>
            </a:r>
            <a:r>
              <a:rPr lang="it-IT" sz="2000" b="1" i="1" spc="-5" dirty="0">
                <a:latin typeface="Arial" panose="020B0604020202020204" pitchFamily="34" charset="0"/>
                <a:cs typeface="Arial" panose="020B0604020202020204" pitchFamily="34" charset="0"/>
              </a:rPr>
              <a:t>modo in cui la </a:t>
            </a:r>
            <a:r>
              <a:rPr lang="it-IT" sz="2000" b="1" i="1" dirty="0">
                <a:latin typeface="Arial" panose="020B0604020202020204" pitchFamily="34" charset="0"/>
                <a:cs typeface="Arial" panose="020B0604020202020204" pitchFamily="34" charset="0"/>
              </a:rPr>
              <a:t>casa </a:t>
            </a:r>
            <a:r>
              <a:rPr lang="it-IT" sz="2000" b="1" i="1" spc="-5" dirty="0">
                <a:latin typeface="Arial" panose="020B0604020202020204" pitchFamily="34" charset="0"/>
                <a:cs typeface="Arial" panose="020B0604020202020204" pitchFamily="34" charset="0"/>
              </a:rPr>
              <a:t>madre appone il proprio celebre  marchio figurativo sugli occhiali da sole in </a:t>
            </a:r>
            <a:r>
              <a:rPr lang="it-IT" sz="2000" b="1" i="1" spc="-10" dirty="0">
                <a:latin typeface="Arial" panose="020B0604020202020204" pitchFamily="34" charset="0"/>
                <a:cs typeface="Arial" panose="020B0604020202020204" pitchFamily="34" charset="0"/>
              </a:rPr>
              <a:t>produzione</a:t>
            </a:r>
            <a:r>
              <a:rPr lang="it-IT" sz="2000" b="1" i="1" u="sng" spc="-10" dirty="0">
                <a:uFill>
                  <a:solidFill>
                    <a:srgbClr val="000000"/>
                  </a:solidFill>
                </a:uFill>
                <a:latin typeface="Arial" panose="020B0604020202020204" pitchFamily="34" charset="0"/>
                <a:cs typeface="Arial" panose="020B0604020202020204" pitchFamily="34" charset="0"/>
              </a:rPr>
              <a:t> </a:t>
            </a:r>
            <a:r>
              <a:rPr lang="it-IT" sz="2000" i="1" spc="-5" dirty="0">
                <a:latin typeface="Arial" panose="020B0604020202020204" pitchFamily="34" charset="0"/>
                <a:cs typeface="Arial" panose="020B0604020202020204" pitchFamily="34" charset="0"/>
              </a:rPr>
              <a:t>... </a:t>
            </a:r>
            <a:r>
              <a:rPr lang="it-IT" sz="2000" i="1" dirty="0">
                <a:latin typeface="Arial" panose="020B0604020202020204" pitchFamily="34" charset="0"/>
                <a:cs typeface="Arial" panose="020B0604020202020204" pitchFamily="34" charset="0"/>
              </a:rPr>
              <a:t>lievi ed </a:t>
            </a:r>
            <a:r>
              <a:rPr lang="it-IT" sz="2000" i="1" spc="-5" dirty="0">
                <a:latin typeface="Arial" panose="020B0604020202020204" pitchFamily="34" charset="0"/>
                <a:cs typeface="Arial" panose="020B0604020202020204" pitchFamily="34" charset="0"/>
              </a:rPr>
              <a:t>artificiose </a:t>
            </a:r>
            <a:r>
              <a:rPr lang="it-IT" sz="2000" i="1" dirty="0">
                <a:latin typeface="Arial" panose="020B0604020202020204" pitchFamily="34" charset="0"/>
                <a:cs typeface="Arial" panose="020B0604020202020204" pitchFamily="34" charset="0"/>
              </a:rPr>
              <a:t>modifiche del </a:t>
            </a:r>
            <a:r>
              <a:rPr lang="it-IT" sz="2000" i="1" spc="-5" dirty="0">
                <a:latin typeface="Arial" panose="020B0604020202020204" pitchFamily="34" charset="0"/>
                <a:cs typeface="Arial" panose="020B0604020202020204" pitchFamily="34" charset="0"/>
              </a:rPr>
              <a:t>prodotto </a:t>
            </a:r>
            <a:r>
              <a:rPr lang="it-IT" sz="2000" i="1" dirty="0">
                <a:latin typeface="Arial" panose="020B0604020202020204" pitchFamily="34" charset="0"/>
                <a:cs typeface="Arial" panose="020B0604020202020204" pitchFamily="34" charset="0"/>
              </a:rPr>
              <a:t>sono del </a:t>
            </a:r>
            <a:r>
              <a:rPr lang="it-IT" sz="2000" i="1" spc="-5" dirty="0">
                <a:latin typeface="Arial" panose="020B0604020202020204" pitchFamily="34" charset="0"/>
                <a:cs typeface="Arial" panose="020B0604020202020204" pitchFamily="34" charset="0"/>
              </a:rPr>
              <a:t>tutto  irrilevanti </a:t>
            </a:r>
            <a:r>
              <a:rPr lang="it-IT" sz="2000" i="1" dirty="0">
                <a:latin typeface="Arial" panose="020B0604020202020204" pitchFamily="34" charset="0"/>
                <a:cs typeface="Arial" panose="020B0604020202020204" pitchFamily="34" charset="0"/>
              </a:rPr>
              <a:t>se il </a:t>
            </a:r>
            <a:r>
              <a:rPr lang="it-IT" sz="2000" i="1" spc="-5" dirty="0">
                <a:latin typeface="Arial" panose="020B0604020202020204" pitchFamily="34" charset="0"/>
                <a:cs typeface="Arial" panose="020B0604020202020204" pitchFamily="34" charset="0"/>
              </a:rPr>
              <a:t>risultato </a:t>
            </a:r>
            <a:r>
              <a:rPr lang="it-IT" sz="2000" i="1" dirty="0">
                <a:latin typeface="Arial" panose="020B0604020202020204" pitchFamily="34" charset="0"/>
                <a:cs typeface="Arial" panose="020B0604020202020204" pitchFamily="34" charset="0"/>
              </a:rPr>
              <a:t>complessivo è quello di creare un bene che alla prima apparenza </a:t>
            </a:r>
            <a:r>
              <a:rPr lang="it-IT" sz="2000" i="1" spc="-5" dirty="0">
                <a:latin typeface="Arial" panose="020B0604020202020204" pitchFamily="34" charset="0"/>
                <a:cs typeface="Arial" panose="020B0604020202020204" pitchFamily="34" charset="0"/>
              </a:rPr>
              <a:t>risulta oggetto </a:t>
            </a:r>
            <a:r>
              <a:rPr lang="it-IT" sz="2000" i="1" dirty="0">
                <a:latin typeface="Arial" panose="020B0604020202020204" pitchFamily="34" charset="0"/>
                <a:cs typeface="Arial" panose="020B0604020202020204" pitchFamily="34" charset="0"/>
              </a:rPr>
              <a:t>di possibile  </a:t>
            </a:r>
            <a:r>
              <a:rPr lang="it-IT" sz="2000" i="1" spc="-5" dirty="0">
                <a:latin typeface="Arial" panose="020B0604020202020204" pitchFamily="34" charset="0"/>
                <a:cs typeface="Arial" panose="020B0604020202020204" pitchFamily="34" charset="0"/>
              </a:rPr>
              <a:t>confusione; infatti </a:t>
            </a:r>
            <a:r>
              <a:rPr lang="it-IT" sz="2000" i="1" dirty="0">
                <a:latin typeface="Arial" panose="020B0604020202020204" pitchFamily="34" charset="0"/>
                <a:cs typeface="Arial" panose="020B0604020202020204" pitchFamily="34" charset="0"/>
              </a:rPr>
              <a:t>l’idea </a:t>
            </a:r>
            <a:r>
              <a:rPr lang="it-IT" sz="2000" i="1" spc="-5" dirty="0">
                <a:latin typeface="Arial" panose="020B0604020202020204" pitchFamily="34" charset="0"/>
                <a:cs typeface="Arial" panose="020B0604020202020204" pitchFamily="34" charset="0"/>
              </a:rPr>
              <a:t>sottesa </a:t>
            </a:r>
            <a:r>
              <a:rPr lang="it-IT" sz="2000" i="1" dirty="0">
                <a:latin typeface="Arial" panose="020B0604020202020204" pitchFamily="34" charset="0"/>
                <a:cs typeface="Arial" panose="020B0604020202020204" pitchFamily="34" charset="0"/>
              </a:rPr>
              <a:t>al </a:t>
            </a:r>
            <a:r>
              <a:rPr lang="it-IT" sz="2000" i="1" spc="-5" dirty="0">
                <a:latin typeface="Arial" panose="020B0604020202020204" pitchFamily="34" charset="0"/>
                <a:cs typeface="Arial" panose="020B0604020202020204" pitchFamily="34" charset="0"/>
              </a:rPr>
              <a:t>falso </a:t>
            </a:r>
            <a:r>
              <a:rPr lang="it-IT" sz="2000" i="1" dirty="0">
                <a:latin typeface="Arial" panose="020B0604020202020204" pitchFamily="34" charset="0"/>
                <a:cs typeface="Arial" panose="020B0604020202020204" pitchFamily="34" charset="0"/>
              </a:rPr>
              <a:t>in esame, è proprio quella di creare un </a:t>
            </a:r>
            <a:r>
              <a:rPr lang="it-IT" sz="2000" i="1" spc="-5" dirty="0">
                <a:latin typeface="Arial" panose="020B0604020202020204" pitchFamily="34" charset="0"/>
                <a:cs typeface="Arial" panose="020B0604020202020204" pitchFamily="34" charset="0"/>
              </a:rPr>
              <a:t>prodotto </a:t>
            </a:r>
            <a:r>
              <a:rPr lang="it-IT" sz="2000" i="1" dirty="0">
                <a:latin typeface="Arial" panose="020B0604020202020204" pitchFamily="34" charset="0"/>
                <a:cs typeface="Arial" panose="020B0604020202020204" pitchFamily="34" charset="0"/>
              </a:rPr>
              <a:t>che, non uguale, ma simile  all’originale, </a:t>
            </a:r>
            <a:r>
              <a:rPr lang="it-IT" sz="2000" i="1" spc="-5" dirty="0">
                <a:latin typeface="Arial" panose="020B0604020202020204" pitchFamily="34" charset="0"/>
                <a:cs typeface="Arial" panose="020B0604020202020204" pitchFamily="34" charset="0"/>
              </a:rPr>
              <a:t>determini </a:t>
            </a:r>
            <a:r>
              <a:rPr lang="it-IT" sz="2000" i="1" dirty="0">
                <a:latin typeface="Arial" panose="020B0604020202020204" pitchFamily="34" charset="0"/>
                <a:cs typeface="Arial" panose="020B0604020202020204" pitchFamily="34" charset="0"/>
              </a:rPr>
              <a:t>nel suo complesso un’immagine speculare a quella </a:t>
            </a:r>
            <a:r>
              <a:rPr lang="it-IT" sz="2000" i="1" spc="-5" dirty="0">
                <a:latin typeface="Arial" panose="020B0604020202020204" pitchFamily="34" charset="0"/>
                <a:cs typeface="Arial" panose="020B0604020202020204" pitchFamily="34" charset="0"/>
              </a:rPr>
              <a:t>tutelata </a:t>
            </a:r>
            <a:r>
              <a:rPr lang="it-IT" sz="2000" i="1" dirty="0">
                <a:latin typeface="Arial" panose="020B0604020202020204" pitchFamily="34" charset="0"/>
                <a:cs typeface="Arial" panose="020B0604020202020204" pitchFamily="34" charset="0"/>
              </a:rPr>
              <a:t>ed in grado </a:t>
            </a:r>
            <a:r>
              <a:rPr lang="it-IT" sz="2000" i="1" spc="-5" dirty="0">
                <a:latin typeface="Arial" panose="020B0604020202020204" pitchFamily="34" charset="0"/>
                <a:cs typeface="Arial" panose="020B0604020202020204" pitchFamily="34" charset="0"/>
              </a:rPr>
              <a:t>soprattutto </a:t>
            </a:r>
            <a:r>
              <a:rPr lang="it-IT" sz="2000" i="1" dirty="0">
                <a:latin typeface="Arial" panose="020B0604020202020204" pitchFamily="34" charset="0"/>
                <a:cs typeface="Arial" panose="020B0604020202020204" pitchFamily="34" charset="0"/>
              </a:rPr>
              <a:t>di creare (non </a:t>
            </a:r>
            <a:r>
              <a:rPr lang="it-IT" sz="2000" i="1" spc="-5" dirty="0">
                <a:latin typeface="Arial" panose="020B0604020202020204" pitchFamily="34" charset="0"/>
                <a:cs typeface="Arial" panose="020B0604020202020204" pitchFamily="34" charset="0"/>
              </a:rPr>
              <a:t>certo  </a:t>
            </a:r>
            <a:r>
              <a:rPr lang="it-IT" sz="2000" i="1" dirty="0">
                <a:latin typeface="Arial" panose="020B0604020202020204" pitchFamily="34" charset="0"/>
                <a:cs typeface="Arial" panose="020B0604020202020204" pitchFamily="34" charset="0"/>
              </a:rPr>
              <a:t>nel consapevole </a:t>
            </a:r>
            <a:r>
              <a:rPr lang="it-IT" sz="2000" i="1" spc="-5" dirty="0">
                <a:latin typeface="Arial" panose="020B0604020202020204" pitchFamily="34" charset="0"/>
                <a:cs typeface="Arial" panose="020B0604020202020204" pitchFamily="34" charset="0"/>
              </a:rPr>
              <a:t>acquirente) </a:t>
            </a:r>
            <a:r>
              <a:rPr lang="it-IT" sz="2000" i="1" dirty="0">
                <a:latin typeface="Arial" panose="020B0604020202020204" pitchFamily="34" charset="0"/>
                <a:cs typeface="Arial" panose="020B0604020202020204" pitchFamily="34" charset="0"/>
              </a:rPr>
              <a:t>una </a:t>
            </a:r>
            <a:r>
              <a:rPr lang="it-IT" sz="2000" i="1" spc="-5" dirty="0">
                <a:latin typeface="Arial" panose="020B0604020202020204" pitchFamily="34" charset="0"/>
                <a:cs typeface="Arial" panose="020B0604020202020204" pitchFamily="34" charset="0"/>
              </a:rPr>
              <a:t>potenzialità </a:t>
            </a:r>
            <a:r>
              <a:rPr lang="it-IT" sz="2000" i="1" spc="-5" dirty="0" err="1">
                <a:latin typeface="Arial" panose="020B0604020202020204" pitchFamily="34" charset="0"/>
                <a:cs typeface="Arial" panose="020B0604020202020204" pitchFamily="34" charset="0"/>
              </a:rPr>
              <a:t>ingannatoria</a:t>
            </a:r>
            <a:r>
              <a:rPr lang="it-IT" sz="2000" spc="-5"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(pp. 3-4 della</a:t>
            </a:r>
            <a:r>
              <a:rPr lang="it-IT" sz="2000" spc="10" dirty="0">
                <a:latin typeface="Arial" panose="020B0604020202020204" pitchFamily="34" charset="0"/>
                <a:cs typeface="Arial" panose="020B0604020202020204" pitchFamily="34" charset="0"/>
              </a:rPr>
              <a:t> </a:t>
            </a:r>
            <a:r>
              <a:rPr lang="it-IT" sz="2000" spc="-5" dirty="0">
                <a:latin typeface="Arial" panose="020B0604020202020204" pitchFamily="34" charset="0"/>
                <a:cs typeface="Arial" panose="020B0604020202020204" pitchFamily="34" charset="0"/>
              </a:rPr>
              <a:t>sentenza)</a:t>
            </a:r>
            <a:endParaRPr lang="it-IT" sz="2000" dirty="0">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1602720" cy="896619"/>
          </a:xfrm>
          <a:prstGeom prst="rect">
            <a:avLst/>
          </a:prstGeom>
        </p:spPr>
        <p:txBody>
          <a:bodyPr vert="horz" wrap="square" lIns="0" tIns="13970" rIns="0" bIns="0" rtlCol="0">
            <a:spAutoFit/>
          </a:bodyPr>
          <a:lstStyle/>
          <a:p>
            <a:pPr marL="12700">
              <a:lnSpc>
                <a:spcPct val="100000"/>
              </a:lnSpc>
              <a:spcBef>
                <a:spcPts val="110"/>
              </a:spcBef>
            </a:pPr>
            <a:r>
              <a:rPr sz="5700" spc="5" dirty="0"/>
              <a:t>Confondibilità Monogramma</a:t>
            </a:r>
            <a:r>
              <a:rPr sz="5700" spc="-55" dirty="0"/>
              <a:t> </a:t>
            </a:r>
            <a:r>
              <a:rPr sz="5700" spc="5" dirty="0"/>
              <a:t>Chanel</a:t>
            </a:r>
            <a:endParaRPr sz="57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7</a:t>
            </a:r>
            <a:r>
              <a:rPr spc="15" dirty="0"/>
              <a:t>8</a:t>
            </a:r>
          </a:p>
        </p:txBody>
      </p:sp>
      <p:sp>
        <p:nvSpPr>
          <p:cNvPr id="3" name="object 3"/>
          <p:cNvSpPr txBox="1"/>
          <p:nvPr/>
        </p:nvSpPr>
        <p:spPr>
          <a:xfrm>
            <a:off x="1557932" y="2733184"/>
            <a:ext cx="15047318" cy="5145639"/>
          </a:xfrm>
          <a:prstGeom prst="rect">
            <a:avLst/>
          </a:prstGeom>
        </p:spPr>
        <p:txBody>
          <a:bodyPr vert="horz" wrap="square" lIns="0" tIns="13335" rIns="0" bIns="0" rtlCol="0">
            <a:spAutoFit/>
          </a:bodyPr>
          <a:lstStyle/>
          <a:p>
            <a:pPr marL="12700" marR="5080" algn="just">
              <a:lnSpc>
                <a:spcPts val="2640"/>
              </a:lnSpc>
              <a:spcBef>
                <a:spcPts val="270"/>
              </a:spcBef>
            </a:pPr>
            <a:r>
              <a:rPr lang="it-IT" sz="2000" b="1" dirty="0">
                <a:latin typeface="Arial" panose="020B0604020202020204" pitchFamily="34" charset="0"/>
                <a:cs typeface="Arial" panose="020B0604020202020204" pitchFamily="34" charset="0"/>
              </a:rPr>
              <a:t>Tribunale </a:t>
            </a:r>
            <a:r>
              <a:rPr lang="it-IT" sz="2000" b="1" spc="15" dirty="0">
                <a:latin typeface="Arial" panose="020B0604020202020204" pitchFamily="34" charset="0"/>
                <a:cs typeface="Arial" panose="020B0604020202020204" pitchFamily="34" charset="0"/>
              </a:rPr>
              <a:t>di Genova</a:t>
            </a:r>
            <a:r>
              <a:rPr lang="it-IT" sz="2000" spc="15" dirty="0">
                <a:latin typeface="Arial" panose="020B0604020202020204" pitchFamily="34" charset="0"/>
                <a:cs typeface="Arial" panose="020B0604020202020204" pitchFamily="34" charset="0"/>
              </a:rPr>
              <a:t>, sentenza </a:t>
            </a:r>
            <a:r>
              <a:rPr lang="it-IT" sz="2000" spc="10" dirty="0">
                <a:latin typeface="Arial" panose="020B0604020202020204" pitchFamily="34" charset="0"/>
                <a:cs typeface="Arial" panose="020B0604020202020204" pitchFamily="34" charset="0"/>
              </a:rPr>
              <a:t>n. </a:t>
            </a:r>
            <a:r>
              <a:rPr lang="it-IT" sz="2000" spc="15" dirty="0">
                <a:latin typeface="Arial" panose="020B0604020202020204" pitchFamily="34" charset="0"/>
                <a:cs typeface="Arial" panose="020B0604020202020204" pitchFamily="34" charset="0"/>
              </a:rPr>
              <a:t>4657/10 del 2 – 8 novembre 2010, </a:t>
            </a:r>
            <a:r>
              <a:rPr lang="it-IT" sz="2000" spc="15" dirty="0" err="1">
                <a:latin typeface="Arial" panose="020B0604020202020204" pitchFamily="34" charset="0"/>
                <a:cs typeface="Arial" panose="020B0604020202020204" pitchFamily="34" charset="0"/>
              </a:rPr>
              <a:t>proc</a:t>
            </a:r>
            <a:r>
              <a:rPr lang="it-IT" sz="2000" spc="15" dirty="0">
                <a:latin typeface="Arial" panose="020B0604020202020204" pitchFamily="34" charset="0"/>
                <a:cs typeface="Arial" panose="020B0604020202020204" pitchFamily="34" charset="0"/>
              </a:rPr>
              <a:t>. </a:t>
            </a:r>
            <a:r>
              <a:rPr lang="it-IT" sz="2000" spc="15" dirty="0" err="1">
                <a:latin typeface="Arial" panose="020B0604020202020204" pitchFamily="34" charset="0"/>
                <a:cs typeface="Arial" panose="020B0604020202020204" pitchFamily="34" charset="0"/>
              </a:rPr>
              <a:t>pen</a:t>
            </a:r>
            <a:r>
              <a:rPr lang="it-IT" sz="2000" spc="15" dirty="0">
                <a:latin typeface="Arial" panose="020B0604020202020204" pitchFamily="34" charset="0"/>
                <a:cs typeface="Arial" panose="020B0604020202020204" pitchFamily="34" charset="0"/>
              </a:rPr>
              <a:t>. </a:t>
            </a:r>
            <a:r>
              <a:rPr lang="it-IT" sz="2000" spc="10" dirty="0">
                <a:latin typeface="Arial" panose="020B0604020202020204" pitchFamily="34" charset="0"/>
                <a:cs typeface="Arial" panose="020B0604020202020204" pitchFamily="34" charset="0"/>
              </a:rPr>
              <a:t>n. </a:t>
            </a:r>
            <a:r>
              <a:rPr lang="it-IT" sz="2000" spc="15" dirty="0">
                <a:latin typeface="Arial" panose="020B0604020202020204" pitchFamily="34" charset="0"/>
                <a:cs typeface="Arial" panose="020B0604020202020204" pitchFamily="34" charset="0"/>
              </a:rPr>
              <a:t>3236/2008  </a:t>
            </a:r>
            <a:r>
              <a:rPr lang="it-IT" sz="2000" spc="-20" dirty="0">
                <a:latin typeface="Arial" panose="020B0604020202020204" pitchFamily="34" charset="0"/>
                <a:cs typeface="Arial" panose="020B0604020202020204" pitchFamily="34" charset="0"/>
              </a:rPr>
              <a:t>R.G.P.M.; </a:t>
            </a:r>
            <a:r>
              <a:rPr lang="it-IT" sz="2000" spc="15" dirty="0">
                <a:latin typeface="Arial" panose="020B0604020202020204" pitchFamily="34" charset="0"/>
                <a:cs typeface="Arial" panose="020B0604020202020204" pitchFamily="34" charset="0"/>
              </a:rPr>
              <a:t>1097/2009</a:t>
            </a:r>
            <a:r>
              <a:rPr lang="it-IT" sz="2000" spc="25"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R.G.Trib</a:t>
            </a:r>
            <a:r>
              <a:rPr lang="it-IT" sz="2000" dirty="0">
                <a:latin typeface="Arial" panose="020B0604020202020204" pitchFamily="34" charset="0"/>
                <a:cs typeface="Arial" panose="020B0604020202020204" pitchFamily="34" charset="0"/>
              </a:rPr>
              <a:t>.</a:t>
            </a:r>
          </a:p>
          <a:p>
            <a:pPr marL="12700">
              <a:lnSpc>
                <a:spcPts val="2530"/>
              </a:lnSpc>
            </a:pPr>
            <a:r>
              <a:rPr lang="it-IT" sz="2000" b="1" spc="15" dirty="0">
                <a:latin typeface="Arial" panose="020B0604020202020204" pitchFamily="34" charset="0"/>
                <a:cs typeface="Arial" panose="020B0604020202020204" pitchFamily="34" charset="0"/>
              </a:rPr>
              <a:t>“</a:t>
            </a:r>
            <a:r>
              <a:rPr lang="it-IT" sz="2000" i="1" spc="15" dirty="0">
                <a:latin typeface="Arial" panose="020B0604020202020204" pitchFamily="34" charset="0"/>
                <a:cs typeface="Arial" panose="020B0604020202020204" pitchFamily="34" charset="0"/>
              </a:rPr>
              <a:t>Esaminando</a:t>
            </a:r>
            <a:r>
              <a:rPr lang="it-IT" sz="2000" i="1" spc="270"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in</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udienza</a:t>
            </a:r>
            <a:r>
              <a:rPr lang="it-IT" sz="2000" i="1" spc="275" dirty="0">
                <a:latin typeface="Arial" panose="020B0604020202020204" pitchFamily="34" charset="0"/>
                <a:cs typeface="Arial" panose="020B0604020202020204" pitchFamily="34" charset="0"/>
              </a:rPr>
              <a:t> </a:t>
            </a:r>
            <a:r>
              <a:rPr lang="it-IT" sz="2000" i="1" spc="5" dirty="0">
                <a:latin typeface="Arial" panose="020B0604020202020204" pitchFamily="34" charset="0"/>
                <a:cs typeface="Arial" panose="020B0604020202020204" pitchFamily="34" charset="0"/>
              </a:rPr>
              <a:t>il</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corpo</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di</a:t>
            </a:r>
            <a:r>
              <a:rPr lang="it-IT" sz="2000" i="1" spc="270"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reato,</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si</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è</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infatti</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potuto</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accertare</a:t>
            </a:r>
            <a:r>
              <a:rPr lang="it-IT" sz="2000" i="1" spc="270"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che</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sulle</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borse</a:t>
            </a:r>
            <a:r>
              <a:rPr lang="it-IT" sz="2000" i="1" spc="275" dirty="0">
                <a:latin typeface="Arial" panose="020B0604020202020204" pitchFamily="34" charset="0"/>
                <a:cs typeface="Arial" panose="020B0604020202020204" pitchFamily="34" charset="0"/>
              </a:rPr>
              <a:t> </a:t>
            </a:r>
            <a:r>
              <a:rPr lang="it-IT" sz="2000" i="1" spc="10" dirty="0">
                <a:latin typeface="Arial" panose="020B0604020202020204" pitchFamily="34" charset="0"/>
                <a:cs typeface="Arial" panose="020B0604020202020204" pitchFamily="34" charset="0"/>
              </a:rPr>
              <a:t>in</a:t>
            </a:r>
            <a:r>
              <a:rPr lang="it-IT" sz="2000" i="1" spc="27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sequestro</a:t>
            </a:r>
            <a:endParaRPr lang="it-IT" sz="2000" dirty="0">
              <a:latin typeface="Arial" panose="020B0604020202020204" pitchFamily="34" charset="0"/>
              <a:cs typeface="Arial" panose="020B0604020202020204" pitchFamily="34" charset="0"/>
            </a:endParaRPr>
          </a:p>
          <a:p>
            <a:pPr marL="12700" marR="5080" algn="just">
              <a:lnSpc>
                <a:spcPts val="2640"/>
              </a:lnSpc>
              <a:spcBef>
                <a:spcPts val="110"/>
              </a:spcBef>
            </a:pPr>
            <a:r>
              <a:rPr lang="it-IT" sz="2000" i="1" spc="15" dirty="0">
                <a:latin typeface="Arial" panose="020B0604020202020204" pitchFamily="34" charset="0"/>
                <a:cs typeface="Arial" panose="020B0604020202020204" pitchFamily="34" charset="0"/>
              </a:rPr>
              <a:t>compaiono due </a:t>
            </a:r>
            <a:r>
              <a:rPr lang="it-IT" sz="2000" i="1" spc="25" dirty="0">
                <a:latin typeface="Arial" panose="020B0604020202020204" pitchFamily="34" charset="0"/>
                <a:cs typeface="Arial" panose="020B0604020202020204" pitchFamily="34" charset="0"/>
              </a:rPr>
              <a:t>O </a:t>
            </a:r>
            <a:r>
              <a:rPr lang="it-IT" sz="2000" i="1" spc="10" dirty="0">
                <a:latin typeface="Arial" panose="020B0604020202020204" pitchFamily="34" charset="0"/>
                <a:cs typeface="Arial" panose="020B0604020202020204" pitchFamily="34" charset="0"/>
              </a:rPr>
              <a:t>intrecciate </a:t>
            </a:r>
            <a:r>
              <a:rPr lang="it-IT" sz="2000" i="1" spc="15" dirty="0">
                <a:latin typeface="Arial" panose="020B0604020202020204" pitchFamily="34" charset="0"/>
                <a:cs typeface="Arial" panose="020B0604020202020204" pitchFamily="34" charset="0"/>
              </a:rPr>
              <a:t>e che </a:t>
            </a:r>
            <a:r>
              <a:rPr lang="it-IT" sz="2000" i="1" spc="10" dirty="0">
                <a:latin typeface="Arial" panose="020B0604020202020204" pitchFamily="34" charset="0"/>
                <a:cs typeface="Arial" panose="020B0604020202020204" pitchFamily="34" charset="0"/>
              </a:rPr>
              <a:t>la </a:t>
            </a:r>
            <a:r>
              <a:rPr lang="it-IT" sz="2000" i="1" spc="15" dirty="0">
                <a:latin typeface="Arial" panose="020B0604020202020204" pitchFamily="34" charset="0"/>
                <a:cs typeface="Arial" panose="020B0604020202020204" pitchFamily="34" charset="0"/>
              </a:rPr>
              <a:t>parte più estrema </a:t>
            </a:r>
            <a:r>
              <a:rPr lang="it-IT" sz="2000" i="1" spc="10" dirty="0">
                <a:latin typeface="Arial" panose="020B0604020202020204" pitchFamily="34" charset="0"/>
                <a:cs typeface="Arial" panose="020B0604020202020204" pitchFamily="34" charset="0"/>
              </a:rPr>
              <a:t>di </a:t>
            </a:r>
            <a:r>
              <a:rPr lang="it-IT" sz="2000" i="1" spc="15" dirty="0">
                <a:latin typeface="Arial" panose="020B0604020202020204" pitchFamily="34" charset="0"/>
                <a:cs typeface="Arial" panose="020B0604020202020204" pitchFamily="34" charset="0"/>
              </a:rPr>
              <a:t>queste </a:t>
            </a:r>
            <a:r>
              <a:rPr lang="it-IT" sz="2000" i="1" spc="25" dirty="0">
                <a:latin typeface="Arial" panose="020B0604020202020204" pitchFamily="34" charset="0"/>
                <a:cs typeface="Arial" panose="020B0604020202020204" pitchFamily="34" charset="0"/>
              </a:rPr>
              <a:t>O </a:t>
            </a:r>
            <a:r>
              <a:rPr lang="it-IT" sz="2000" i="1" spc="15" dirty="0">
                <a:latin typeface="Arial" panose="020B0604020202020204" pitchFamily="34" charset="0"/>
                <a:cs typeface="Arial" panose="020B0604020202020204" pitchFamily="34" charset="0"/>
              </a:rPr>
              <a:t>non è </a:t>
            </a:r>
            <a:r>
              <a:rPr lang="it-IT" sz="2000" i="1" spc="10" dirty="0">
                <a:latin typeface="Arial" panose="020B0604020202020204" pitchFamily="34" charset="0"/>
                <a:cs typeface="Arial" panose="020B0604020202020204" pitchFamily="34" charset="0"/>
              </a:rPr>
              <a:t>stata cucita </a:t>
            </a:r>
            <a:r>
              <a:rPr lang="it-IT" sz="2000" i="1" spc="15" dirty="0">
                <a:latin typeface="Arial" panose="020B0604020202020204" pitchFamily="34" charset="0"/>
                <a:cs typeface="Arial" panose="020B0604020202020204" pitchFamily="34" charset="0"/>
              </a:rPr>
              <a:t>integralmente  e può essere facilmente asportata senza danneggiare </a:t>
            </a:r>
            <a:r>
              <a:rPr lang="it-IT" sz="2000" i="1" spc="5" dirty="0">
                <a:latin typeface="Arial" panose="020B0604020202020204" pitchFamily="34" charset="0"/>
                <a:cs typeface="Arial" panose="020B0604020202020204" pitchFamily="34" charset="0"/>
              </a:rPr>
              <a:t>il </a:t>
            </a:r>
            <a:r>
              <a:rPr lang="it-IT" sz="2000" i="1" spc="10" dirty="0">
                <a:latin typeface="Arial" panose="020B0604020202020204" pitchFamily="34" charset="0"/>
                <a:cs typeface="Arial" panose="020B0604020202020204" pitchFamily="34" charset="0"/>
              </a:rPr>
              <a:t>prodotto. </a:t>
            </a:r>
            <a:r>
              <a:rPr lang="it-IT" sz="2000" i="1" spc="15" dirty="0">
                <a:latin typeface="Arial" panose="020B0604020202020204" pitchFamily="34" charset="0"/>
                <a:cs typeface="Arial" panose="020B0604020202020204" pitchFamily="34" charset="0"/>
              </a:rPr>
              <a:t>Asportando questo arco </a:t>
            </a:r>
            <a:r>
              <a:rPr lang="it-IT" sz="2000" i="1" spc="10" dirty="0">
                <a:latin typeface="Arial" panose="020B0604020202020204" pitchFamily="34" charset="0"/>
                <a:cs typeface="Arial" panose="020B0604020202020204" pitchFamily="34" charset="0"/>
              </a:rPr>
              <a:t>le </a:t>
            </a:r>
            <a:r>
              <a:rPr lang="it-IT" sz="2000" i="1" spc="15" dirty="0">
                <a:latin typeface="Arial" panose="020B0604020202020204" pitchFamily="34" charset="0"/>
                <a:cs typeface="Arial" panose="020B0604020202020204" pitchFamily="34" charset="0"/>
              </a:rPr>
              <a:t>due </a:t>
            </a:r>
            <a:r>
              <a:rPr lang="it-IT" sz="2000" i="1" spc="25" dirty="0">
                <a:latin typeface="Arial" panose="020B0604020202020204" pitchFamily="34" charset="0"/>
                <a:cs typeface="Arial" panose="020B0604020202020204" pitchFamily="34" charset="0"/>
              </a:rPr>
              <a:t>O  </a:t>
            </a:r>
            <a:r>
              <a:rPr lang="it-IT" sz="2000" i="1" spc="10" dirty="0">
                <a:latin typeface="Arial" panose="020B0604020202020204" pitchFamily="34" charset="0"/>
                <a:cs typeface="Arial" panose="020B0604020202020204" pitchFamily="34" charset="0"/>
              </a:rPr>
              <a:t>intrecciate </a:t>
            </a:r>
            <a:r>
              <a:rPr lang="it-IT" sz="2000" i="1" spc="15" dirty="0">
                <a:latin typeface="Arial" panose="020B0604020202020204" pitchFamily="34" charset="0"/>
                <a:cs typeface="Arial" panose="020B0604020202020204" pitchFamily="34" charset="0"/>
              </a:rPr>
              <a:t>divengono due </a:t>
            </a:r>
            <a:r>
              <a:rPr lang="it-IT" sz="2000" i="1" spc="25" dirty="0">
                <a:latin typeface="Arial" panose="020B0604020202020204" pitchFamily="34" charset="0"/>
                <a:cs typeface="Arial" panose="020B0604020202020204" pitchFamily="34" charset="0"/>
              </a:rPr>
              <a:t>C </a:t>
            </a:r>
            <a:r>
              <a:rPr lang="it-IT" sz="2000" i="1" spc="15" dirty="0">
                <a:latin typeface="Arial" panose="020B0604020202020204" pitchFamily="34" charset="0"/>
                <a:cs typeface="Arial" panose="020B0604020202020204" pitchFamily="34" charset="0"/>
              </a:rPr>
              <a:t>e </a:t>
            </a:r>
            <a:r>
              <a:rPr lang="it-IT" sz="2000" i="1" spc="10" dirty="0">
                <a:latin typeface="Arial" panose="020B0604020202020204" pitchFamily="34" charset="0"/>
                <a:cs typeface="Arial" panose="020B0604020202020204" pitchFamily="34" charset="0"/>
              </a:rPr>
              <a:t>si ottiene </a:t>
            </a:r>
            <a:r>
              <a:rPr lang="it-IT" sz="2000" i="1" spc="15" dirty="0">
                <a:latin typeface="Arial" panose="020B0604020202020204" pitchFamily="34" charset="0"/>
                <a:cs typeface="Arial" panose="020B0604020202020204" pitchFamily="34" charset="0"/>
              </a:rPr>
              <a:t>quindi un marchio </a:t>
            </a:r>
            <a:r>
              <a:rPr lang="it-IT" sz="2000" i="1" spc="10" dirty="0">
                <a:latin typeface="Arial" panose="020B0604020202020204" pitchFamily="34" charset="0"/>
                <a:cs typeface="Arial" panose="020B0604020202020204" pitchFamily="34" charset="0"/>
              </a:rPr>
              <a:t>identico al </a:t>
            </a:r>
            <a:r>
              <a:rPr lang="it-IT" sz="2000" i="1" spc="20" dirty="0">
                <a:latin typeface="Arial" panose="020B0604020202020204" pitchFamily="34" charset="0"/>
                <a:cs typeface="Arial" panose="020B0604020202020204" pitchFamily="34" charset="0"/>
              </a:rPr>
              <a:t>“monogramma </a:t>
            </a:r>
            <a:r>
              <a:rPr lang="it-IT" sz="2000" i="1" spc="15" dirty="0">
                <a:latin typeface="Arial" panose="020B0604020202020204" pitchFamily="34" charset="0"/>
                <a:cs typeface="Arial" panose="020B0604020202020204" pitchFamily="34" charset="0"/>
              </a:rPr>
              <a:t>Chanel”, vale a  </a:t>
            </a:r>
            <a:r>
              <a:rPr lang="it-IT" sz="2000" i="1" spc="10" dirty="0">
                <a:latin typeface="Arial" panose="020B0604020202020204" pitchFamily="34" charset="0"/>
                <a:cs typeface="Arial" panose="020B0604020202020204" pitchFamily="34" charset="0"/>
              </a:rPr>
              <a:t>dire </a:t>
            </a:r>
            <a:r>
              <a:rPr lang="it-IT" sz="2000" i="1" spc="15" dirty="0">
                <a:latin typeface="Arial" panose="020B0604020202020204" pitchFamily="34" charset="0"/>
                <a:cs typeface="Arial" panose="020B0604020202020204" pitchFamily="34" charset="0"/>
              </a:rPr>
              <a:t>ad un marchio internazionale che </a:t>
            </a:r>
            <a:r>
              <a:rPr lang="it-IT" sz="2000" i="1" spc="10" dirty="0">
                <a:latin typeface="Arial" panose="020B0604020202020204" pitchFamily="34" charset="0"/>
                <a:cs typeface="Arial" panose="020B0604020202020204" pitchFamily="34" charset="0"/>
              </a:rPr>
              <a:t>l’odierna </a:t>
            </a:r>
            <a:r>
              <a:rPr lang="it-IT" sz="2000" i="1" spc="15" dirty="0">
                <a:latin typeface="Arial" panose="020B0604020202020204" pitchFamily="34" charset="0"/>
                <a:cs typeface="Arial" panose="020B0604020202020204" pitchFamily="34" charset="0"/>
              </a:rPr>
              <a:t>parte </a:t>
            </a:r>
            <a:r>
              <a:rPr lang="it-IT" sz="2000" i="1" spc="10" dirty="0">
                <a:latin typeface="Arial" panose="020B0604020202020204" pitchFamily="34" charset="0"/>
                <a:cs typeface="Arial" panose="020B0604020202020204" pitchFamily="34" charset="0"/>
              </a:rPr>
              <a:t>civile </a:t>
            </a:r>
            <a:r>
              <a:rPr lang="it-IT" sz="2000" i="1" spc="15" dirty="0">
                <a:latin typeface="Arial" panose="020B0604020202020204" pitchFamily="34" charset="0"/>
                <a:cs typeface="Arial" panose="020B0604020202020204" pitchFamily="34" charset="0"/>
              </a:rPr>
              <a:t>ha </a:t>
            </a:r>
            <a:r>
              <a:rPr lang="it-IT" sz="2000" i="1" spc="10" dirty="0">
                <a:latin typeface="Arial" panose="020B0604020202020204" pitchFamily="34" charset="0"/>
                <a:cs typeface="Arial" panose="020B0604020202020204" pitchFamily="34" charset="0"/>
              </a:rPr>
              <a:t>registrato </a:t>
            </a:r>
            <a:r>
              <a:rPr lang="it-IT" sz="2000" i="1" spc="15" dirty="0">
                <a:latin typeface="Arial" panose="020B0604020202020204" pitchFamily="34" charset="0"/>
                <a:cs typeface="Arial" panose="020B0604020202020204" pitchFamily="34" charset="0"/>
              </a:rPr>
              <a:t>da </a:t>
            </a:r>
            <a:r>
              <a:rPr lang="it-IT" sz="2000" i="1" spc="10" dirty="0">
                <a:latin typeface="Arial" panose="020B0604020202020204" pitchFamily="34" charset="0"/>
                <a:cs typeface="Arial" panose="020B0604020202020204" pitchFamily="34" charset="0"/>
              </a:rPr>
              <a:t>oltre vent’anni. </a:t>
            </a:r>
            <a:r>
              <a:rPr lang="it-IT" sz="2000" b="1" i="1" spc="15" dirty="0">
                <a:latin typeface="Arial" panose="020B0604020202020204" pitchFamily="34" charset="0"/>
                <a:cs typeface="Arial" panose="020B0604020202020204" pitchFamily="34" charset="0"/>
              </a:rPr>
              <a:t>Si </a:t>
            </a:r>
            <a:r>
              <a:rPr lang="it-IT" sz="2000" b="1" i="1" spc="10" dirty="0">
                <a:latin typeface="Arial" panose="020B0604020202020204" pitchFamily="34" charset="0"/>
                <a:cs typeface="Arial" panose="020B0604020202020204" pitchFamily="34" charset="0"/>
              </a:rPr>
              <a:t>tratta, </a:t>
            </a:r>
            <a:r>
              <a:rPr lang="it-IT" sz="2000" b="1" i="1" spc="645" dirty="0">
                <a:latin typeface="Arial" panose="020B0604020202020204" pitchFamily="34" charset="0"/>
                <a:cs typeface="Arial" panose="020B0604020202020204" pitchFamily="34" charset="0"/>
              </a:rPr>
              <a:t> </a:t>
            </a:r>
            <a:r>
              <a:rPr lang="it-IT" sz="2000" b="1" i="1" spc="20" dirty="0">
                <a:latin typeface="Arial" panose="020B0604020202020204" pitchFamily="34" charset="0"/>
                <a:cs typeface="Arial" panose="020B0604020202020204" pitchFamily="34" charset="0"/>
              </a:rPr>
              <a:t>come </a:t>
            </a:r>
            <a:r>
              <a:rPr lang="it-IT" sz="2000" b="1" i="1" spc="15" dirty="0">
                <a:latin typeface="Arial" panose="020B0604020202020204" pitchFamily="34" charset="0"/>
                <a:cs typeface="Arial" panose="020B0604020202020204" pitchFamily="34" charset="0"/>
              </a:rPr>
              <a:t>è evidente, </a:t>
            </a:r>
            <a:r>
              <a:rPr lang="it-IT" sz="2000" b="1" i="1" spc="10" dirty="0">
                <a:latin typeface="Arial" panose="020B0604020202020204" pitchFamily="34" charset="0"/>
                <a:cs typeface="Arial" panose="020B0604020202020204" pitchFamily="34" charset="0"/>
              </a:rPr>
              <a:t>di </a:t>
            </a:r>
            <a:r>
              <a:rPr lang="it-IT" sz="2000" b="1" i="1" spc="15" dirty="0">
                <a:latin typeface="Arial" panose="020B0604020202020204" pitchFamily="34" charset="0"/>
                <a:cs typeface="Arial" panose="020B0604020202020204" pitchFamily="34" charset="0"/>
              </a:rPr>
              <a:t>un espediente </a:t>
            </a:r>
            <a:r>
              <a:rPr lang="it-IT" sz="2000" b="1" i="1" spc="10" dirty="0">
                <a:latin typeface="Arial" panose="020B0604020202020204" pitchFamily="34" charset="0"/>
                <a:cs typeface="Arial" panose="020B0604020202020204" pitchFamily="34" charset="0"/>
              </a:rPr>
              <a:t>volto </a:t>
            </a:r>
            <a:r>
              <a:rPr lang="it-IT" sz="2000" b="1" i="1" spc="20" dirty="0">
                <a:latin typeface="Arial" panose="020B0604020202020204" pitchFamily="34" charset="0"/>
                <a:cs typeface="Arial" panose="020B0604020202020204" pitchFamily="34" charset="0"/>
              </a:rPr>
              <a:t>ad </a:t>
            </a:r>
            <a:r>
              <a:rPr lang="it-IT" sz="2000" b="1" i="1" spc="15" dirty="0">
                <a:latin typeface="Arial" panose="020B0604020202020204" pitchFamily="34" charset="0"/>
                <a:cs typeface="Arial" panose="020B0604020202020204" pitchFamily="34" charset="0"/>
              </a:rPr>
              <a:t>agevolare </a:t>
            </a:r>
            <a:r>
              <a:rPr lang="it-IT" sz="2000" b="1" i="1" spc="10" dirty="0">
                <a:latin typeface="Arial" panose="020B0604020202020204" pitchFamily="34" charset="0"/>
                <a:cs typeface="Arial" panose="020B0604020202020204" pitchFamily="34" charset="0"/>
              </a:rPr>
              <a:t>l’importazione della </a:t>
            </a:r>
            <a:r>
              <a:rPr lang="it-IT" sz="2000" b="1" i="1" spc="15" dirty="0">
                <a:latin typeface="Arial" panose="020B0604020202020204" pitchFamily="34" charset="0"/>
                <a:cs typeface="Arial" panose="020B0604020202020204" pitchFamily="34" charset="0"/>
              </a:rPr>
              <a:t>merce</a:t>
            </a:r>
            <a:r>
              <a:rPr lang="it-IT" sz="2000" i="1" spc="15" dirty="0">
                <a:latin typeface="Arial" panose="020B0604020202020204" pitchFamily="34" charset="0"/>
                <a:cs typeface="Arial" panose="020B0604020202020204" pitchFamily="34" charset="0"/>
              </a:rPr>
              <a:t>. Le </a:t>
            </a:r>
            <a:r>
              <a:rPr lang="it-IT" sz="2000" i="1" spc="10" dirty="0">
                <a:latin typeface="Arial" panose="020B0604020202020204" pitchFamily="34" charset="0"/>
                <a:cs typeface="Arial" panose="020B0604020202020204" pitchFamily="34" charset="0"/>
              </a:rPr>
              <a:t>cuciture  trasversali </a:t>
            </a:r>
            <a:r>
              <a:rPr lang="it-IT" sz="2000" i="1" spc="15" dirty="0">
                <a:latin typeface="Arial" panose="020B0604020202020204" pitchFamily="34" charset="0"/>
                <a:cs typeface="Arial" panose="020B0604020202020204" pitchFamily="34" charset="0"/>
              </a:rPr>
              <a:t>che compaiono nelle due </a:t>
            </a:r>
            <a:r>
              <a:rPr lang="it-IT" sz="2000" i="1" spc="10" dirty="0">
                <a:latin typeface="Arial" panose="020B0604020202020204" pitchFamily="34" charset="0"/>
                <a:cs typeface="Arial" panose="020B0604020202020204" pitchFamily="34" charset="0"/>
              </a:rPr>
              <a:t>lettere </a:t>
            </a:r>
            <a:r>
              <a:rPr lang="it-IT" sz="2000" i="1" spc="15" dirty="0">
                <a:latin typeface="Arial" panose="020B0604020202020204" pitchFamily="34" charset="0"/>
                <a:cs typeface="Arial" panose="020B0604020202020204" pitchFamily="34" charset="0"/>
              </a:rPr>
              <a:t>O, </a:t>
            </a:r>
            <a:r>
              <a:rPr lang="it-IT" sz="2000" i="1" spc="10" dirty="0">
                <a:latin typeface="Arial" panose="020B0604020202020204" pitchFamily="34" charset="0"/>
                <a:cs typeface="Arial" panose="020B0604020202020204" pitchFamily="34" charset="0"/>
              </a:rPr>
              <a:t>infatti, </a:t>
            </a:r>
            <a:r>
              <a:rPr lang="it-IT" sz="2000" i="1" spc="15" dirty="0">
                <a:latin typeface="Arial" panose="020B0604020202020204" pitchFamily="34" charset="0"/>
                <a:cs typeface="Arial" panose="020B0604020202020204" pitchFamily="34" charset="0"/>
              </a:rPr>
              <a:t>sono poste </a:t>
            </a:r>
            <a:r>
              <a:rPr lang="it-IT" sz="2000" i="1" spc="10" dirty="0">
                <a:latin typeface="Arial" panose="020B0604020202020204" pitchFamily="34" charset="0"/>
                <a:cs typeface="Arial" panose="020B0604020202020204" pitchFamily="34" charset="0"/>
              </a:rPr>
              <a:t>in </a:t>
            </a:r>
            <a:r>
              <a:rPr lang="it-IT" sz="2000" i="1" spc="15" dirty="0">
                <a:latin typeface="Arial" panose="020B0604020202020204" pitchFamily="34" charset="0"/>
                <a:cs typeface="Arial" panose="020B0604020202020204" pitchFamily="34" charset="0"/>
              </a:rPr>
              <a:t>corrispondenza del punto </a:t>
            </a:r>
            <a:r>
              <a:rPr lang="it-IT" sz="2000" i="1" spc="10" dirty="0">
                <a:latin typeface="Arial" panose="020B0604020202020204" pitchFamily="34" charset="0"/>
                <a:cs typeface="Arial" panose="020B0604020202020204" pitchFamily="34" charset="0"/>
              </a:rPr>
              <a:t>in </a:t>
            </a:r>
            <a:r>
              <a:rPr lang="it-IT" sz="2000" i="1" spc="15" dirty="0">
                <a:latin typeface="Arial" panose="020B0604020202020204" pitchFamily="34" charset="0"/>
                <a:cs typeface="Arial" panose="020B0604020202020204" pitchFamily="34" charset="0"/>
              </a:rPr>
              <a:t>cui  </a:t>
            </a:r>
            <a:r>
              <a:rPr lang="it-IT" sz="2000" i="1" spc="10" dirty="0">
                <a:latin typeface="Arial" panose="020B0604020202020204" pitchFamily="34" charset="0"/>
                <a:cs typeface="Arial" panose="020B0604020202020204" pitchFamily="34" charset="0"/>
              </a:rPr>
              <a:t>tali lettere si </a:t>
            </a:r>
            <a:r>
              <a:rPr lang="it-IT" sz="2000" i="1" spc="15" dirty="0">
                <a:latin typeface="Arial" panose="020B0604020202020204" pitchFamily="34" charset="0"/>
                <a:cs typeface="Arial" panose="020B0604020202020204" pitchFamily="34" charset="0"/>
              </a:rPr>
              <a:t>trasformano </a:t>
            </a:r>
            <a:r>
              <a:rPr lang="it-IT" sz="2000" i="1" spc="10" dirty="0">
                <a:latin typeface="Arial" panose="020B0604020202020204" pitchFamily="34" charset="0"/>
                <a:cs typeface="Arial" panose="020B0604020202020204" pitchFamily="34" charset="0"/>
              </a:rPr>
              <a:t>in </a:t>
            </a:r>
            <a:r>
              <a:rPr lang="it-IT" sz="2000" i="1" spc="15" dirty="0">
                <a:latin typeface="Arial" panose="020B0604020202020204" pitchFamily="34" charset="0"/>
                <a:cs typeface="Arial" panose="020B0604020202020204" pitchFamily="34" charset="0"/>
              </a:rPr>
              <a:t>due </a:t>
            </a:r>
            <a:r>
              <a:rPr lang="it-IT" sz="2000" i="1" spc="25" dirty="0">
                <a:latin typeface="Arial" panose="020B0604020202020204" pitchFamily="34" charset="0"/>
                <a:cs typeface="Arial" panose="020B0604020202020204" pitchFamily="34" charset="0"/>
              </a:rPr>
              <a:t>C </a:t>
            </a:r>
            <a:r>
              <a:rPr lang="it-IT" sz="2000" i="1" spc="15" dirty="0">
                <a:latin typeface="Arial" panose="020B0604020202020204" pitchFamily="34" charset="0"/>
                <a:cs typeface="Arial" panose="020B0604020202020204" pitchFamily="34" charset="0"/>
              </a:rPr>
              <a:t>e </a:t>
            </a:r>
            <a:r>
              <a:rPr lang="it-IT" sz="2000" i="1" spc="10" dirty="0">
                <a:latin typeface="Arial" panose="020B0604020202020204" pitchFamily="34" charset="0"/>
                <a:cs typeface="Arial" panose="020B0604020202020204" pitchFamily="34" charset="0"/>
              </a:rPr>
              <a:t>si tratta di cuciture </a:t>
            </a:r>
            <a:r>
              <a:rPr lang="it-IT" sz="2000" i="1" spc="15" dirty="0">
                <a:latin typeface="Arial" panose="020B0604020202020204" pitchFamily="34" charset="0"/>
                <a:cs typeface="Arial" panose="020B0604020202020204" pitchFamily="34" charset="0"/>
              </a:rPr>
              <a:t>che non avrebbero ragion d’essere se non </a:t>
            </a:r>
            <a:r>
              <a:rPr lang="it-IT" sz="2000" i="1" spc="10" dirty="0">
                <a:latin typeface="Arial" panose="020B0604020202020204" pitchFamily="34" charset="0"/>
                <a:cs typeface="Arial" panose="020B0604020202020204" pitchFamily="34" charset="0"/>
              </a:rPr>
              <a:t>vi </a:t>
            </a:r>
            <a:r>
              <a:rPr lang="it-IT" sz="2000" i="1" spc="64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fosse </a:t>
            </a:r>
            <a:r>
              <a:rPr lang="it-IT" sz="2000" i="1" spc="10" dirty="0">
                <a:latin typeface="Arial" panose="020B0604020202020204" pitchFamily="34" charset="0"/>
                <a:cs typeface="Arial" panose="020B0604020202020204" pitchFamily="34" charset="0"/>
              </a:rPr>
              <a:t>stata l’intenzione di </a:t>
            </a:r>
            <a:r>
              <a:rPr lang="it-IT" sz="2000" i="1" spc="15" dirty="0">
                <a:latin typeface="Arial" panose="020B0604020202020204" pitchFamily="34" charset="0"/>
                <a:cs typeface="Arial" panose="020B0604020202020204" pitchFamily="34" charset="0"/>
              </a:rPr>
              <a:t>eliminare una parte della </a:t>
            </a:r>
            <a:r>
              <a:rPr lang="it-IT" sz="2000" i="1" spc="25" dirty="0">
                <a:latin typeface="Arial" panose="020B0604020202020204" pitchFamily="34" charset="0"/>
                <a:cs typeface="Arial" panose="020B0604020202020204" pitchFamily="34" charset="0"/>
              </a:rPr>
              <a:t>O </a:t>
            </a:r>
            <a:r>
              <a:rPr lang="it-IT" sz="2000" i="1" spc="15" dirty="0">
                <a:latin typeface="Arial" panose="020B0604020202020204" pitchFamily="34" charset="0"/>
                <a:cs typeface="Arial" panose="020B0604020202020204" pitchFamily="34" charset="0"/>
              </a:rPr>
              <a:t>e </a:t>
            </a:r>
            <a:r>
              <a:rPr lang="it-IT" sz="2000" i="1" spc="10" dirty="0">
                <a:latin typeface="Arial" panose="020B0604020202020204" pitchFamily="34" charset="0"/>
                <a:cs typeface="Arial" panose="020B0604020202020204" pitchFamily="34" charset="0"/>
              </a:rPr>
              <a:t>trasformarla in </a:t>
            </a:r>
            <a:r>
              <a:rPr lang="it-IT" sz="2000" i="1" spc="15" dirty="0">
                <a:latin typeface="Arial" panose="020B0604020202020204" pitchFamily="34" charset="0"/>
                <a:cs typeface="Arial" panose="020B0604020202020204" pitchFamily="34" charset="0"/>
              </a:rPr>
              <a:t>C. Ciò è </a:t>
            </a:r>
            <a:r>
              <a:rPr lang="it-IT" sz="2000" i="1" spc="10" dirty="0">
                <a:latin typeface="Arial" panose="020B0604020202020204" pitchFamily="34" charset="0"/>
                <a:cs typeface="Arial" panose="020B0604020202020204" pitchFamily="34" charset="0"/>
              </a:rPr>
              <a:t>tanto </a:t>
            </a:r>
            <a:r>
              <a:rPr lang="it-IT" sz="2000" i="1" spc="15" dirty="0">
                <a:latin typeface="Arial" panose="020B0604020202020204" pitchFamily="34" charset="0"/>
                <a:cs typeface="Arial" panose="020B0604020202020204" pitchFamily="34" charset="0"/>
              </a:rPr>
              <a:t>più evidente se  </a:t>
            </a:r>
            <a:r>
              <a:rPr lang="it-IT" sz="2000" i="1" spc="10" dirty="0">
                <a:latin typeface="Arial" panose="020B0604020202020204" pitchFamily="34" charset="0"/>
                <a:cs typeface="Arial" panose="020B0604020202020204" pitchFamily="34" charset="0"/>
              </a:rPr>
              <a:t>si </a:t>
            </a:r>
            <a:r>
              <a:rPr lang="it-IT" sz="2000" i="1" spc="15" dirty="0">
                <a:latin typeface="Arial" panose="020B0604020202020204" pitchFamily="34" charset="0"/>
                <a:cs typeface="Arial" panose="020B0604020202020204" pitchFamily="34" charset="0"/>
              </a:rPr>
              <a:t>considera che </a:t>
            </a:r>
            <a:r>
              <a:rPr lang="it-IT" sz="2000" i="1" spc="10" dirty="0">
                <a:latin typeface="Arial" panose="020B0604020202020204" pitchFamily="34" charset="0"/>
                <a:cs typeface="Arial" panose="020B0604020202020204" pitchFamily="34" charset="0"/>
              </a:rPr>
              <a:t>le </a:t>
            </a:r>
            <a:r>
              <a:rPr lang="it-IT" sz="2000" i="1" spc="15" dirty="0">
                <a:latin typeface="Arial" panose="020B0604020202020204" pitchFamily="34" charset="0"/>
                <a:cs typeface="Arial" panose="020B0604020202020204" pitchFamily="34" charset="0"/>
              </a:rPr>
              <a:t>borse </a:t>
            </a:r>
            <a:r>
              <a:rPr lang="it-IT" sz="2000" i="1" spc="10" dirty="0">
                <a:latin typeface="Arial" panose="020B0604020202020204" pitchFamily="34" charset="0"/>
                <a:cs typeface="Arial" panose="020B0604020202020204" pitchFamily="34" charset="0"/>
              </a:rPr>
              <a:t>di </a:t>
            </a:r>
            <a:r>
              <a:rPr lang="it-IT" sz="2000" i="1" spc="15" dirty="0">
                <a:latin typeface="Arial" panose="020B0604020202020204" pitchFamily="34" charset="0"/>
                <a:cs typeface="Arial" panose="020B0604020202020204" pitchFamily="34" charset="0"/>
              </a:rPr>
              <a:t>cui </a:t>
            </a:r>
            <a:r>
              <a:rPr lang="it-IT" sz="2000" i="1" spc="10" dirty="0">
                <a:latin typeface="Arial" panose="020B0604020202020204" pitchFamily="34" charset="0"/>
                <a:cs typeface="Arial" panose="020B0604020202020204" pitchFamily="34" charset="0"/>
              </a:rPr>
              <a:t>si tratta </a:t>
            </a:r>
            <a:r>
              <a:rPr lang="it-IT" sz="2000" i="1" spc="15" dirty="0">
                <a:latin typeface="Arial" panose="020B0604020202020204" pitchFamily="34" charset="0"/>
                <a:cs typeface="Arial" panose="020B0604020202020204" pitchFamily="34" charset="0"/>
              </a:rPr>
              <a:t>riproducono fedelmente </a:t>
            </a:r>
            <a:r>
              <a:rPr lang="it-IT" sz="2000" i="1" spc="5" dirty="0">
                <a:latin typeface="Arial" panose="020B0604020202020204" pitchFamily="34" charset="0"/>
                <a:cs typeface="Arial" panose="020B0604020202020204" pitchFamily="34" charset="0"/>
              </a:rPr>
              <a:t>il </a:t>
            </a:r>
            <a:r>
              <a:rPr lang="it-IT" sz="2000" i="1" spc="15" dirty="0">
                <a:latin typeface="Arial" panose="020B0604020202020204" pitchFamily="34" charset="0"/>
                <a:cs typeface="Arial" panose="020B0604020202020204" pitchFamily="34" charset="0"/>
              </a:rPr>
              <a:t>modello “</a:t>
            </a:r>
            <a:r>
              <a:rPr lang="it-IT" sz="2000" i="1" spc="15" dirty="0" err="1">
                <a:latin typeface="Arial" panose="020B0604020202020204" pitchFamily="34" charset="0"/>
                <a:cs typeface="Arial" panose="020B0604020202020204" pitchFamily="34" charset="0"/>
              </a:rPr>
              <a:t>matellassé</a:t>
            </a:r>
            <a:r>
              <a:rPr lang="it-IT" sz="2000" i="1" spc="15" dirty="0">
                <a:latin typeface="Arial" panose="020B0604020202020204" pitchFamily="34" charset="0"/>
                <a:cs typeface="Arial" panose="020B0604020202020204" pitchFamily="34" charset="0"/>
              </a:rPr>
              <a:t>”, uno dei più  famosi </a:t>
            </a:r>
            <a:r>
              <a:rPr lang="it-IT" sz="2000" i="1" spc="10" dirty="0">
                <a:latin typeface="Arial" panose="020B0604020202020204" pitchFamily="34" charset="0"/>
                <a:cs typeface="Arial" panose="020B0604020202020204" pitchFamily="34" charset="0"/>
              </a:rPr>
              <a:t>tra quelli prodotti </a:t>
            </a:r>
            <a:r>
              <a:rPr lang="it-IT" sz="2000" i="1" spc="15" dirty="0">
                <a:latin typeface="Arial" panose="020B0604020202020204" pitchFamily="34" charset="0"/>
                <a:cs typeface="Arial" panose="020B0604020202020204" pitchFamily="34" charset="0"/>
              </a:rPr>
              <a:t>dalla</a:t>
            </a:r>
            <a:r>
              <a:rPr lang="it-IT" sz="2000" i="1" spc="-15" dirty="0">
                <a:latin typeface="Arial" panose="020B0604020202020204" pitchFamily="34" charset="0"/>
                <a:cs typeface="Arial" panose="020B0604020202020204" pitchFamily="34" charset="0"/>
              </a:rPr>
              <a:t> </a:t>
            </a:r>
            <a:r>
              <a:rPr lang="it-IT" sz="2000" i="1" spc="15" dirty="0">
                <a:latin typeface="Arial" panose="020B0604020202020204" pitchFamily="34" charset="0"/>
                <a:cs typeface="Arial" panose="020B0604020202020204" pitchFamily="34" charset="0"/>
              </a:rPr>
              <a:t>Chanel.</a:t>
            </a:r>
            <a:r>
              <a:rPr lang="it-IT" sz="2000" spc="15"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a:p>
            <a:pPr>
              <a:lnSpc>
                <a:spcPct val="100000"/>
              </a:lnSpc>
              <a:spcBef>
                <a:spcPts val="5"/>
              </a:spcBef>
            </a:pPr>
            <a:endParaRPr sz="2000" dirty="0">
              <a:latin typeface="Arial" panose="020B0604020202020204" pitchFamily="34" charset="0"/>
              <a:cs typeface="Arial" panose="020B0604020202020204" pitchFamily="34" charset="0"/>
            </a:endParaRPr>
          </a:p>
          <a:p>
            <a:pPr marL="12700" marR="5080" algn="just">
              <a:lnSpc>
                <a:spcPts val="2310"/>
              </a:lnSpc>
            </a:pPr>
            <a:r>
              <a:rPr sz="2000" b="1" spc="-15" dirty="0">
                <a:latin typeface="Arial" panose="020B0604020202020204" pitchFamily="34" charset="0"/>
                <a:cs typeface="Arial" panose="020B0604020202020204" pitchFamily="34" charset="0"/>
              </a:rPr>
              <a:t>Tribunale </a:t>
            </a:r>
            <a:r>
              <a:rPr sz="2000" b="1" dirty="0">
                <a:latin typeface="Arial" panose="020B0604020202020204" pitchFamily="34" charset="0"/>
                <a:cs typeface="Arial" panose="020B0604020202020204" pitchFamily="34" charset="0"/>
              </a:rPr>
              <a:t>di Firenze</a:t>
            </a:r>
            <a:r>
              <a:rPr sz="2000" dirty="0">
                <a:latin typeface="Arial" panose="020B0604020202020204" pitchFamily="34" charset="0"/>
                <a:cs typeface="Arial" panose="020B0604020202020204" pitchFamily="34" charset="0"/>
              </a:rPr>
              <a:t>, sentenza n. 6968/10 Reg. Sent. del </a:t>
            </a:r>
            <a:r>
              <a:rPr sz="2000" spc="5" dirty="0">
                <a:latin typeface="Arial" panose="020B0604020202020204" pitchFamily="34" charset="0"/>
                <a:cs typeface="Arial" panose="020B0604020202020204" pitchFamily="34" charset="0"/>
              </a:rPr>
              <a:t>10 </a:t>
            </a:r>
            <a:r>
              <a:rPr sz="2000" dirty="0">
                <a:latin typeface="Arial" panose="020B0604020202020204" pitchFamily="34" charset="0"/>
                <a:cs typeface="Arial" panose="020B0604020202020204" pitchFamily="34" charset="0"/>
              </a:rPr>
              <a:t>dicembre </a:t>
            </a:r>
            <a:r>
              <a:rPr sz="2000" spc="5" dirty="0">
                <a:latin typeface="Arial" panose="020B0604020202020204" pitchFamily="34" charset="0"/>
                <a:cs typeface="Arial" panose="020B0604020202020204" pitchFamily="34" charset="0"/>
              </a:rPr>
              <a:t>2010 – 10 marzo </a:t>
            </a:r>
            <a:r>
              <a:rPr sz="2000" spc="-25" dirty="0">
                <a:latin typeface="Arial" panose="020B0604020202020204" pitchFamily="34" charset="0"/>
                <a:cs typeface="Arial" panose="020B0604020202020204" pitchFamily="34" charset="0"/>
              </a:rPr>
              <a:t>2011, </a:t>
            </a:r>
            <a:r>
              <a:rPr sz="2000" dirty="0">
                <a:latin typeface="Arial" panose="020B0604020202020204" pitchFamily="34" charset="0"/>
                <a:cs typeface="Arial" panose="020B0604020202020204" pitchFamily="34" charset="0"/>
              </a:rPr>
              <a:t>proc. pen. n. 8513/09  R.G.N.R.</a:t>
            </a:r>
          </a:p>
          <a:p>
            <a:pPr marL="12700">
              <a:lnSpc>
                <a:spcPts val="2220"/>
              </a:lnSpc>
            </a:pPr>
            <a:r>
              <a:rPr sz="2000" b="1" dirty="0">
                <a:latin typeface="Arial" panose="020B0604020202020204" pitchFamily="34" charset="0"/>
                <a:cs typeface="Arial" panose="020B0604020202020204" pitchFamily="34" charset="0"/>
              </a:rPr>
              <a:t>“</a:t>
            </a:r>
            <a:r>
              <a:rPr sz="2000" i="1" dirty="0">
                <a:latin typeface="Arial" panose="020B0604020202020204" pitchFamily="34" charset="0"/>
                <a:cs typeface="Arial" panose="020B0604020202020204" pitchFamily="34" charset="0"/>
              </a:rPr>
              <a:t>[…]</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per</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quanto</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riguarda</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Chanel</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le</a:t>
            </a:r>
            <a:r>
              <a:rPr sz="2000" i="1" spc="50"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due</a:t>
            </a:r>
            <a:r>
              <a:rPr sz="2000" i="1" spc="55"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C</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che</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caratterizzano</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il</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marchio</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in</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alcuni</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casi</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erano</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ancora</a:t>
            </a:r>
            <a:r>
              <a:rPr sz="2000" i="1" spc="5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unite</a:t>
            </a:r>
            <a:r>
              <a:rPr sz="2000" i="1" spc="50"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da</a:t>
            </a:r>
            <a:r>
              <a:rPr sz="2000" i="1" spc="55" dirty="0">
                <a:latin typeface="Arial" panose="020B0604020202020204" pitchFamily="34" charset="0"/>
                <a:cs typeface="Arial" panose="020B0604020202020204" pitchFamily="34" charset="0"/>
              </a:rPr>
              <a:t> </a:t>
            </a:r>
            <a:r>
              <a:rPr sz="2000" i="1" spc="5" dirty="0">
                <a:latin typeface="Arial" panose="020B0604020202020204" pitchFamily="34" charset="0"/>
                <a:cs typeface="Arial" panose="020B0604020202020204" pitchFamily="34" charset="0"/>
              </a:rPr>
              <a:t>un</a:t>
            </a:r>
            <a:r>
              <a:rPr sz="2000" i="1" spc="50"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lembo</a:t>
            </a:r>
            <a:endParaRPr sz="2000" dirty="0">
              <a:latin typeface="Arial" panose="020B0604020202020204" pitchFamily="34" charset="0"/>
              <a:cs typeface="Arial" panose="020B0604020202020204" pitchFamily="34" charset="0"/>
            </a:endParaRPr>
          </a:p>
          <a:p>
            <a:pPr marL="12700" marR="5080" algn="just">
              <a:lnSpc>
                <a:spcPts val="2310"/>
              </a:lnSpc>
              <a:spcBef>
                <a:spcPts val="90"/>
              </a:spcBef>
            </a:pPr>
            <a:r>
              <a:rPr sz="2000" i="1" dirty="0">
                <a:latin typeface="Arial" panose="020B0604020202020204" pitchFamily="34" charset="0"/>
                <a:cs typeface="Arial" panose="020B0604020202020204" pitchFamily="34" charset="0"/>
              </a:rPr>
              <a:t>di pelle di facile rimozione, così </a:t>
            </a:r>
            <a:r>
              <a:rPr sz="2000" i="1" spc="5" dirty="0">
                <a:latin typeface="Arial" panose="020B0604020202020204" pitchFamily="34" charset="0"/>
                <a:cs typeface="Arial" panose="020B0604020202020204" pitchFamily="34" charset="0"/>
              </a:rPr>
              <a:t>da </a:t>
            </a:r>
            <a:r>
              <a:rPr sz="2000" i="1" dirty="0">
                <a:latin typeface="Arial" panose="020B0604020202020204" pitchFamily="34" charset="0"/>
                <a:cs typeface="Arial" panose="020B0604020202020204" pitchFamily="34" charset="0"/>
              </a:rPr>
              <a:t>apparire </a:t>
            </a:r>
            <a:r>
              <a:rPr sz="2000" i="1" spc="5" dirty="0">
                <a:latin typeface="Arial" panose="020B0604020202020204" pitchFamily="34" charset="0"/>
                <a:cs typeface="Arial" panose="020B0604020202020204" pitchFamily="34" charset="0"/>
              </a:rPr>
              <a:t>come due </a:t>
            </a:r>
            <a:r>
              <a:rPr sz="2000" i="1" dirty="0">
                <a:latin typeface="Arial" panose="020B0604020202020204" pitchFamily="34" charset="0"/>
                <a:cs typeface="Arial" panose="020B0604020202020204" pitchFamily="34" charset="0"/>
              </a:rPr>
              <a:t>cerchi sovrapposti destinati </a:t>
            </a:r>
            <a:r>
              <a:rPr sz="2000" i="1" spc="5" dirty="0">
                <a:latin typeface="Arial" panose="020B0604020202020204" pitchFamily="34" charset="0"/>
                <a:cs typeface="Arial" panose="020B0604020202020204" pitchFamily="34" charset="0"/>
              </a:rPr>
              <a:t>a </a:t>
            </a:r>
            <a:r>
              <a:rPr sz="2000" i="1" dirty="0">
                <a:latin typeface="Arial" panose="020B0604020202020204" pitchFamily="34" charset="0"/>
                <a:cs typeface="Arial" panose="020B0604020202020204" pitchFamily="34" charset="0"/>
              </a:rPr>
              <a:t>trasformarsi nel marchio Chanel  al momento della rimozione del lembo di pelle: il teste </a:t>
            </a:r>
            <a:r>
              <a:rPr sz="2000" i="1" spc="5" dirty="0">
                <a:latin typeface="Arial" panose="020B0604020202020204" pitchFamily="34" charset="0"/>
                <a:cs typeface="Arial" panose="020B0604020202020204" pitchFamily="34" charset="0"/>
              </a:rPr>
              <a:t>ha </a:t>
            </a:r>
            <a:r>
              <a:rPr sz="2000" i="1" dirty="0">
                <a:latin typeface="Arial" panose="020B0604020202020204" pitchFamily="34" charset="0"/>
                <a:cs typeface="Arial" panose="020B0604020202020204" pitchFamily="34" charset="0"/>
              </a:rPr>
              <a:t>precisato che parte del materiale raffigurava il marchio  Chanel </a:t>
            </a:r>
            <a:r>
              <a:rPr sz="2000" i="1" spc="5" dirty="0">
                <a:latin typeface="Arial" panose="020B0604020202020204" pitchFamily="34" charset="0"/>
                <a:cs typeface="Arial" panose="020B0604020202020204" pitchFamily="34" charset="0"/>
              </a:rPr>
              <a:t>e </a:t>
            </a:r>
            <a:r>
              <a:rPr sz="2000" i="1" dirty="0">
                <a:latin typeface="Arial" panose="020B0604020202020204" pitchFamily="34" charset="0"/>
                <a:cs typeface="Arial" panose="020B0604020202020204" pitchFamily="34" charset="0"/>
              </a:rPr>
              <a:t>che pertanto il lembo in alcuni casi era stato già</a:t>
            </a:r>
            <a:r>
              <a:rPr sz="2000" i="1" spc="5" dirty="0">
                <a:latin typeface="Arial" panose="020B0604020202020204" pitchFamily="34" charset="0"/>
                <a:cs typeface="Arial" panose="020B0604020202020204" pitchFamily="34" charset="0"/>
              </a:rPr>
              <a:t> </a:t>
            </a:r>
            <a:r>
              <a:rPr sz="2000" i="1" dirty="0">
                <a:latin typeface="Arial" panose="020B0604020202020204" pitchFamily="34" charset="0"/>
                <a:cs typeface="Arial" panose="020B0604020202020204" pitchFamily="34" charset="0"/>
              </a:rPr>
              <a:t>rimosso.</a:t>
            </a:r>
            <a:r>
              <a:rPr sz="2000" dirty="0">
                <a:latin typeface="Arial" panose="020B0604020202020204" pitchFamily="34" charset="0"/>
                <a:cs typeface="Arial" panose="020B060402020202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6666865" cy="905510"/>
          </a:xfrm>
          <a:prstGeom prst="rect">
            <a:avLst/>
          </a:prstGeom>
        </p:spPr>
        <p:txBody>
          <a:bodyPr vert="horz" wrap="square" lIns="0" tIns="15240" rIns="0" bIns="0" rtlCol="0">
            <a:spAutoFit/>
          </a:bodyPr>
          <a:lstStyle/>
          <a:p>
            <a:pPr marL="12700">
              <a:lnSpc>
                <a:spcPct val="100000"/>
              </a:lnSpc>
              <a:spcBef>
                <a:spcPts val="120"/>
              </a:spcBef>
            </a:pPr>
            <a:r>
              <a:rPr lang="it-IT" sz="5750" dirty="0"/>
              <a:t>L’</a:t>
            </a:r>
            <a:r>
              <a:rPr sz="5750" spc="5" dirty="0"/>
              <a:t>art. </a:t>
            </a:r>
            <a:r>
              <a:rPr sz="5750" spc="10" dirty="0"/>
              <a:t>473</a:t>
            </a:r>
            <a:r>
              <a:rPr sz="5750" spc="-60" dirty="0"/>
              <a:t> </a:t>
            </a:r>
            <a:r>
              <a:rPr sz="5750" spc="5" dirty="0"/>
              <a:t>c.p.</a:t>
            </a:r>
            <a:endParaRPr sz="5750" dirty="0"/>
          </a:p>
        </p:txBody>
      </p:sp>
      <p:sp>
        <p:nvSpPr>
          <p:cNvPr id="3" name="object 3"/>
          <p:cNvSpPr txBox="1"/>
          <p:nvPr/>
        </p:nvSpPr>
        <p:spPr>
          <a:xfrm>
            <a:off x="8088205" y="4553024"/>
            <a:ext cx="817880" cy="779780"/>
          </a:xfrm>
          <a:prstGeom prst="rect">
            <a:avLst/>
          </a:prstGeom>
        </p:spPr>
        <p:txBody>
          <a:bodyPr vert="horz" wrap="square" lIns="0" tIns="11430" rIns="0" bIns="0" rtlCol="0">
            <a:spAutoFit/>
          </a:bodyPr>
          <a:lstStyle/>
          <a:p>
            <a:pPr marL="12700" marR="5080" indent="160655">
              <a:lnSpc>
                <a:spcPct val="120700"/>
              </a:lnSpc>
              <a:spcBef>
                <a:spcPts val="90"/>
              </a:spcBef>
            </a:pPr>
            <a:r>
              <a:rPr sz="2050" spc="10" dirty="0">
                <a:solidFill>
                  <a:srgbClr val="223D4C"/>
                </a:solidFill>
                <a:latin typeface="Arial"/>
                <a:cs typeface="Arial"/>
              </a:rPr>
              <a:t>segni  ovvero</a:t>
            </a:r>
            <a:endParaRPr sz="2050">
              <a:latin typeface="Arial"/>
              <a:cs typeface="Arial"/>
            </a:endParaRPr>
          </a:p>
        </p:txBody>
      </p:sp>
      <p:sp>
        <p:nvSpPr>
          <p:cNvPr id="4" name="object 4"/>
          <p:cNvSpPr txBox="1"/>
          <p:nvPr/>
        </p:nvSpPr>
        <p:spPr>
          <a:xfrm>
            <a:off x="1547461" y="2658130"/>
            <a:ext cx="7360284" cy="6527800"/>
          </a:xfrm>
          <a:prstGeom prst="rect">
            <a:avLst/>
          </a:prstGeom>
        </p:spPr>
        <p:txBody>
          <a:bodyPr vert="horz" wrap="square" lIns="0" tIns="12065" rIns="0" bIns="0" rtlCol="0">
            <a:spAutoFit/>
          </a:bodyPr>
          <a:lstStyle/>
          <a:p>
            <a:pPr marL="12700" marR="6985" algn="just">
              <a:lnSpc>
                <a:spcPct val="118200"/>
              </a:lnSpc>
              <a:spcBef>
                <a:spcPts val="95"/>
              </a:spcBef>
            </a:pPr>
            <a:r>
              <a:rPr sz="2500" b="1" spc="-5" dirty="0">
                <a:solidFill>
                  <a:srgbClr val="223D4C"/>
                </a:solidFill>
                <a:latin typeface="Arial"/>
                <a:cs typeface="Arial"/>
              </a:rPr>
              <a:t>Contraffazione, alterazione </a:t>
            </a:r>
            <a:r>
              <a:rPr sz="2500" b="1" dirty="0">
                <a:solidFill>
                  <a:srgbClr val="223D4C"/>
                </a:solidFill>
                <a:latin typeface="Arial"/>
                <a:cs typeface="Arial"/>
              </a:rPr>
              <a:t>o uso </a:t>
            </a:r>
            <a:r>
              <a:rPr sz="2500" b="1" spc="-5" dirty="0">
                <a:solidFill>
                  <a:srgbClr val="223D4C"/>
                </a:solidFill>
                <a:latin typeface="Arial"/>
                <a:cs typeface="Arial"/>
              </a:rPr>
              <a:t>di </a:t>
            </a:r>
            <a:r>
              <a:rPr sz="2500" b="1" dirty="0">
                <a:solidFill>
                  <a:srgbClr val="223D4C"/>
                </a:solidFill>
                <a:latin typeface="Arial"/>
                <a:cs typeface="Arial"/>
              </a:rPr>
              <a:t>marchi o  </a:t>
            </a:r>
            <a:r>
              <a:rPr sz="2500" b="1" spc="-5" dirty="0">
                <a:solidFill>
                  <a:srgbClr val="223D4C"/>
                </a:solidFill>
                <a:latin typeface="Arial"/>
                <a:cs typeface="Arial"/>
              </a:rPr>
              <a:t>segni distintivi </a:t>
            </a:r>
            <a:r>
              <a:rPr sz="2500" b="1" dirty="0">
                <a:solidFill>
                  <a:srgbClr val="223D4C"/>
                </a:solidFill>
                <a:latin typeface="Arial"/>
                <a:cs typeface="Arial"/>
              </a:rPr>
              <a:t>ovvero </a:t>
            </a:r>
            <a:r>
              <a:rPr sz="2500" b="1" spc="-5" dirty="0">
                <a:solidFill>
                  <a:srgbClr val="223D4C"/>
                </a:solidFill>
                <a:latin typeface="Arial"/>
                <a:cs typeface="Arial"/>
              </a:rPr>
              <a:t>di </a:t>
            </a:r>
            <a:r>
              <a:rPr sz="2500" b="1" dirty="0">
                <a:solidFill>
                  <a:srgbClr val="223D4C"/>
                </a:solidFill>
                <a:latin typeface="Arial"/>
                <a:cs typeface="Arial"/>
              </a:rPr>
              <a:t>brevetti, </a:t>
            </a:r>
            <a:r>
              <a:rPr sz="2500" b="1" spc="-5" dirty="0">
                <a:solidFill>
                  <a:srgbClr val="223D4C"/>
                </a:solidFill>
                <a:latin typeface="Arial"/>
                <a:cs typeface="Arial"/>
              </a:rPr>
              <a:t>modelli </a:t>
            </a:r>
            <a:r>
              <a:rPr sz="2500" b="1" dirty="0">
                <a:solidFill>
                  <a:srgbClr val="223D4C"/>
                </a:solidFill>
                <a:latin typeface="Arial"/>
                <a:cs typeface="Arial"/>
              </a:rPr>
              <a:t>e  </a:t>
            </a:r>
            <a:r>
              <a:rPr sz="2500" b="1" spc="-5" dirty="0">
                <a:solidFill>
                  <a:srgbClr val="223D4C"/>
                </a:solidFill>
                <a:latin typeface="Arial"/>
                <a:cs typeface="Arial"/>
              </a:rPr>
              <a:t>disegni</a:t>
            </a:r>
            <a:endParaRPr sz="2500" dirty="0">
              <a:latin typeface="Arial"/>
              <a:cs typeface="Arial"/>
            </a:endParaRPr>
          </a:p>
          <a:p>
            <a:pPr marL="12700" marR="6350">
              <a:lnSpc>
                <a:spcPct val="120700"/>
              </a:lnSpc>
              <a:spcBef>
                <a:spcPts val="1315"/>
              </a:spcBef>
              <a:tabLst>
                <a:tab pos="1216660" algn="l"/>
                <a:tab pos="1349375" algn="l"/>
                <a:tab pos="1452245" algn="l"/>
                <a:tab pos="2350135" algn="l"/>
                <a:tab pos="2451100" algn="l"/>
                <a:tab pos="2523490" algn="l"/>
                <a:tab pos="2790190" algn="l"/>
                <a:tab pos="2958465" algn="l"/>
                <a:tab pos="3335654" algn="l"/>
                <a:tab pos="3701415" algn="l"/>
                <a:tab pos="3977640" algn="l"/>
                <a:tab pos="4099560" algn="l"/>
                <a:tab pos="4178300" algn="l"/>
                <a:tab pos="4523105" algn="l"/>
                <a:tab pos="4600575" algn="l"/>
                <a:tab pos="5172710" algn="l"/>
                <a:tab pos="5351780" algn="l"/>
                <a:tab pos="5380355" algn="l"/>
                <a:tab pos="5816600" algn="l"/>
                <a:tab pos="6331585" algn="l"/>
                <a:tab pos="6369685" algn="l"/>
                <a:tab pos="7110095" algn="l"/>
                <a:tab pos="7198995" algn="l"/>
              </a:tabLst>
            </a:pPr>
            <a:r>
              <a:rPr sz="2050" spc="5" dirty="0">
                <a:solidFill>
                  <a:srgbClr val="223D4C"/>
                </a:solidFill>
                <a:latin typeface="Arial"/>
                <a:cs typeface="Arial"/>
              </a:rPr>
              <a:t>Chiunque,</a:t>
            </a:r>
            <a:r>
              <a:rPr sz="2050" dirty="0">
                <a:solidFill>
                  <a:srgbClr val="223D4C"/>
                </a:solidFill>
                <a:latin typeface="Arial"/>
                <a:cs typeface="Arial"/>
              </a:rPr>
              <a:t>		</a:t>
            </a:r>
            <a:r>
              <a:rPr sz="2050" spc="10" dirty="0">
                <a:solidFill>
                  <a:srgbClr val="223D4C"/>
                </a:solidFill>
                <a:uFill>
                  <a:solidFill>
                    <a:srgbClr val="223D4C"/>
                  </a:solidFill>
                </a:uFill>
                <a:latin typeface="Arial"/>
                <a:cs typeface="Arial"/>
              </a:rPr>
              <a:t>potend</a:t>
            </a:r>
            <a:r>
              <a:rPr sz="2050" spc="15" dirty="0">
                <a:solidFill>
                  <a:srgbClr val="223D4C"/>
                </a:solidFill>
                <a:uFill>
                  <a:solidFill>
                    <a:srgbClr val="223D4C"/>
                  </a:solidFill>
                </a:uFill>
                <a:latin typeface="Arial"/>
                <a:cs typeface="Arial"/>
              </a:rPr>
              <a:t>o</a:t>
            </a:r>
            <a:r>
              <a:rPr sz="2050" dirty="0">
                <a:solidFill>
                  <a:srgbClr val="223D4C"/>
                </a:solidFill>
                <a:uFill>
                  <a:solidFill>
                    <a:srgbClr val="223D4C"/>
                  </a:solidFill>
                </a:uFill>
                <a:latin typeface="Arial"/>
                <a:cs typeface="Arial"/>
              </a:rPr>
              <a:t>		</a:t>
            </a:r>
            <a:r>
              <a:rPr sz="2050" spc="15" dirty="0">
                <a:solidFill>
                  <a:srgbClr val="223D4C"/>
                </a:solidFill>
                <a:uFill>
                  <a:solidFill>
                    <a:srgbClr val="223D4C"/>
                  </a:solidFill>
                </a:uFill>
                <a:latin typeface="Arial"/>
                <a:cs typeface="Arial"/>
              </a:rPr>
              <a:t>c</a:t>
            </a:r>
            <a:r>
              <a:rPr sz="2050" spc="10" dirty="0">
                <a:solidFill>
                  <a:srgbClr val="223D4C"/>
                </a:solidFill>
                <a:uFill>
                  <a:solidFill>
                    <a:srgbClr val="223D4C"/>
                  </a:solidFill>
                </a:uFill>
                <a:latin typeface="Arial"/>
                <a:cs typeface="Arial"/>
              </a:rPr>
              <a:t>onoscere</a:t>
            </a:r>
            <a:r>
              <a:rPr sz="2050" dirty="0">
                <a:solidFill>
                  <a:srgbClr val="223D4C"/>
                </a:solidFill>
                <a:uFill>
                  <a:solidFill>
                    <a:srgbClr val="223D4C"/>
                  </a:solidFill>
                </a:uFill>
                <a:latin typeface="Arial"/>
                <a:cs typeface="Arial"/>
              </a:rPr>
              <a:t>	</a:t>
            </a:r>
            <a:r>
              <a:rPr sz="2050" spc="10" dirty="0">
                <a:solidFill>
                  <a:srgbClr val="223D4C"/>
                </a:solidFill>
                <a:uFill>
                  <a:solidFill>
                    <a:srgbClr val="223D4C"/>
                  </a:solidFill>
                </a:uFill>
                <a:latin typeface="Arial"/>
                <a:cs typeface="Arial"/>
              </a:rPr>
              <a:t>d</a:t>
            </a:r>
            <a:r>
              <a:rPr sz="2050" spc="15" dirty="0">
                <a:solidFill>
                  <a:srgbClr val="223D4C"/>
                </a:solidFill>
                <a:uFill>
                  <a:solidFill>
                    <a:srgbClr val="223D4C"/>
                  </a:solidFill>
                </a:uFill>
                <a:latin typeface="Arial"/>
                <a:cs typeface="Arial"/>
              </a:rPr>
              <a:t>e</a:t>
            </a:r>
            <a:r>
              <a:rPr sz="2050" dirty="0">
                <a:solidFill>
                  <a:srgbClr val="223D4C"/>
                </a:solidFill>
                <a:uFill>
                  <a:solidFill>
                    <a:srgbClr val="223D4C"/>
                  </a:solidFill>
                </a:uFill>
                <a:latin typeface="Arial"/>
                <a:cs typeface="Arial"/>
              </a:rPr>
              <a:t>ll</a:t>
            </a:r>
            <a:r>
              <a:rPr sz="2050" spc="10" dirty="0">
                <a:solidFill>
                  <a:srgbClr val="223D4C"/>
                </a:solidFill>
                <a:uFill>
                  <a:solidFill>
                    <a:srgbClr val="223D4C"/>
                  </a:solidFill>
                </a:uFill>
                <a:latin typeface="Arial"/>
                <a:cs typeface="Arial"/>
              </a:rPr>
              <a:t>'es</a:t>
            </a:r>
            <a:r>
              <a:rPr sz="2050" dirty="0">
                <a:solidFill>
                  <a:srgbClr val="223D4C"/>
                </a:solidFill>
                <a:uFill>
                  <a:solidFill>
                    <a:srgbClr val="223D4C"/>
                  </a:solidFill>
                </a:uFill>
                <a:latin typeface="Arial"/>
                <a:cs typeface="Arial"/>
              </a:rPr>
              <a:t>i</a:t>
            </a:r>
            <a:r>
              <a:rPr sz="2050" spc="10" dirty="0">
                <a:solidFill>
                  <a:srgbClr val="223D4C"/>
                </a:solidFill>
                <a:uFill>
                  <a:solidFill>
                    <a:srgbClr val="223D4C"/>
                  </a:solidFill>
                </a:uFill>
                <a:latin typeface="Arial"/>
                <a:cs typeface="Arial"/>
              </a:rPr>
              <a:t>stenza</a:t>
            </a:r>
            <a:r>
              <a:rPr sz="2050" dirty="0">
                <a:solidFill>
                  <a:srgbClr val="223D4C"/>
                </a:solidFill>
                <a:uFill>
                  <a:solidFill>
                    <a:srgbClr val="223D4C"/>
                  </a:solidFill>
                </a:uFill>
                <a:latin typeface="Arial"/>
                <a:cs typeface="Arial"/>
              </a:rPr>
              <a:t>	</a:t>
            </a:r>
            <a:r>
              <a:rPr sz="2050" spc="10" dirty="0">
                <a:solidFill>
                  <a:srgbClr val="223D4C"/>
                </a:solidFill>
                <a:uFill>
                  <a:solidFill>
                    <a:srgbClr val="223D4C"/>
                  </a:solidFill>
                </a:uFill>
                <a:latin typeface="Arial"/>
                <a:cs typeface="Arial"/>
              </a:rPr>
              <a:t>del</a:t>
            </a:r>
            <a:r>
              <a:rPr sz="2050" dirty="0">
                <a:solidFill>
                  <a:srgbClr val="223D4C"/>
                </a:solidFill>
                <a:uFill>
                  <a:solidFill>
                    <a:srgbClr val="223D4C"/>
                  </a:solidFill>
                </a:uFill>
                <a:latin typeface="Arial"/>
                <a:cs typeface="Arial"/>
              </a:rPr>
              <a:t>	</a:t>
            </a:r>
            <a:r>
              <a:rPr sz="2050" spc="5" dirty="0">
                <a:solidFill>
                  <a:srgbClr val="223D4C"/>
                </a:solidFill>
                <a:uFill>
                  <a:solidFill>
                    <a:srgbClr val="223D4C"/>
                  </a:solidFill>
                </a:uFill>
                <a:latin typeface="Arial"/>
                <a:cs typeface="Arial"/>
              </a:rPr>
              <a:t>t</a:t>
            </a:r>
            <a:r>
              <a:rPr sz="2050" dirty="0">
                <a:solidFill>
                  <a:srgbClr val="223D4C"/>
                </a:solidFill>
                <a:uFill>
                  <a:solidFill>
                    <a:srgbClr val="223D4C"/>
                  </a:solidFill>
                </a:uFill>
                <a:latin typeface="Arial"/>
                <a:cs typeface="Arial"/>
              </a:rPr>
              <a:t>i</a:t>
            </a:r>
            <a:r>
              <a:rPr sz="2050" spc="5" dirty="0">
                <a:solidFill>
                  <a:srgbClr val="223D4C"/>
                </a:solidFill>
                <a:uFill>
                  <a:solidFill>
                    <a:srgbClr val="223D4C"/>
                  </a:solidFill>
                </a:uFill>
                <a:latin typeface="Arial"/>
                <a:cs typeface="Arial"/>
              </a:rPr>
              <a:t>tol</a:t>
            </a:r>
            <a:r>
              <a:rPr sz="2050" spc="15" dirty="0">
                <a:solidFill>
                  <a:srgbClr val="223D4C"/>
                </a:solidFill>
                <a:uFill>
                  <a:solidFill>
                    <a:srgbClr val="223D4C"/>
                  </a:solidFill>
                </a:uFill>
                <a:latin typeface="Arial"/>
                <a:cs typeface="Arial"/>
              </a:rPr>
              <a:t>o</a:t>
            </a:r>
            <a:r>
              <a:rPr sz="2050" dirty="0">
                <a:solidFill>
                  <a:srgbClr val="223D4C"/>
                </a:solidFill>
                <a:uFill>
                  <a:solidFill>
                    <a:srgbClr val="223D4C"/>
                  </a:solidFill>
                </a:uFill>
                <a:latin typeface="Arial"/>
                <a:cs typeface="Arial"/>
              </a:rPr>
              <a:t>	</a:t>
            </a:r>
            <a:r>
              <a:rPr sz="2050" spc="10" dirty="0">
                <a:solidFill>
                  <a:srgbClr val="223D4C"/>
                </a:solidFill>
                <a:uFill>
                  <a:solidFill>
                    <a:srgbClr val="223D4C"/>
                  </a:solidFill>
                </a:uFill>
                <a:latin typeface="Arial"/>
                <a:cs typeface="Arial"/>
              </a:rPr>
              <a:t>d</a:t>
            </a:r>
            <a:r>
              <a:rPr sz="2050" spc="5" dirty="0">
                <a:solidFill>
                  <a:srgbClr val="223D4C"/>
                </a:solidFill>
                <a:uFill>
                  <a:solidFill>
                    <a:srgbClr val="223D4C"/>
                  </a:solidFill>
                </a:uFill>
                <a:latin typeface="Arial"/>
                <a:cs typeface="Arial"/>
              </a:rPr>
              <a:t>i </a:t>
            </a:r>
            <a:r>
              <a:rPr sz="2050" spc="5" dirty="0">
                <a:solidFill>
                  <a:srgbClr val="223D4C"/>
                </a:solidFill>
                <a:latin typeface="Arial"/>
                <a:cs typeface="Arial"/>
              </a:rPr>
              <a:t> </a:t>
            </a:r>
            <a:r>
              <a:rPr sz="2050" spc="10" dirty="0">
                <a:solidFill>
                  <a:srgbClr val="223D4C"/>
                </a:solidFill>
                <a:uFill>
                  <a:solidFill>
                    <a:srgbClr val="223D4C"/>
                  </a:solidFill>
                </a:uFill>
                <a:latin typeface="Arial"/>
                <a:cs typeface="Arial"/>
              </a:rPr>
              <a:t>proprietà		</a:t>
            </a:r>
            <a:r>
              <a:rPr sz="2050" spc="5" dirty="0">
                <a:solidFill>
                  <a:srgbClr val="223D4C"/>
                </a:solidFill>
                <a:uFill>
                  <a:solidFill>
                    <a:srgbClr val="223D4C"/>
                  </a:solidFill>
                </a:uFill>
                <a:latin typeface="Arial"/>
                <a:cs typeface="Arial"/>
              </a:rPr>
              <a:t>industriale,		contraffà			</a:t>
            </a:r>
            <a:r>
              <a:rPr sz="2050" spc="15" dirty="0">
                <a:solidFill>
                  <a:srgbClr val="223D4C"/>
                </a:solidFill>
                <a:uFill>
                  <a:solidFill>
                    <a:srgbClr val="223D4C"/>
                  </a:solidFill>
                </a:uFill>
                <a:latin typeface="Arial"/>
                <a:cs typeface="Arial"/>
              </a:rPr>
              <a:t>o	</a:t>
            </a:r>
            <a:r>
              <a:rPr sz="2050" spc="10" dirty="0">
                <a:solidFill>
                  <a:srgbClr val="223D4C"/>
                </a:solidFill>
                <a:uFill>
                  <a:solidFill>
                    <a:srgbClr val="223D4C"/>
                  </a:solidFill>
                </a:uFill>
                <a:latin typeface="Arial"/>
                <a:cs typeface="Arial"/>
              </a:rPr>
              <a:t>altera</a:t>
            </a:r>
            <a:r>
              <a:rPr sz="2050" spc="10" dirty="0">
                <a:solidFill>
                  <a:srgbClr val="223D4C"/>
                </a:solidFill>
                <a:latin typeface="Arial"/>
                <a:cs typeface="Arial"/>
              </a:rPr>
              <a:t>		marchi		</a:t>
            </a:r>
            <a:r>
              <a:rPr sz="2050" spc="15" dirty="0">
                <a:solidFill>
                  <a:srgbClr val="223D4C"/>
                </a:solidFill>
                <a:latin typeface="Arial"/>
                <a:cs typeface="Arial"/>
              </a:rPr>
              <a:t>o  </a:t>
            </a:r>
            <a:r>
              <a:rPr sz="2050" spc="5" dirty="0">
                <a:solidFill>
                  <a:srgbClr val="223D4C"/>
                </a:solidFill>
                <a:latin typeface="Arial"/>
                <a:cs typeface="Arial"/>
              </a:rPr>
              <a:t>distintivi,	</a:t>
            </a:r>
            <a:r>
              <a:rPr sz="2050" spc="10" dirty="0">
                <a:solidFill>
                  <a:srgbClr val="223D4C"/>
                </a:solidFill>
                <a:latin typeface="Arial"/>
                <a:cs typeface="Arial"/>
              </a:rPr>
              <a:t>nazionali		</a:t>
            </a:r>
            <a:r>
              <a:rPr sz="2050" spc="15" dirty="0">
                <a:solidFill>
                  <a:srgbClr val="223D4C"/>
                </a:solidFill>
                <a:latin typeface="Arial"/>
                <a:cs typeface="Arial"/>
              </a:rPr>
              <a:t>o	</a:t>
            </a:r>
            <a:r>
              <a:rPr sz="2050" spc="10" dirty="0">
                <a:solidFill>
                  <a:srgbClr val="223D4C"/>
                </a:solidFill>
                <a:latin typeface="Arial"/>
                <a:cs typeface="Arial"/>
              </a:rPr>
              <a:t>esteri,	di		prodotti	industriali,  </a:t>
            </a:r>
            <a:r>
              <a:rPr sz="2050" b="1" spc="15" dirty="0">
                <a:solidFill>
                  <a:srgbClr val="223D4C"/>
                </a:solidFill>
                <a:latin typeface="Arial"/>
                <a:cs typeface="Arial"/>
              </a:rPr>
              <a:t>chiunqu</a:t>
            </a:r>
            <a:r>
              <a:rPr sz="2050" b="1" spc="10" dirty="0">
                <a:solidFill>
                  <a:srgbClr val="223D4C"/>
                </a:solidFill>
                <a:latin typeface="Arial"/>
                <a:cs typeface="Arial"/>
              </a:rPr>
              <a:t>e</a:t>
            </a:r>
            <a:r>
              <a:rPr sz="2050" spc="5" dirty="0">
                <a:solidFill>
                  <a:srgbClr val="223D4C"/>
                </a:solidFill>
                <a:latin typeface="Arial"/>
                <a:cs typeface="Arial"/>
              </a:rPr>
              <a:t>,</a:t>
            </a:r>
            <a:r>
              <a:rPr sz="2050" dirty="0">
                <a:solidFill>
                  <a:srgbClr val="223D4C"/>
                </a:solidFill>
                <a:latin typeface="Arial"/>
                <a:cs typeface="Arial"/>
              </a:rPr>
              <a:t>		</a:t>
            </a:r>
            <a:r>
              <a:rPr sz="2050" spc="10" dirty="0">
                <a:solidFill>
                  <a:srgbClr val="223D4C"/>
                </a:solidFill>
                <a:latin typeface="Arial"/>
                <a:cs typeface="Arial"/>
              </a:rPr>
              <a:t>senza</a:t>
            </a:r>
            <a:r>
              <a:rPr sz="2050" dirty="0">
                <a:solidFill>
                  <a:srgbClr val="223D4C"/>
                </a:solidFill>
                <a:latin typeface="Arial"/>
                <a:cs typeface="Arial"/>
              </a:rPr>
              <a:t>	</a:t>
            </a:r>
            <a:r>
              <a:rPr sz="2050" spc="10" dirty="0">
                <a:solidFill>
                  <a:srgbClr val="223D4C"/>
                </a:solidFill>
                <a:latin typeface="Arial"/>
                <a:cs typeface="Arial"/>
              </a:rPr>
              <a:t>essere</a:t>
            </a:r>
            <a:r>
              <a:rPr sz="2050" dirty="0">
                <a:solidFill>
                  <a:srgbClr val="223D4C"/>
                </a:solidFill>
                <a:latin typeface="Arial"/>
                <a:cs typeface="Arial"/>
              </a:rPr>
              <a:t>	</a:t>
            </a:r>
            <a:r>
              <a:rPr sz="2050" spc="10" dirty="0">
                <a:solidFill>
                  <a:srgbClr val="223D4C"/>
                </a:solidFill>
                <a:latin typeface="Arial"/>
                <a:cs typeface="Arial"/>
              </a:rPr>
              <a:t>concorso</a:t>
            </a:r>
            <a:r>
              <a:rPr sz="2050" dirty="0">
                <a:solidFill>
                  <a:srgbClr val="223D4C"/>
                </a:solidFill>
                <a:latin typeface="Arial"/>
                <a:cs typeface="Arial"/>
              </a:rPr>
              <a:t>		</a:t>
            </a:r>
            <a:r>
              <a:rPr sz="2050" spc="10" dirty="0">
                <a:solidFill>
                  <a:srgbClr val="223D4C"/>
                </a:solidFill>
                <a:latin typeface="Arial"/>
                <a:cs typeface="Arial"/>
              </a:rPr>
              <a:t>nella</a:t>
            </a:r>
            <a:r>
              <a:rPr sz="2050" dirty="0">
                <a:solidFill>
                  <a:srgbClr val="223D4C"/>
                </a:solidFill>
                <a:latin typeface="Arial"/>
                <a:cs typeface="Arial"/>
              </a:rPr>
              <a:t>		</a:t>
            </a:r>
            <a:r>
              <a:rPr sz="2050" spc="10" dirty="0">
                <a:solidFill>
                  <a:srgbClr val="223D4C"/>
                </a:solidFill>
                <a:latin typeface="Arial"/>
                <a:cs typeface="Arial"/>
              </a:rPr>
              <a:t>con</a:t>
            </a:r>
            <a:r>
              <a:rPr sz="2050" dirty="0">
                <a:solidFill>
                  <a:srgbClr val="223D4C"/>
                </a:solidFill>
                <a:latin typeface="Arial"/>
                <a:cs typeface="Arial"/>
              </a:rPr>
              <a:t>t</a:t>
            </a:r>
            <a:r>
              <a:rPr sz="2050" spc="10" dirty="0">
                <a:solidFill>
                  <a:srgbClr val="223D4C"/>
                </a:solidFill>
                <a:latin typeface="Arial"/>
                <a:cs typeface="Arial"/>
              </a:rPr>
              <a:t>ra</a:t>
            </a:r>
            <a:r>
              <a:rPr sz="2050" spc="-35" dirty="0">
                <a:solidFill>
                  <a:srgbClr val="223D4C"/>
                </a:solidFill>
                <a:latin typeface="Arial"/>
                <a:cs typeface="Arial"/>
              </a:rPr>
              <a:t>f</a:t>
            </a:r>
            <a:r>
              <a:rPr sz="2050" dirty="0">
                <a:solidFill>
                  <a:srgbClr val="223D4C"/>
                </a:solidFill>
                <a:latin typeface="Arial"/>
                <a:cs typeface="Arial"/>
              </a:rPr>
              <a:t>f</a:t>
            </a:r>
            <a:r>
              <a:rPr sz="2050" spc="10" dirty="0">
                <a:solidFill>
                  <a:srgbClr val="223D4C"/>
                </a:solidFill>
                <a:latin typeface="Arial"/>
                <a:cs typeface="Arial"/>
              </a:rPr>
              <a:t>azione</a:t>
            </a:r>
            <a:r>
              <a:rPr sz="2050" dirty="0">
                <a:solidFill>
                  <a:srgbClr val="223D4C"/>
                </a:solidFill>
                <a:latin typeface="Arial"/>
                <a:cs typeface="Arial"/>
              </a:rPr>
              <a:t>		</a:t>
            </a:r>
            <a:r>
              <a:rPr sz="2050" spc="10" dirty="0">
                <a:solidFill>
                  <a:srgbClr val="223D4C"/>
                </a:solidFill>
                <a:latin typeface="Arial"/>
                <a:cs typeface="Arial"/>
              </a:rPr>
              <a:t>o  alterazione, </a:t>
            </a:r>
            <a:r>
              <a:rPr sz="2050" spc="5" dirty="0">
                <a:solidFill>
                  <a:srgbClr val="223D4C"/>
                </a:solidFill>
                <a:latin typeface="Arial"/>
                <a:cs typeface="Arial"/>
              </a:rPr>
              <a:t>fa </a:t>
            </a:r>
            <a:r>
              <a:rPr sz="2050" spc="10" dirty="0">
                <a:solidFill>
                  <a:srgbClr val="223D4C"/>
                </a:solidFill>
                <a:latin typeface="Arial"/>
                <a:cs typeface="Arial"/>
              </a:rPr>
              <a:t>uso di </a:t>
            </a:r>
            <a:r>
              <a:rPr sz="2050" spc="5" dirty="0">
                <a:solidFill>
                  <a:srgbClr val="223D4C"/>
                </a:solidFill>
                <a:latin typeface="Arial"/>
                <a:cs typeface="Arial"/>
              </a:rPr>
              <a:t>tali </a:t>
            </a:r>
            <a:r>
              <a:rPr sz="2050" spc="10" dirty="0">
                <a:solidFill>
                  <a:srgbClr val="223D4C"/>
                </a:solidFill>
                <a:latin typeface="Arial"/>
                <a:cs typeface="Arial"/>
              </a:rPr>
              <a:t>marchi </a:t>
            </a:r>
            <a:r>
              <a:rPr sz="2050" spc="15" dirty="0">
                <a:solidFill>
                  <a:srgbClr val="223D4C"/>
                </a:solidFill>
                <a:latin typeface="Arial"/>
                <a:cs typeface="Arial"/>
              </a:rPr>
              <a:t>o </a:t>
            </a:r>
            <a:r>
              <a:rPr sz="2050" spc="10" dirty="0">
                <a:solidFill>
                  <a:srgbClr val="223D4C"/>
                </a:solidFill>
                <a:latin typeface="Arial"/>
                <a:cs typeface="Arial"/>
              </a:rPr>
              <a:t>segni </a:t>
            </a:r>
            <a:r>
              <a:rPr sz="2050" spc="5" dirty="0">
                <a:solidFill>
                  <a:srgbClr val="223D4C"/>
                </a:solidFill>
                <a:latin typeface="Arial"/>
                <a:cs typeface="Arial"/>
              </a:rPr>
              <a:t>contraffatti </a:t>
            </a:r>
            <a:r>
              <a:rPr sz="2050" spc="15" dirty="0">
                <a:solidFill>
                  <a:srgbClr val="223D4C"/>
                </a:solidFill>
                <a:latin typeface="Arial"/>
                <a:cs typeface="Arial"/>
              </a:rPr>
              <a:t>o </a:t>
            </a:r>
            <a:r>
              <a:rPr sz="2050" spc="5" dirty="0">
                <a:solidFill>
                  <a:srgbClr val="223D4C"/>
                </a:solidFill>
                <a:latin typeface="Arial"/>
                <a:cs typeface="Arial"/>
              </a:rPr>
              <a:t>alterati, </a:t>
            </a:r>
            <a:r>
              <a:rPr sz="2050" spc="15" dirty="0">
                <a:solidFill>
                  <a:srgbClr val="223D4C"/>
                </a:solidFill>
                <a:latin typeface="Arial"/>
                <a:cs typeface="Arial"/>
              </a:rPr>
              <a:t>è  </a:t>
            </a:r>
            <a:r>
              <a:rPr sz="2050" spc="10" dirty="0">
                <a:solidFill>
                  <a:srgbClr val="223D4C"/>
                </a:solidFill>
                <a:latin typeface="Arial"/>
                <a:cs typeface="Arial"/>
              </a:rPr>
              <a:t>punito con la reclusione </a:t>
            </a:r>
            <a:r>
              <a:rPr sz="2050" b="1" spc="15" dirty="0">
                <a:solidFill>
                  <a:srgbClr val="223D4C"/>
                </a:solidFill>
                <a:latin typeface="Arial"/>
                <a:cs typeface="Arial"/>
              </a:rPr>
              <a:t>da </a:t>
            </a:r>
            <a:r>
              <a:rPr sz="2050" b="1" spc="5" dirty="0">
                <a:solidFill>
                  <a:srgbClr val="223D4C"/>
                </a:solidFill>
                <a:latin typeface="Arial"/>
                <a:cs typeface="Arial"/>
              </a:rPr>
              <a:t>sei </a:t>
            </a:r>
            <a:r>
              <a:rPr sz="2050" b="1" spc="10" dirty="0">
                <a:solidFill>
                  <a:srgbClr val="223D4C"/>
                </a:solidFill>
                <a:latin typeface="Arial"/>
                <a:cs typeface="Arial"/>
              </a:rPr>
              <a:t>mesi </a:t>
            </a:r>
            <a:r>
              <a:rPr sz="2050" spc="15" dirty="0">
                <a:solidFill>
                  <a:srgbClr val="223D4C"/>
                </a:solidFill>
                <a:latin typeface="Arial"/>
                <a:cs typeface="Arial"/>
              </a:rPr>
              <a:t>a </a:t>
            </a:r>
            <a:r>
              <a:rPr sz="2050" spc="5" dirty="0">
                <a:solidFill>
                  <a:srgbClr val="223D4C"/>
                </a:solidFill>
                <a:latin typeface="Arial"/>
                <a:cs typeface="Arial"/>
              </a:rPr>
              <a:t>tre </a:t>
            </a:r>
            <a:r>
              <a:rPr sz="2050" spc="10" dirty="0">
                <a:solidFill>
                  <a:srgbClr val="223D4C"/>
                </a:solidFill>
                <a:latin typeface="Arial"/>
                <a:cs typeface="Arial"/>
              </a:rPr>
              <a:t>anni </a:t>
            </a:r>
            <a:r>
              <a:rPr sz="2050" spc="15" dirty="0">
                <a:solidFill>
                  <a:srgbClr val="223D4C"/>
                </a:solidFill>
                <a:latin typeface="Arial"/>
                <a:cs typeface="Arial"/>
              </a:rPr>
              <a:t>e </a:t>
            </a:r>
            <a:r>
              <a:rPr sz="2050" spc="10" dirty="0">
                <a:solidFill>
                  <a:srgbClr val="223D4C"/>
                </a:solidFill>
                <a:latin typeface="Arial"/>
                <a:cs typeface="Arial"/>
              </a:rPr>
              <a:t>con la multa </a:t>
            </a:r>
            <a:r>
              <a:rPr sz="2050" spc="585" dirty="0">
                <a:solidFill>
                  <a:srgbClr val="223D4C"/>
                </a:solidFill>
                <a:latin typeface="Arial"/>
                <a:cs typeface="Arial"/>
              </a:rPr>
              <a:t> </a:t>
            </a:r>
            <a:r>
              <a:rPr sz="2050" b="1" spc="15" dirty="0">
                <a:solidFill>
                  <a:srgbClr val="223D4C"/>
                </a:solidFill>
                <a:latin typeface="Arial"/>
                <a:cs typeface="Arial"/>
              </a:rPr>
              <a:t>da </a:t>
            </a:r>
            <a:r>
              <a:rPr sz="2050" b="1" spc="10" dirty="0">
                <a:solidFill>
                  <a:srgbClr val="223D4C"/>
                </a:solidFill>
                <a:latin typeface="Arial"/>
                <a:cs typeface="Arial"/>
              </a:rPr>
              <a:t>euro </a:t>
            </a:r>
            <a:r>
              <a:rPr sz="2050" b="1" spc="5" dirty="0">
                <a:solidFill>
                  <a:srgbClr val="223D4C"/>
                </a:solidFill>
                <a:latin typeface="Arial"/>
                <a:cs typeface="Arial"/>
              </a:rPr>
              <a:t>2.500 </a:t>
            </a:r>
            <a:r>
              <a:rPr sz="2050" b="1" spc="15" dirty="0">
                <a:solidFill>
                  <a:srgbClr val="223D4C"/>
                </a:solidFill>
                <a:latin typeface="Arial"/>
                <a:cs typeface="Arial"/>
              </a:rPr>
              <a:t>a </a:t>
            </a:r>
            <a:r>
              <a:rPr sz="2050" b="1" spc="10" dirty="0">
                <a:solidFill>
                  <a:srgbClr val="223D4C"/>
                </a:solidFill>
                <a:latin typeface="Arial"/>
                <a:cs typeface="Arial"/>
              </a:rPr>
              <a:t>euro</a:t>
            </a:r>
            <a:r>
              <a:rPr sz="2050" b="1" spc="-25" dirty="0">
                <a:solidFill>
                  <a:srgbClr val="223D4C"/>
                </a:solidFill>
                <a:latin typeface="Arial"/>
                <a:cs typeface="Arial"/>
              </a:rPr>
              <a:t> </a:t>
            </a:r>
            <a:r>
              <a:rPr sz="2050" b="1" spc="10" dirty="0">
                <a:solidFill>
                  <a:srgbClr val="223D4C"/>
                </a:solidFill>
                <a:latin typeface="Arial"/>
                <a:cs typeface="Arial"/>
              </a:rPr>
              <a:t>25.000</a:t>
            </a:r>
            <a:r>
              <a:rPr sz="2050" spc="10" dirty="0">
                <a:solidFill>
                  <a:srgbClr val="223D4C"/>
                </a:solidFill>
                <a:latin typeface="Arial"/>
                <a:cs typeface="Arial"/>
              </a:rPr>
              <a:t>.</a:t>
            </a:r>
            <a:endParaRPr sz="2050" dirty="0">
              <a:latin typeface="Arial"/>
              <a:cs typeface="Arial"/>
            </a:endParaRPr>
          </a:p>
          <a:p>
            <a:pPr marL="12700" marR="5080" algn="just">
              <a:lnSpc>
                <a:spcPct val="120700"/>
              </a:lnSpc>
              <a:spcBef>
                <a:spcPts val="655"/>
              </a:spcBef>
            </a:pPr>
            <a:r>
              <a:rPr sz="2050" spc="10" dirty="0">
                <a:solidFill>
                  <a:srgbClr val="223D4C"/>
                </a:solidFill>
                <a:latin typeface="Arial"/>
                <a:cs typeface="Arial"/>
              </a:rPr>
              <a:t>Soggiace alla </a:t>
            </a:r>
            <a:r>
              <a:rPr sz="2050" spc="15" dirty="0">
                <a:solidFill>
                  <a:srgbClr val="223D4C"/>
                </a:solidFill>
                <a:latin typeface="Arial"/>
                <a:cs typeface="Arial"/>
              </a:rPr>
              <a:t>pena </a:t>
            </a:r>
            <a:r>
              <a:rPr sz="2050" spc="10" dirty="0">
                <a:solidFill>
                  <a:srgbClr val="223D4C"/>
                </a:solidFill>
                <a:latin typeface="Arial"/>
                <a:cs typeface="Arial"/>
              </a:rPr>
              <a:t>della reclusione </a:t>
            </a:r>
            <a:r>
              <a:rPr sz="2050" b="1" spc="10" dirty="0">
                <a:solidFill>
                  <a:srgbClr val="223D4C"/>
                </a:solidFill>
                <a:latin typeface="Arial"/>
                <a:cs typeface="Arial"/>
              </a:rPr>
              <a:t>da uno </a:t>
            </a:r>
            <a:r>
              <a:rPr sz="2050" b="1" spc="15" dirty="0">
                <a:solidFill>
                  <a:srgbClr val="223D4C"/>
                </a:solidFill>
                <a:latin typeface="Arial"/>
                <a:cs typeface="Arial"/>
              </a:rPr>
              <a:t>a </a:t>
            </a:r>
            <a:r>
              <a:rPr sz="2050" b="1" spc="10" dirty="0">
                <a:solidFill>
                  <a:srgbClr val="223D4C"/>
                </a:solidFill>
                <a:latin typeface="Arial"/>
                <a:cs typeface="Arial"/>
              </a:rPr>
              <a:t>quattro anni </a:t>
            </a:r>
            <a:r>
              <a:rPr sz="2050" b="1" spc="15" dirty="0">
                <a:solidFill>
                  <a:srgbClr val="223D4C"/>
                </a:solidFill>
                <a:latin typeface="Arial"/>
                <a:cs typeface="Arial"/>
              </a:rPr>
              <a:t>e  </a:t>
            </a:r>
            <a:r>
              <a:rPr sz="2050" b="1" spc="5" dirty="0">
                <a:solidFill>
                  <a:srgbClr val="223D4C"/>
                </a:solidFill>
                <a:latin typeface="Arial"/>
                <a:cs typeface="Arial"/>
              </a:rPr>
              <a:t>della </a:t>
            </a:r>
            <a:r>
              <a:rPr sz="2050" b="1" spc="10" dirty="0">
                <a:solidFill>
                  <a:srgbClr val="223D4C"/>
                </a:solidFill>
                <a:latin typeface="Arial"/>
                <a:cs typeface="Arial"/>
              </a:rPr>
              <a:t>multa da euro 3.500 </a:t>
            </a:r>
            <a:r>
              <a:rPr sz="2050" b="1" spc="15" dirty="0">
                <a:solidFill>
                  <a:srgbClr val="223D4C"/>
                </a:solidFill>
                <a:latin typeface="Arial"/>
                <a:cs typeface="Arial"/>
              </a:rPr>
              <a:t>a </a:t>
            </a:r>
            <a:r>
              <a:rPr sz="2050" b="1" spc="10" dirty="0">
                <a:solidFill>
                  <a:srgbClr val="223D4C"/>
                </a:solidFill>
                <a:latin typeface="Arial"/>
                <a:cs typeface="Arial"/>
              </a:rPr>
              <a:t>euro 35.000 </a:t>
            </a:r>
            <a:r>
              <a:rPr sz="2050" spc="10" dirty="0">
                <a:solidFill>
                  <a:srgbClr val="223D4C"/>
                </a:solidFill>
                <a:latin typeface="Arial"/>
                <a:cs typeface="Arial"/>
              </a:rPr>
              <a:t>chiunque </a:t>
            </a:r>
            <a:r>
              <a:rPr sz="2050" spc="5" dirty="0">
                <a:solidFill>
                  <a:srgbClr val="223D4C"/>
                </a:solidFill>
                <a:latin typeface="Arial"/>
                <a:cs typeface="Arial"/>
              </a:rPr>
              <a:t>contraffà  </a:t>
            </a:r>
            <a:r>
              <a:rPr sz="2050" spc="15" dirty="0">
                <a:solidFill>
                  <a:srgbClr val="223D4C"/>
                </a:solidFill>
                <a:latin typeface="Arial"/>
                <a:cs typeface="Arial"/>
              </a:rPr>
              <a:t>o </a:t>
            </a:r>
            <a:r>
              <a:rPr sz="2050" spc="10" dirty="0">
                <a:solidFill>
                  <a:srgbClr val="223D4C"/>
                </a:solidFill>
                <a:latin typeface="Arial"/>
                <a:cs typeface="Arial"/>
              </a:rPr>
              <a:t>altera </a:t>
            </a:r>
            <a:r>
              <a:rPr sz="2050" spc="5" dirty="0">
                <a:solidFill>
                  <a:srgbClr val="223D4C"/>
                </a:solidFill>
                <a:latin typeface="Arial"/>
                <a:cs typeface="Arial"/>
              </a:rPr>
              <a:t>brevetti, </a:t>
            </a:r>
            <a:r>
              <a:rPr sz="2050" spc="10" dirty="0">
                <a:solidFill>
                  <a:srgbClr val="223D4C"/>
                </a:solidFill>
                <a:latin typeface="Arial"/>
                <a:cs typeface="Arial"/>
              </a:rPr>
              <a:t>disegni </a:t>
            </a:r>
            <a:r>
              <a:rPr sz="2050" spc="15" dirty="0">
                <a:solidFill>
                  <a:srgbClr val="223D4C"/>
                </a:solidFill>
                <a:latin typeface="Arial"/>
                <a:cs typeface="Arial"/>
              </a:rPr>
              <a:t>o </a:t>
            </a:r>
            <a:r>
              <a:rPr sz="2050" spc="10" dirty="0">
                <a:solidFill>
                  <a:srgbClr val="223D4C"/>
                </a:solidFill>
                <a:latin typeface="Arial"/>
                <a:cs typeface="Arial"/>
              </a:rPr>
              <a:t>modelli industriali, nazionali </a:t>
            </a:r>
            <a:r>
              <a:rPr sz="2050" spc="15" dirty="0">
                <a:solidFill>
                  <a:srgbClr val="223D4C"/>
                </a:solidFill>
                <a:latin typeface="Arial"/>
                <a:cs typeface="Arial"/>
              </a:rPr>
              <a:t>o </a:t>
            </a:r>
            <a:r>
              <a:rPr sz="2050" spc="10" dirty="0">
                <a:solidFill>
                  <a:srgbClr val="223D4C"/>
                </a:solidFill>
                <a:latin typeface="Arial"/>
                <a:cs typeface="Arial"/>
              </a:rPr>
              <a:t>esteri,  </a:t>
            </a:r>
            <a:r>
              <a:rPr sz="2050" spc="60" dirty="0">
                <a:solidFill>
                  <a:srgbClr val="223D4C"/>
                </a:solidFill>
                <a:latin typeface="Arial"/>
                <a:cs typeface="Arial"/>
              </a:rPr>
              <a:t>ovvero, </a:t>
            </a:r>
            <a:r>
              <a:rPr sz="2050" spc="55" dirty="0">
                <a:solidFill>
                  <a:srgbClr val="223D4C"/>
                </a:solidFill>
                <a:latin typeface="Arial"/>
                <a:cs typeface="Arial"/>
              </a:rPr>
              <a:t>senza essere </a:t>
            </a:r>
            <a:r>
              <a:rPr sz="2050" spc="60" dirty="0">
                <a:solidFill>
                  <a:srgbClr val="223D4C"/>
                </a:solidFill>
                <a:latin typeface="Arial"/>
                <a:cs typeface="Arial"/>
              </a:rPr>
              <a:t>concorso </a:t>
            </a:r>
            <a:r>
              <a:rPr sz="2050" spc="55" dirty="0">
                <a:solidFill>
                  <a:srgbClr val="223D4C"/>
                </a:solidFill>
                <a:latin typeface="Arial"/>
                <a:cs typeface="Arial"/>
              </a:rPr>
              <a:t>nella </a:t>
            </a:r>
            <a:r>
              <a:rPr sz="2050" spc="60" dirty="0">
                <a:solidFill>
                  <a:srgbClr val="223D4C"/>
                </a:solidFill>
                <a:latin typeface="Arial"/>
                <a:cs typeface="Arial"/>
              </a:rPr>
              <a:t>contraffazione </a:t>
            </a:r>
            <a:r>
              <a:rPr sz="2050" spc="15" dirty="0">
                <a:solidFill>
                  <a:srgbClr val="223D4C"/>
                </a:solidFill>
                <a:latin typeface="Arial"/>
                <a:cs typeface="Arial"/>
              </a:rPr>
              <a:t>o  </a:t>
            </a:r>
            <a:r>
              <a:rPr sz="2050" spc="10" dirty="0">
                <a:solidFill>
                  <a:srgbClr val="223D4C"/>
                </a:solidFill>
                <a:latin typeface="Arial"/>
                <a:cs typeface="Arial"/>
              </a:rPr>
              <a:t>alterazione, </a:t>
            </a:r>
            <a:r>
              <a:rPr sz="2050" spc="5" dirty="0">
                <a:solidFill>
                  <a:srgbClr val="223D4C"/>
                </a:solidFill>
                <a:latin typeface="Arial"/>
                <a:cs typeface="Arial"/>
              </a:rPr>
              <a:t>fa </a:t>
            </a:r>
            <a:r>
              <a:rPr sz="2050" spc="10" dirty="0">
                <a:solidFill>
                  <a:srgbClr val="223D4C"/>
                </a:solidFill>
                <a:latin typeface="Arial"/>
                <a:cs typeface="Arial"/>
              </a:rPr>
              <a:t>uso di </a:t>
            </a:r>
            <a:r>
              <a:rPr sz="2050" spc="5" dirty="0">
                <a:solidFill>
                  <a:srgbClr val="223D4C"/>
                </a:solidFill>
                <a:latin typeface="Arial"/>
                <a:cs typeface="Arial"/>
              </a:rPr>
              <a:t>tali brevetti, </a:t>
            </a:r>
            <a:r>
              <a:rPr sz="2050" spc="10" dirty="0">
                <a:solidFill>
                  <a:srgbClr val="223D4C"/>
                </a:solidFill>
                <a:latin typeface="Arial"/>
                <a:cs typeface="Arial"/>
              </a:rPr>
              <a:t>disegni </a:t>
            </a:r>
            <a:r>
              <a:rPr sz="2050" spc="15" dirty="0">
                <a:solidFill>
                  <a:srgbClr val="223D4C"/>
                </a:solidFill>
                <a:latin typeface="Arial"/>
                <a:cs typeface="Arial"/>
              </a:rPr>
              <a:t>o </a:t>
            </a:r>
            <a:r>
              <a:rPr sz="2050" spc="10" dirty="0">
                <a:solidFill>
                  <a:srgbClr val="223D4C"/>
                </a:solidFill>
                <a:latin typeface="Arial"/>
                <a:cs typeface="Arial"/>
              </a:rPr>
              <a:t>modelli </a:t>
            </a:r>
            <a:r>
              <a:rPr sz="2050" spc="5" dirty="0">
                <a:solidFill>
                  <a:srgbClr val="223D4C"/>
                </a:solidFill>
                <a:latin typeface="Arial"/>
                <a:cs typeface="Arial"/>
              </a:rPr>
              <a:t>contraffatti  </a:t>
            </a:r>
            <a:r>
              <a:rPr sz="2050" spc="15" dirty="0">
                <a:solidFill>
                  <a:srgbClr val="223D4C"/>
                </a:solidFill>
                <a:latin typeface="Arial"/>
                <a:cs typeface="Arial"/>
              </a:rPr>
              <a:t>o</a:t>
            </a:r>
            <a:r>
              <a:rPr sz="2050" dirty="0">
                <a:solidFill>
                  <a:srgbClr val="223D4C"/>
                </a:solidFill>
                <a:latin typeface="Arial"/>
                <a:cs typeface="Arial"/>
              </a:rPr>
              <a:t> </a:t>
            </a:r>
            <a:r>
              <a:rPr sz="2050" spc="5" dirty="0">
                <a:solidFill>
                  <a:srgbClr val="223D4C"/>
                </a:solidFill>
                <a:latin typeface="Arial"/>
                <a:cs typeface="Arial"/>
              </a:rPr>
              <a:t>alterati.</a:t>
            </a:r>
            <a:endParaRPr sz="2050" dirty="0">
              <a:latin typeface="Arial"/>
              <a:cs typeface="Arial"/>
            </a:endParaRPr>
          </a:p>
        </p:txBody>
      </p:sp>
      <p:sp>
        <p:nvSpPr>
          <p:cNvPr id="5" name="object 5"/>
          <p:cNvSpPr txBox="1"/>
          <p:nvPr/>
        </p:nvSpPr>
        <p:spPr>
          <a:xfrm>
            <a:off x="11191147" y="4160995"/>
            <a:ext cx="7367270" cy="2172335"/>
          </a:xfrm>
          <a:prstGeom prst="rect">
            <a:avLst/>
          </a:prstGeom>
        </p:spPr>
        <p:txBody>
          <a:bodyPr vert="horz" wrap="square" lIns="0" tIns="12065" rIns="0" bIns="0" rtlCol="0">
            <a:spAutoFit/>
          </a:bodyPr>
          <a:lstStyle/>
          <a:p>
            <a:pPr marL="12700" marR="5080" algn="just">
              <a:lnSpc>
                <a:spcPct val="122500"/>
              </a:lnSpc>
              <a:spcBef>
                <a:spcPts val="95"/>
              </a:spcBef>
            </a:pPr>
            <a:r>
              <a:rPr sz="2300" dirty="0">
                <a:solidFill>
                  <a:srgbClr val="223D4C"/>
                </a:solidFill>
                <a:latin typeface="Arial"/>
                <a:cs typeface="Arial"/>
              </a:rPr>
              <a:t>I delitti previsti dai </a:t>
            </a:r>
            <a:r>
              <a:rPr sz="2300" spc="5" dirty="0">
                <a:solidFill>
                  <a:srgbClr val="223D4C"/>
                </a:solidFill>
                <a:latin typeface="Arial"/>
                <a:cs typeface="Arial"/>
              </a:rPr>
              <a:t>commi </a:t>
            </a:r>
            <a:r>
              <a:rPr sz="2300" dirty="0">
                <a:solidFill>
                  <a:srgbClr val="223D4C"/>
                </a:solidFill>
                <a:latin typeface="Arial"/>
                <a:cs typeface="Arial"/>
              </a:rPr>
              <a:t>primo e secondo sono punibili  a condizione che siano state osservate le norme delle  </a:t>
            </a:r>
            <a:r>
              <a:rPr sz="2300" spc="50" dirty="0">
                <a:solidFill>
                  <a:srgbClr val="223D4C"/>
                </a:solidFill>
                <a:latin typeface="Arial"/>
                <a:cs typeface="Arial"/>
              </a:rPr>
              <a:t>leggi </a:t>
            </a:r>
            <a:r>
              <a:rPr sz="2300" spc="55" dirty="0">
                <a:solidFill>
                  <a:srgbClr val="223D4C"/>
                </a:solidFill>
                <a:latin typeface="Arial"/>
                <a:cs typeface="Arial"/>
              </a:rPr>
              <a:t>interne, </a:t>
            </a:r>
            <a:r>
              <a:rPr sz="2300" spc="40" dirty="0">
                <a:solidFill>
                  <a:srgbClr val="223D4C"/>
                </a:solidFill>
                <a:latin typeface="Arial"/>
                <a:cs typeface="Arial"/>
              </a:rPr>
              <a:t>dei </a:t>
            </a:r>
            <a:r>
              <a:rPr sz="2300" spc="55" dirty="0">
                <a:solidFill>
                  <a:srgbClr val="223D4C"/>
                </a:solidFill>
                <a:latin typeface="Arial"/>
                <a:cs typeface="Arial"/>
              </a:rPr>
              <a:t>regolamenti comunitari </a:t>
            </a:r>
            <a:r>
              <a:rPr sz="2300" dirty="0">
                <a:solidFill>
                  <a:srgbClr val="223D4C"/>
                </a:solidFill>
                <a:latin typeface="Arial"/>
                <a:cs typeface="Arial"/>
              </a:rPr>
              <a:t>e </a:t>
            </a:r>
            <a:r>
              <a:rPr sz="2300" spc="60" dirty="0">
                <a:solidFill>
                  <a:srgbClr val="223D4C"/>
                </a:solidFill>
                <a:latin typeface="Arial"/>
                <a:cs typeface="Arial"/>
              </a:rPr>
              <a:t>delle   </a:t>
            </a:r>
            <a:r>
              <a:rPr sz="2300" dirty="0">
                <a:solidFill>
                  <a:srgbClr val="223D4C"/>
                </a:solidFill>
                <a:latin typeface="Arial"/>
                <a:cs typeface="Arial"/>
              </a:rPr>
              <a:t>convenzioni internazionali sulla tutela della proprietà  intellettuale o</a:t>
            </a:r>
            <a:r>
              <a:rPr sz="2300" spc="-5" dirty="0">
                <a:solidFill>
                  <a:srgbClr val="223D4C"/>
                </a:solidFill>
                <a:latin typeface="Arial"/>
                <a:cs typeface="Arial"/>
              </a:rPr>
              <a:t> </a:t>
            </a:r>
            <a:r>
              <a:rPr sz="2300" dirty="0">
                <a:solidFill>
                  <a:srgbClr val="223D4C"/>
                </a:solidFill>
                <a:latin typeface="Arial"/>
                <a:cs typeface="Arial"/>
              </a:rPr>
              <a:t>industriale.</a:t>
            </a:r>
            <a:endParaRPr sz="2300">
              <a:latin typeface="Arial"/>
              <a:cs typeface="Arial"/>
            </a:endParaRPr>
          </a:p>
        </p:txBody>
      </p:sp>
      <p:sp>
        <p:nvSpPr>
          <p:cNvPr id="7" name="Segnaposto numero diapositiva 6">
            <a:extLst>
              <a:ext uri="{FF2B5EF4-FFF2-40B4-BE49-F238E27FC236}">
                <a16:creationId xmlns:a16="http://schemas.microsoft.com/office/drawing/2014/main" id="{E50947D7-FF8F-B74F-9C98-E5F20551A0E5}"/>
              </a:ext>
            </a:extLst>
          </p:cNvPr>
          <p:cNvSpPr>
            <a:spLocks noGrp="1"/>
          </p:cNvSpPr>
          <p:nvPr>
            <p:ph type="sldNum" sz="quarter" idx="7"/>
          </p:nvPr>
        </p:nvSpPr>
        <p:spPr/>
        <p:txBody>
          <a:bodyPr/>
          <a:lstStyle/>
          <a:p>
            <a:pPr marL="25400">
              <a:lnSpc>
                <a:spcPts val="2014"/>
              </a:lnSpc>
            </a:pPr>
            <a:fld id="{81D60167-4931-47E6-BA6A-407CBD079E47}" type="slidenum">
              <a:rPr lang="it-IT" spc="15" smtClean="0"/>
              <a:t>7</a:t>
            </a:fld>
            <a:endParaRPr lang="it-IT" spc="15"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3592175" cy="896619"/>
          </a:xfrm>
          <a:prstGeom prst="rect">
            <a:avLst/>
          </a:prstGeom>
        </p:spPr>
        <p:txBody>
          <a:bodyPr vert="horz" wrap="square" lIns="0" tIns="13970" rIns="0" bIns="0" rtlCol="0">
            <a:spAutoFit/>
          </a:bodyPr>
          <a:lstStyle/>
          <a:p>
            <a:pPr marL="12700">
              <a:lnSpc>
                <a:spcPct val="100000"/>
              </a:lnSpc>
              <a:spcBef>
                <a:spcPts val="110"/>
              </a:spcBef>
            </a:pPr>
            <a:r>
              <a:rPr sz="5700" spc="5" dirty="0"/>
              <a:t>Louis </a:t>
            </a:r>
            <a:r>
              <a:rPr sz="5700" spc="-30" dirty="0"/>
              <a:t>Vuitton </a:t>
            </a:r>
            <a:r>
              <a:rPr sz="5700" spc="-105" dirty="0"/>
              <a:t>“Toile </a:t>
            </a:r>
            <a:r>
              <a:rPr sz="5700" spc="5" dirty="0"/>
              <a:t>Monogram” –</a:t>
            </a:r>
            <a:r>
              <a:rPr sz="5700" spc="120" dirty="0"/>
              <a:t> </a:t>
            </a:r>
            <a:r>
              <a:rPr sz="5700" spc="5" dirty="0"/>
              <a:t>originale</a:t>
            </a:r>
            <a:endParaRPr sz="5700"/>
          </a:p>
        </p:txBody>
      </p:sp>
      <p:sp>
        <p:nvSpPr>
          <p:cNvPr id="3" name="object 3"/>
          <p:cNvSpPr/>
          <p:nvPr/>
        </p:nvSpPr>
        <p:spPr>
          <a:xfrm>
            <a:off x="6994551" y="3015614"/>
            <a:ext cx="4533893" cy="456530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79</a:t>
            </a:r>
            <a:endParaRPr spc="15"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226675" cy="905510"/>
          </a:xfrm>
          <a:prstGeom prst="rect">
            <a:avLst/>
          </a:prstGeom>
        </p:spPr>
        <p:txBody>
          <a:bodyPr vert="horz" wrap="square" lIns="0" tIns="15240" rIns="0" bIns="0" rtlCol="0">
            <a:spAutoFit/>
          </a:bodyPr>
          <a:lstStyle/>
          <a:p>
            <a:pPr marL="12700">
              <a:lnSpc>
                <a:spcPct val="100000"/>
              </a:lnSpc>
              <a:spcBef>
                <a:spcPts val="120"/>
              </a:spcBef>
            </a:pPr>
            <a:r>
              <a:rPr sz="5750" spc="10" dirty="0"/>
              <a:t>Louis </a:t>
            </a:r>
            <a:r>
              <a:rPr sz="5750" spc="-25" dirty="0"/>
              <a:t>Vuitton </a:t>
            </a:r>
            <a:r>
              <a:rPr sz="5750" spc="10" dirty="0"/>
              <a:t>– </a:t>
            </a:r>
            <a:r>
              <a:rPr sz="5750" spc="5" dirty="0"/>
              <a:t>alterazione</a:t>
            </a:r>
            <a:r>
              <a:rPr sz="5750" spc="-15" dirty="0"/>
              <a:t> </a:t>
            </a:r>
            <a:r>
              <a:rPr sz="5750" spc="10" dirty="0"/>
              <a:t>“LX”</a:t>
            </a:r>
            <a:endParaRPr sz="5750"/>
          </a:p>
        </p:txBody>
      </p:sp>
      <p:sp>
        <p:nvSpPr>
          <p:cNvPr id="3" name="object 3"/>
          <p:cNvSpPr/>
          <p:nvPr/>
        </p:nvSpPr>
        <p:spPr>
          <a:xfrm>
            <a:off x="7171068" y="4740275"/>
            <a:ext cx="4607189" cy="437683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474165" y="2112889"/>
            <a:ext cx="16341725" cy="2243455"/>
          </a:xfrm>
          <a:prstGeom prst="rect">
            <a:avLst/>
          </a:prstGeom>
        </p:spPr>
        <p:txBody>
          <a:bodyPr vert="horz" wrap="square" lIns="0" tIns="15875" rIns="0" bIns="0" rtlCol="0">
            <a:spAutoFit/>
          </a:bodyPr>
          <a:lstStyle/>
          <a:p>
            <a:pPr marL="12700">
              <a:lnSpc>
                <a:spcPct val="100000"/>
              </a:lnSpc>
              <a:spcBef>
                <a:spcPts val="125"/>
              </a:spcBef>
              <a:buChar char="-"/>
              <a:tabLst>
                <a:tab pos="286385" algn="l"/>
              </a:tabLst>
            </a:pPr>
            <a:r>
              <a:rPr lang="it-IT" sz="3600" spc="-5" dirty="0">
                <a:latin typeface="Arial"/>
                <a:cs typeface="Arial"/>
              </a:rPr>
              <a:t> </a:t>
            </a:r>
            <a:r>
              <a:rPr sz="3600" spc="-5" dirty="0" err="1">
                <a:latin typeface="Arial"/>
                <a:cs typeface="Arial"/>
              </a:rPr>
              <a:t>Tribunale</a:t>
            </a:r>
            <a:r>
              <a:rPr sz="3600" spc="-5" dirty="0">
                <a:latin typeface="Arial"/>
                <a:cs typeface="Arial"/>
              </a:rPr>
              <a:t> </a:t>
            </a:r>
            <a:r>
              <a:rPr sz="3600" spc="10" dirty="0">
                <a:latin typeface="Arial"/>
                <a:cs typeface="Arial"/>
              </a:rPr>
              <a:t>di </a:t>
            </a:r>
            <a:r>
              <a:rPr sz="3600" spc="15" dirty="0">
                <a:latin typeface="Arial"/>
                <a:cs typeface="Arial"/>
              </a:rPr>
              <a:t>San Remo, </a:t>
            </a:r>
            <a:r>
              <a:rPr sz="3600" spc="10" dirty="0">
                <a:latin typeface="Arial"/>
                <a:cs typeface="Arial"/>
              </a:rPr>
              <a:t>sentenza n. 91/06 del </a:t>
            </a:r>
            <a:r>
              <a:rPr sz="3600" spc="15" dirty="0">
                <a:latin typeface="Arial"/>
                <a:cs typeface="Arial"/>
              </a:rPr>
              <a:t>3 – 15 marzo</a:t>
            </a:r>
            <a:r>
              <a:rPr sz="3600" spc="-65" dirty="0">
                <a:latin typeface="Arial"/>
                <a:cs typeface="Arial"/>
              </a:rPr>
              <a:t> </a:t>
            </a:r>
            <a:r>
              <a:rPr sz="3600" spc="15" dirty="0">
                <a:latin typeface="Arial"/>
                <a:cs typeface="Arial"/>
              </a:rPr>
              <a:t>2006</a:t>
            </a:r>
            <a:endParaRPr sz="3600" dirty="0">
              <a:latin typeface="Arial"/>
              <a:cs typeface="Arial"/>
            </a:endParaRPr>
          </a:p>
          <a:p>
            <a:pPr marL="294005" indent="-281305">
              <a:lnSpc>
                <a:spcPct val="100000"/>
              </a:lnSpc>
              <a:spcBef>
                <a:spcPts val="50"/>
              </a:spcBef>
              <a:buChar char="-"/>
              <a:tabLst>
                <a:tab pos="294640" algn="l"/>
              </a:tabLst>
            </a:pPr>
            <a:r>
              <a:rPr sz="3600" spc="10" dirty="0">
                <a:latin typeface="Arial"/>
                <a:cs typeface="Arial"/>
              </a:rPr>
              <a:t>Corte d’Appello di Genova, sentenza n. </a:t>
            </a:r>
            <a:r>
              <a:rPr sz="3600" spc="15" dirty="0">
                <a:latin typeface="Arial"/>
                <a:cs typeface="Arial"/>
              </a:rPr>
              <a:t>1234 </a:t>
            </a:r>
            <a:r>
              <a:rPr sz="3600" spc="10" dirty="0">
                <a:latin typeface="Arial"/>
                <a:cs typeface="Arial"/>
              </a:rPr>
              <a:t>del </a:t>
            </a:r>
            <a:r>
              <a:rPr sz="3600" spc="15" dirty="0">
                <a:latin typeface="Arial"/>
                <a:cs typeface="Arial"/>
              </a:rPr>
              <a:t>9 maggio – 7 novembre</a:t>
            </a:r>
            <a:r>
              <a:rPr sz="3600" spc="-70" dirty="0">
                <a:latin typeface="Arial"/>
                <a:cs typeface="Arial"/>
              </a:rPr>
              <a:t> </a:t>
            </a:r>
            <a:r>
              <a:rPr sz="3600" spc="15" dirty="0">
                <a:latin typeface="Arial"/>
                <a:cs typeface="Arial"/>
              </a:rPr>
              <a:t>2007</a:t>
            </a:r>
            <a:endParaRPr sz="3600" dirty="0">
              <a:latin typeface="Arial"/>
              <a:cs typeface="Arial"/>
            </a:endParaRPr>
          </a:p>
          <a:p>
            <a:pPr marL="12700" marR="158115">
              <a:lnSpc>
                <a:spcPts val="4370"/>
              </a:lnSpc>
              <a:spcBef>
                <a:spcPts val="155"/>
              </a:spcBef>
              <a:buChar char="-"/>
              <a:tabLst>
                <a:tab pos="294640" algn="l"/>
              </a:tabLst>
            </a:pPr>
            <a:r>
              <a:rPr lang="it-IT" sz="3600" spc="10" dirty="0">
                <a:latin typeface="Arial"/>
                <a:cs typeface="Arial"/>
              </a:rPr>
              <a:t> </a:t>
            </a:r>
            <a:r>
              <a:rPr sz="3600" spc="10" dirty="0">
                <a:latin typeface="Arial"/>
                <a:cs typeface="Arial"/>
              </a:rPr>
              <a:t>Corte di Cassazione, ordinanza n. </a:t>
            </a:r>
            <a:r>
              <a:rPr sz="3600" spc="15" dirty="0">
                <a:latin typeface="Arial"/>
                <a:cs typeface="Arial"/>
              </a:rPr>
              <a:t>15901 </a:t>
            </a:r>
            <a:r>
              <a:rPr sz="3600" spc="10" dirty="0">
                <a:latin typeface="Arial"/>
                <a:cs typeface="Arial"/>
              </a:rPr>
              <a:t>del </a:t>
            </a:r>
            <a:r>
              <a:rPr sz="3600" spc="15" dirty="0">
                <a:latin typeface="Arial"/>
                <a:cs typeface="Arial"/>
              </a:rPr>
              <a:t>12 novembre 2008 – 26</a:t>
            </a:r>
            <a:r>
              <a:rPr sz="3600" spc="-55" dirty="0">
                <a:latin typeface="Arial"/>
                <a:cs typeface="Arial"/>
              </a:rPr>
              <a:t> </a:t>
            </a:r>
            <a:r>
              <a:rPr sz="3600" spc="10" dirty="0">
                <a:latin typeface="Arial"/>
                <a:cs typeface="Arial"/>
              </a:rPr>
              <a:t>febbraio  </a:t>
            </a:r>
            <a:r>
              <a:rPr sz="3600" spc="15" dirty="0">
                <a:latin typeface="Arial"/>
                <a:cs typeface="Arial"/>
              </a:rPr>
              <a:t>2009</a:t>
            </a:r>
            <a:endParaRPr sz="3600" dirty="0">
              <a:latin typeface="Arial"/>
              <a:cs typeface="Arial"/>
            </a:endParaRPr>
          </a:p>
        </p:txBody>
      </p:sp>
      <p:sp>
        <p:nvSpPr>
          <p:cNvPr id="5" name="object 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80</a:t>
            </a:r>
            <a:endParaRPr spc="15"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815445" cy="905510"/>
          </a:xfrm>
          <a:prstGeom prst="rect">
            <a:avLst/>
          </a:prstGeom>
        </p:spPr>
        <p:txBody>
          <a:bodyPr vert="horz" wrap="square" lIns="0" tIns="15240" rIns="0" bIns="0" rtlCol="0">
            <a:spAutoFit/>
          </a:bodyPr>
          <a:lstStyle/>
          <a:p>
            <a:pPr marL="12700">
              <a:lnSpc>
                <a:spcPct val="100000"/>
              </a:lnSpc>
              <a:spcBef>
                <a:spcPts val="120"/>
              </a:spcBef>
            </a:pPr>
            <a:r>
              <a:rPr sz="5750" spc="10" dirty="0"/>
              <a:t>Louis </a:t>
            </a:r>
            <a:r>
              <a:rPr sz="5750" spc="-25" dirty="0"/>
              <a:t>Vuitton </a:t>
            </a:r>
            <a:r>
              <a:rPr sz="5750" spc="10" dirty="0"/>
              <a:t>– </a:t>
            </a:r>
            <a:r>
              <a:rPr sz="5750" spc="5" dirty="0"/>
              <a:t>alterazione </a:t>
            </a:r>
            <a:r>
              <a:rPr sz="5750" spc="10" dirty="0"/>
              <a:t>“LX</a:t>
            </a:r>
            <a:r>
              <a:rPr sz="5750" spc="5" dirty="0"/>
              <a:t> Xiuli”</a:t>
            </a:r>
            <a:endParaRPr sz="5750"/>
          </a:p>
        </p:txBody>
      </p:sp>
      <p:sp>
        <p:nvSpPr>
          <p:cNvPr id="3" name="object 3"/>
          <p:cNvSpPr/>
          <p:nvPr/>
        </p:nvSpPr>
        <p:spPr>
          <a:xfrm>
            <a:off x="4337050" y="5716752"/>
            <a:ext cx="2492070" cy="318314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33050" y="5700877"/>
            <a:ext cx="4397771" cy="336115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81</a:t>
            </a:r>
            <a:endParaRPr spc="15" dirty="0"/>
          </a:p>
        </p:txBody>
      </p:sp>
      <p:sp>
        <p:nvSpPr>
          <p:cNvPr id="6" name="object 6"/>
          <p:cNvSpPr txBox="1"/>
          <p:nvPr/>
        </p:nvSpPr>
        <p:spPr>
          <a:xfrm>
            <a:off x="1587406" y="2452000"/>
            <a:ext cx="16768505" cy="2736775"/>
          </a:xfrm>
          <a:prstGeom prst="rect">
            <a:avLst/>
          </a:prstGeom>
        </p:spPr>
        <p:txBody>
          <a:bodyPr vert="horz" wrap="square" lIns="0" tIns="9525" rIns="0" bIns="0" rtlCol="0">
            <a:spAutoFit/>
          </a:bodyPr>
          <a:lstStyle/>
          <a:p>
            <a:pPr marL="525145" marR="775335" indent="-513080">
              <a:lnSpc>
                <a:spcPct val="150000"/>
              </a:lnSpc>
              <a:spcBef>
                <a:spcPts val="75"/>
              </a:spcBef>
              <a:buFont typeface="Arial" panose="020B0604020202020204" pitchFamily="34" charset="0"/>
              <a:buChar char="•"/>
              <a:tabLst>
                <a:tab pos="525145" algn="l"/>
              </a:tabLst>
            </a:pPr>
            <a:r>
              <a:rPr lang="it-IT" sz="2400" b="1" dirty="0">
                <a:latin typeface="Arial" panose="020B0604020202020204" pitchFamily="34" charset="0"/>
                <a:cs typeface="Arial" panose="020B0604020202020204" pitchFamily="34" charset="0"/>
              </a:rPr>
              <a:t>Corte d’appello di Firenze</a:t>
            </a:r>
            <a:r>
              <a:rPr lang="it-IT" sz="2400" dirty="0">
                <a:latin typeface="Arial" panose="020B0604020202020204" pitchFamily="34" charset="0"/>
                <a:cs typeface="Arial" panose="020B0604020202020204" pitchFamily="34" charset="0"/>
              </a:rPr>
              <a:t>, sentenza n. 5215 Reg. </a:t>
            </a:r>
            <a:r>
              <a:rPr lang="it-IT" sz="2400" dirty="0" err="1">
                <a:latin typeface="Arial" panose="020B0604020202020204" pitchFamily="34" charset="0"/>
                <a:cs typeface="Arial" panose="020B0604020202020204" pitchFamily="34" charset="0"/>
              </a:rPr>
              <a:t>Sent</a:t>
            </a:r>
            <a:r>
              <a:rPr lang="it-IT" sz="2400" dirty="0">
                <a:latin typeface="Arial" panose="020B0604020202020204" pitchFamily="34" charset="0"/>
                <a:cs typeface="Arial" panose="020B0604020202020204" pitchFamily="34" charset="0"/>
              </a:rPr>
              <a:t>. del 5 novembre 2018 – 20 dicembre 2018,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5622/12 R.G.N.R.</a:t>
            </a:r>
            <a:r>
              <a:rPr lang="it-IT" sz="2400" spc="7" baseline="7201" dirty="0">
                <a:latin typeface="Arial" panose="020B0604020202020204" pitchFamily="34" charset="0"/>
                <a:cs typeface="Arial" panose="020B0604020202020204" pitchFamily="34" charset="0"/>
              </a:rPr>
              <a:t> </a:t>
            </a:r>
          </a:p>
          <a:p>
            <a:pPr marL="525145" marR="775335" indent="-513080">
              <a:lnSpc>
                <a:spcPct val="150000"/>
              </a:lnSpc>
              <a:spcBef>
                <a:spcPts val="75"/>
              </a:spcBef>
              <a:buFont typeface="Arial" panose="020B0604020202020204" pitchFamily="34" charset="0"/>
              <a:buChar char="•"/>
              <a:tabLst>
                <a:tab pos="525145" algn="l"/>
              </a:tabLst>
            </a:pPr>
            <a:r>
              <a:rPr lang="it-IT" sz="2400" b="1" spc="10" dirty="0">
                <a:latin typeface="Arial" panose="020B0604020202020204" pitchFamily="34" charset="0"/>
                <a:cs typeface="Arial" panose="020B0604020202020204" pitchFamily="34" charset="0"/>
              </a:rPr>
              <a:t>Corte di Appello di Firenze</a:t>
            </a:r>
            <a:r>
              <a:rPr lang="it-IT" sz="2400" spc="10" dirty="0">
                <a:latin typeface="Arial" panose="020B0604020202020204" pitchFamily="34" charset="0"/>
                <a:cs typeface="Arial" panose="020B0604020202020204" pitchFamily="34" charset="0"/>
              </a:rPr>
              <a:t>, </a:t>
            </a:r>
            <a:r>
              <a:rPr lang="it-IT" sz="2400" spc="10" dirty="0" err="1">
                <a:latin typeface="Arial" panose="020B0604020202020204" pitchFamily="34" charset="0"/>
                <a:cs typeface="Arial" panose="020B0604020202020204" pitchFamily="34" charset="0"/>
              </a:rPr>
              <a:t>sent</a:t>
            </a:r>
            <a:r>
              <a:rPr lang="it-IT" sz="2400" spc="10" dirty="0">
                <a:latin typeface="Arial" panose="020B0604020202020204" pitchFamily="34" charset="0"/>
                <a:cs typeface="Arial" panose="020B0604020202020204" pitchFamily="34" charset="0"/>
              </a:rPr>
              <a:t>. n. </a:t>
            </a:r>
            <a:r>
              <a:rPr lang="it-IT" sz="2400" spc="15" dirty="0">
                <a:latin typeface="Arial" panose="020B0604020202020204" pitchFamily="34" charset="0"/>
                <a:cs typeface="Arial" panose="020B0604020202020204" pitchFamily="34" charset="0"/>
              </a:rPr>
              <a:t>413 </a:t>
            </a:r>
            <a:r>
              <a:rPr lang="it-IT" sz="2400" spc="10" dirty="0">
                <a:latin typeface="Arial" panose="020B0604020202020204" pitchFamily="34" charset="0"/>
                <a:cs typeface="Arial" panose="020B0604020202020204" pitchFamily="34" charset="0"/>
              </a:rPr>
              <a:t>del </a:t>
            </a:r>
            <a:r>
              <a:rPr lang="it-IT" sz="2400" spc="15" dirty="0">
                <a:latin typeface="Arial" panose="020B0604020202020204" pitchFamily="34" charset="0"/>
                <a:cs typeface="Arial" panose="020B0604020202020204" pitchFamily="34" charset="0"/>
              </a:rPr>
              <a:t>9 </a:t>
            </a:r>
            <a:r>
              <a:rPr lang="it-IT" sz="2400" spc="10" dirty="0">
                <a:latin typeface="Arial" panose="020B0604020202020204" pitchFamily="34" charset="0"/>
                <a:cs typeface="Arial" panose="020B0604020202020204" pitchFamily="34" charset="0"/>
              </a:rPr>
              <a:t>febbraio </a:t>
            </a:r>
            <a:r>
              <a:rPr lang="it-IT" sz="2400" spc="15" dirty="0">
                <a:latin typeface="Arial" panose="020B0604020202020204" pitchFamily="34" charset="0"/>
                <a:cs typeface="Arial" panose="020B0604020202020204" pitchFamily="34" charset="0"/>
              </a:rPr>
              <a:t>2016 – 2</a:t>
            </a:r>
            <a:r>
              <a:rPr lang="it-IT" sz="2400" spc="-290" dirty="0">
                <a:latin typeface="Arial" panose="020B0604020202020204" pitchFamily="34" charset="0"/>
                <a:cs typeface="Arial" panose="020B0604020202020204" pitchFamily="34" charset="0"/>
              </a:rPr>
              <a:t> </a:t>
            </a:r>
            <a:r>
              <a:rPr lang="it-IT" sz="2400" spc="15" dirty="0">
                <a:latin typeface="Arial" panose="020B0604020202020204" pitchFamily="34" charset="0"/>
                <a:cs typeface="Arial" panose="020B0604020202020204" pitchFamily="34" charset="0"/>
              </a:rPr>
              <a:t>marzo  </a:t>
            </a:r>
            <a:r>
              <a:rPr lang="it-IT" sz="2400" spc="10" dirty="0">
                <a:latin typeface="Arial" panose="020B0604020202020204" pitchFamily="34" charset="0"/>
                <a:cs typeface="Arial" panose="020B0604020202020204" pitchFamily="34" charset="0"/>
              </a:rPr>
              <a:t>2016, </a:t>
            </a:r>
            <a:r>
              <a:rPr lang="it-IT" sz="2400" spc="10" dirty="0" err="1">
                <a:latin typeface="Arial" panose="020B0604020202020204" pitchFamily="34" charset="0"/>
                <a:cs typeface="Arial" panose="020B0604020202020204" pitchFamily="34" charset="0"/>
              </a:rPr>
              <a:t>proc</a:t>
            </a:r>
            <a:r>
              <a:rPr lang="it-IT" sz="2400" spc="10" dirty="0">
                <a:latin typeface="Arial" panose="020B0604020202020204" pitchFamily="34" charset="0"/>
                <a:cs typeface="Arial" panose="020B0604020202020204" pitchFamily="34" charset="0"/>
              </a:rPr>
              <a:t>. </a:t>
            </a:r>
            <a:r>
              <a:rPr lang="it-IT" sz="2400" spc="10" dirty="0" err="1">
                <a:latin typeface="Arial" panose="020B0604020202020204" pitchFamily="34" charset="0"/>
                <a:cs typeface="Arial" panose="020B0604020202020204" pitchFamily="34" charset="0"/>
              </a:rPr>
              <a:t>pen</a:t>
            </a:r>
            <a:r>
              <a:rPr lang="it-IT" sz="2400" spc="10" dirty="0">
                <a:latin typeface="Arial" panose="020B0604020202020204" pitchFamily="34" charset="0"/>
                <a:cs typeface="Arial" panose="020B0604020202020204" pitchFamily="34" charset="0"/>
              </a:rPr>
              <a:t>. n. 3571/09</a:t>
            </a:r>
            <a:r>
              <a:rPr lang="it-IT" sz="2400" spc="-20" dirty="0">
                <a:latin typeface="Arial" panose="020B0604020202020204" pitchFamily="34" charset="0"/>
                <a:cs typeface="Arial" panose="020B0604020202020204" pitchFamily="34" charset="0"/>
              </a:rPr>
              <a:t> </a:t>
            </a:r>
            <a:r>
              <a:rPr lang="it-IT" sz="2400" spc="10" dirty="0">
                <a:latin typeface="Arial" panose="020B0604020202020204" pitchFamily="34" charset="0"/>
                <a:cs typeface="Arial" panose="020B0604020202020204" pitchFamily="34" charset="0"/>
              </a:rPr>
              <a:t>R.G.N.R.</a:t>
            </a:r>
            <a:endParaRPr lang="it-IT" sz="2400" dirty="0">
              <a:latin typeface="Arial" panose="020B0604020202020204" pitchFamily="34" charset="0"/>
              <a:cs typeface="Arial" panose="020B0604020202020204" pitchFamily="34" charset="0"/>
            </a:endParaRPr>
          </a:p>
          <a:p>
            <a:pPr marL="525145" marR="775335" indent="-513080">
              <a:lnSpc>
                <a:spcPct val="150000"/>
              </a:lnSpc>
              <a:spcBef>
                <a:spcPts val="75"/>
              </a:spcBef>
              <a:buFont typeface="Arial" panose="020B0604020202020204" pitchFamily="34" charset="0"/>
              <a:buChar char="•"/>
              <a:tabLst>
                <a:tab pos="525145" algn="l"/>
              </a:tabLst>
            </a:pPr>
            <a:r>
              <a:rPr lang="it-IT" sz="2400" b="1" spc="10" dirty="0">
                <a:latin typeface="Arial" panose="020B0604020202020204" pitchFamily="34" charset="0"/>
                <a:cs typeface="Arial" panose="020B0604020202020204" pitchFamily="34" charset="0"/>
              </a:rPr>
              <a:t>Corte di Appello di Milano</a:t>
            </a:r>
            <a:r>
              <a:rPr lang="it-IT" sz="2400" spc="10" dirty="0">
                <a:latin typeface="Arial" panose="020B0604020202020204" pitchFamily="34" charset="0"/>
                <a:cs typeface="Arial" panose="020B0604020202020204" pitchFamily="34" charset="0"/>
              </a:rPr>
              <a:t>, sentenza n. </a:t>
            </a:r>
            <a:r>
              <a:rPr lang="it-IT" sz="2400" spc="15" dirty="0">
                <a:latin typeface="Arial" panose="020B0604020202020204" pitchFamily="34" charset="0"/>
                <a:cs typeface="Arial" panose="020B0604020202020204" pitchFamily="34" charset="0"/>
              </a:rPr>
              <a:t>4229 </a:t>
            </a:r>
            <a:r>
              <a:rPr lang="it-IT" sz="2400" spc="10" dirty="0">
                <a:latin typeface="Arial" panose="020B0604020202020204" pitchFamily="34" charset="0"/>
                <a:cs typeface="Arial" panose="020B0604020202020204" pitchFamily="34" charset="0"/>
              </a:rPr>
              <a:t>del </a:t>
            </a:r>
            <a:r>
              <a:rPr lang="it-IT" sz="2400" spc="15" dirty="0">
                <a:latin typeface="Arial" panose="020B0604020202020204" pitchFamily="34" charset="0"/>
                <a:cs typeface="Arial" panose="020B0604020202020204" pitchFamily="34" charset="0"/>
              </a:rPr>
              <a:t>1 </a:t>
            </a:r>
            <a:r>
              <a:rPr lang="it-IT" sz="2400" spc="10" dirty="0">
                <a:latin typeface="Arial" panose="020B0604020202020204" pitchFamily="34" charset="0"/>
                <a:cs typeface="Arial" panose="020B0604020202020204" pitchFamily="34" charset="0"/>
              </a:rPr>
              <a:t>giungo </a:t>
            </a:r>
            <a:r>
              <a:rPr lang="it-IT" sz="2400" spc="15" dirty="0">
                <a:latin typeface="Arial" panose="020B0604020202020204" pitchFamily="34" charset="0"/>
                <a:cs typeface="Arial" panose="020B0604020202020204" pitchFamily="34" charset="0"/>
              </a:rPr>
              <a:t>2016 – 7</a:t>
            </a:r>
            <a:r>
              <a:rPr lang="it-IT" sz="2400" spc="-235" dirty="0">
                <a:latin typeface="Arial" panose="020B0604020202020204" pitchFamily="34" charset="0"/>
                <a:cs typeface="Arial" panose="020B0604020202020204" pitchFamily="34" charset="0"/>
              </a:rPr>
              <a:t> </a:t>
            </a:r>
            <a:r>
              <a:rPr lang="it-IT" sz="2400" spc="10" dirty="0">
                <a:latin typeface="Arial" panose="020B0604020202020204" pitchFamily="34" charset="0"/>
                <a:cs typeface="Arial" panose="020B0604020202020204" pitchFamily="34" charset="0"/>
              </a:rPr>
              <a:t>giugno  2016, </a:t>
            </a:r>
            <a:r>
              <a:rPr lang="it-IT" sz="2400" spc="10" dirty="0" err="1">
                <a:latin typeface="Arial" panose="020B0604020202020204" pitchFamily="34" charset="0"/>
                <a:cs typeface="Arial" panose="020B0604020202020204" pitchFamily="34" charset="0"/>
              </a:rPr>
              <a:t>proc</a:t>
            </a:r>
            <a:r>
              <a:rPr lang="it-IT" sz="2400" spc="10" dirty="0">
                <a:latin typeface="Arial" panose="020B0604020202020204" pitchFamily="34" charset="0"/>
                <a:cs typeface="Arial" panose="020B0604020202020204" pitchFamily="34" charset="0"/>
              </a:rPr>
              <a:t>. </a:t>
            </a:r>
            <a:r>
              <a:rPr lang="it-IT" sz="2400" spc="10" dirty="0" err="1">
                <a:latin typeface="Arial" panose="020B0604020202020204" pitchFamily="34" charset="0"/>
                <a:cs typeface="Arial" panose="020B0604020202020204" pitchFamily="34" charset="0"/>
              </a:rPr>
              <a:t>pen</a:t>
            </a:r>
            <a:r>
              <a:rPr lang="it-IT" sz="2400" spc="10" dirty="0">
                <a:latin typeface="Arial" panose="020B0604020202020204" pitchFamily="34" charset="0"/>
                <a:cs typeface="Arial" panose="020B0604020202020204" pitchFamily="34" charset="0"/>
              </a:rPr>
              <a:t>. n. 1325/2015 R.G.A.; n. 43558/2009</a:t>
            </a:r>
            <a:r>
              <a:rPr lang="it-IT" sz="2400" spc="-20" dirty="0">
                <a:latin typeface="Arial" panose="020B0604020202020204" pitchFamily="34" charset="0"/>
                <a:cs typeface="Arial" panose="020B0604020202020204" pitchFamily="34" charset="0"/>
              </a:rPr>
              <a:t> </a:t>
            </a:r>
            <a:r>
              <a:rPr lang="it-IT" sz="2400" spc="10" dirty="0">
                <a:latin typeface="Arial" panose="020B0604020202020204" pitchFamily="34" charset="0"/>
                <a:cs typeface="Arial" panose="020B0604020202020204" pitchFamily="34" charset="0"/>
              </a:rPr>
              <a:t>R.G.N.R</a:t>
            </a:r>
            <a:r>
              <a:rPr lang="it-IT" sz="2400" dirty="0">
                <a:latin typeface="Arial" panose="020B0604020202020204" pitchFamily="34" charset="0"/>
                <a:cs typeface="Arial" panose="020B0604020202020204" pitchFamily="34" charset="0"/>
              </a:rPr>
              <a: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0071100" cy="896619"/>
          </a:xfrm>
          <a:prstGeom prst="rect">
            <a:avLst/>
          </a:prstGeom>
        </p:spPr>
        <p:txBody>
          <a:bodyPr vert="horz" wrap="square" lIns="0" tIns="13970" rIns="0" bIns="0" rtlCol="0">
            <a:spAutoFit/>
          </a:bodyPr>
          <a:lstStyle/>
          <a:p>
            <a:pPr marL="12700">
              <a:lnSpc>
                <a:spcPct val="100000"/>
              </a:lnSpc>
              <a:spcBef>
                <a:spcPts val="110"/>
              </a:spcBef>
            </a:pPr>
            <a:r>
              <a:rPr sz="5700" spc="5" dirty="0">
                <a:solidFill>
                  <a:srgbClr val="5EBDC3"/>
                </a:solidFill>
                <a:latin typeface="Arial"/>
                <a:cs typeface="Arial"/>
              </a:rPr>
              <a:t>Louis </a:t>
            </a:r>
            <a:r>
              <a:rPr sz="5700" spc="-30" dirty="0">
                <a:solidFill>
                  <a:srgbClr val="5EBDC3"/>
                </a:solidFill>
                <a:latin typeface="Arial"/>
                <a:cs typeface="Arial"/>
              </a:rPr>
              <a:t>Vuitton </a:t>
            </a:r>
            <a:r>
              <a:rPr sz="5700" spc="5" dirty="0">
                <a:solidFill>
                  <a:srgbClr val="5EBDC3"/>
                </a:solidFill>
                <a:latin typeface="Arial"/>
                <a:cs typeface="Arial"/>
              </a:rPr>
              <a:t>– alterazione</a:t>
            </a:r>
            <a:r>
              <a:rPr sz="5700" spc="-30" dirty="0">
                <a:solidFill>
                  <a:srgbClr val="5EBDC3"/>
                </a:solidFill>
                <a:latin typeface="Arial"/>
                <a:cs typeface="Arial"/>
              </a:rPr>
              <a:t> </a:t>
            </a:r>
            <a:r>
              <a:rPr sz="5700" spc="-100" dirty="0">
                <a:solidFill>
                  <a:srgbClr val="5EBDC3"/>
                </a:solidFill>
                <a:latin typeface="Arial"/>
                <a:cs typeface="Arial"/>
              </a:rPr>
              <a:t>“LY”</a:t>
            </a:r>
            <a:endParaRPr sz="5700">
              <a:latin typeface="Arial"/>
              <a:cs typeface="Arial"/>
            </a:endParaRPr>
          </a:p>
        </p:txBody>
      </p:sp>
      <p:sp>
        <p:nvSpPr>
          <p:cNvPr id="3" name="object 3"/>
          <p:cNvSpPr/>
          <p:nvPr/>
        </p:nvSpPr>
        <p:spPr>
          <a:xfrm>
            <a:off x="6837488" y="4052232"/>
            <a:ext cx="5633336" cy="388469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31228" y="2427016"/>
            <a:ext cx="14720569"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Milano, sentenza n. </a:t>
            </a:r>
            <a:r>
              <a:rPr sz="3600" spc="-25" dirty="0">
                <a:latin typeface="Arial"/>
                <a:cs typeface="Arial"/>
              </a:rPr>
              <a:t>5362/11 </a:t>
            </a:r>
            <a:r>
              <a:rPr sz="3600" spc="10" dirty="0">
                <a:latin typeface="Arial"/>
                <a:cs typeface="Arial"/>
              </a:rPr>
              <a:t>del </a:t>
            </a:r>
            <a:r>
              <a:rPr sz="3600" spc="15" dirty="0">
                <a:latin typeface="Arial"/>
                <a:cs typeface="Arial"/>
              </a:rPr>
              <a:t>29 </a:t>
            </a:r>
            <a:r>
              <a:rPr sz="3600" spc="10" dirty="0">
                <a:latin typeface="Arial"/>
                <a:cs typeface="Arial"/>
              </a:rPr>
              <a:t>aprile </a:t>
            </a:r>
            <a:r>
              <a:rPr sz="3600" spc="15" dirty="0">
                <a:latin typeface="Arial"/>
                <a:cs typeface="Arial"/>
              </a:rPr>
              <a:t>– 12 maggio</a:t>
            </a:r>
            <a:r>
              <a:rPr sz="3600" spc="-10" dirty="0">
                <a:latin typeface="Arial"/>
                <a:cs typeface="Arial"/>
              </a:rPr>
              <a:t> </a:t>
            </a:r>
            <a:r>
              <a:rPr sz="3600" spc="-55" dirty="0">
                <a:latin typeface="Arial"/>
                <a:cs typeface="Arial"/>
              </a:rPr>
              <a:t>2011</a:t>
            </a:r>
            <a:endParaRPr sz="3600">
              <a:latin typeface="Arial"/>
              <a:cs typeface="Arial"/>
            </a:endParaRPr>
          </a:p>
        </p:txBody>
      </p:sp>
      <p:sp>
        <p:nvSpPr>
          <p:cNvPr id="6" name="Segnaposto numero diapositiva 5">
            <a:extLst>
              <a:ext uri="{FF2B5EF4-FFF2-40B4-BE49-F238E27FC236}">
                <a16:creationId xmlns:a16="http://schemas.microsoft.com/office/drawing/2014/main" id="{FBB376D4-6EF9-DB46-A571-014B70C66F5D}"/>
              </a:ext>
            </a:extLst>
          </p:cNvPr>
          <p:cNvSpPr>
            <a:spLocks noGrp="1"/>
          </p:cNvSpPr>
          <p:nvPr>
            <p:ph type="sldNum" sz="quarter" idx="7"/>
          </p:nvPr>
        </p:nvSpPr>
        <p:spPr/>
        <p:txBody>
          <a:bodyPr/>
          <a:lstStyle/>
          <a:p>
            <a:pPr marL="25400">
              <a:lnSpc>
                <a:spcPts val="2014"/>
              </a:lnSpc>
            </a:pPr>
            <a:fld id="{81D60167-4931-47E6-BA6A-407CBD079E47}" type="slidenum">
              <a:rPr lang="it-IT" spc="15" smtClean="0"/>
              <a:t>82</a:t>
            </a:fld>
            <a:endParaRPr lang="it-IT" spc="15"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4077315" cy="896619"/>
          </a:xfrm>
          <a:prstGeom prst="rect">
            <a:avLst/>
          </a:prstGeom>
        </p:spPr>
        <p:txBody>
          <a:bodyPr vert="horz" wrap="square" lIns="0" tIns="13970" rIns="0" bIns="0" rtlCol="0">
            <a:spAutoFit/>
          </a:bodyPr>
          <a:lstStyle/>
          <a:p>
            <a:pPr marL="12700">
              <a:lnSpc>
                <a:spcPct val="100000"/>
              </a:lnSpc>
              <a:spcBef>
                <a:spcPts val="110"/>
              </a:spcBef>
            </a:pPr>
            <a:r>
              <a:rPr sz="5700" spc="5" dirty="0"/>
              <a:t>Louis </a:t>
            </a:r>
            <a:r>
              <a:rPr sz="5700" spc="-30" dirty="0"/>
              <a:t>Vuitton </a:t>
            </a:r>
            <a:r>
              <a:rPr sz="5700" spc="5" dirty="0"/>
              <a:t>– alterazione “elementi </a:t>
            </a:r>
            <a:r>
              <a:rPr sz="5700" dirty="0"/>
              <a:t>floreali</a:t>
            </a:r>
            <a:endParaRPr sz="5700"/>
          </a:p>
        </p:txBody>
      </p:sp>
      <p:sp>
        <p:nvSpPr>
          <p:cNvPr id="3" name="object 3"/>
          <p:cNvSpPr/>
          <p:nvPr/>
        </p:nvSpPr>
        <p:spPr>
          <a:xfrm>
            <a:off x="7497154" y="4230237"/>
            <a:ext cx="4732840" cy="437683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31228" y="2328590"/>
            <a:ext cx="140970" cy="1135380"/>
          </a:xfrm>
          <a:prstGeom prst="rect">
            <a:avLst/>
          </a:prstGeom>
        </p:spPr>
        <p:txBody>
          <a:bodyPr vert="horz" wrap="square" lIns="0" tIns="155575" rIns="0" bIns="0" rtlCol="0">
            <a:spAutoFit/>
          </a:bodyPr>
          <a:lstStyle/>
          <a:p>
            <a:pPr marL="12700">
              <a:lnSpc>
                <a:spcPct val="100000"/>
              </a:lnSpc>
              <a:spcBef>
                <a:spcPts val="1225"/>
              </a:spcBef>
            </a:pPr>
            <a:r>
              <a:rPr sz="2700" spc="5" dirty="0">
                <a:latin typeface="Arial"/>
                <a:cs typeface="Arial"/>
              </a:rPr>
              <a:t>-</a:t>
            </a:r>
            <a:endParaRPr sz="2700">
              <a:latin typeface="Arial"/>
              <a:cs typeface="Arial"/>
            </a:endParaRPr>
          </a:p>
          <a:p>
            <a:pPr marL="12700">
              <a:lnSpc>
                <a:spcPct val="100000"/>
              </a:lnSpc>
              <a:spcBef>
                <a:spcPts val="1130"/>
              </a:spcBef>
            </a:pPr>
            <a:r>
              <a:rPr sz="2700" spc="5" dirty="0">
                <a:latin typeface="Arial"/>
                <a:cs typeface="Arial"/>
              </a:rPr>
              <a:t>-</a:t>
            </a:r>
            <a:endParaRPr sz="2700">
              <a:latin typeface="Arial"/>
              <a:cs typeface="Arial"/>
            </a:endParaRPr>
          </a:p>
        </p:txBody>
      </p:sp>
      <p:sp>
        <p:nvSpPr>
          <p:cNvPr id="6" name="object 6"/>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83</a:t>
            </a:r>
            <a:endParaRPr spc="15" dirty="0"/>
          </a:p>
        </p:txBody>
      </p:sp>
      <p:sp>
        <p:nvSpPr>
          <p:cNvPr id="5" name="object 5"/>
          <p:cNvSpPr txBox="1"/>
          <p:nvPr/>
        </p:nvSpPr>
        <p:spPr>
          <a:xfrm>
            <a:off x="2144302" y="2395603"/>
            <a:ext cx="16240125" cy="1133475"/>
          </a:xfrm>
          <a:prstGeom prst="rect">
            <a:avLst/>
          </a:prstGeom>
        </p:spPr>
        <p:txBody>
          <a:bodyPr vert="horz" wrap="square" lIns="0" tIns="15875" rIns="0" bIns="0" rtlCol="0">
            <a:spAutoFit/>
          </a:bodyPr>
          <a:lstStyle/>
          <a:p>
            <a:pPr marL="12700">
              <a:lnSpc>
                <a:spcPct val="100000"/>
              </a:lnSpc>
              <a:spcBef>
                <a:spcPts val="125"/>
              </a:spcBef>
            </a:pPr>
            <a:r>
              <a:rPr sz="3600" spc="10" dirty="0">
                <a:latin typeface="Arial"/>
                <a:cs typeface="Arial"/>
              </a:rPr>
              <a:t>Cass. n. 2597/16 del </a:t>
            </a:r>
            <a:r>
              <a:rPr sz="3600" spc="15" dirty="0">
                <a:latin typeface="Arial"/>
                <a:cs typeface="Arial"/>
              </a:rPr>
              <a:t>18 </a:t>
            </a:r>
            <a:r>
              <a:rPr sz="3600" spc="10" dirty="0">
                <a:latin typeface="Arial"/>
                <a:cs typeface="Arial"/>
              </a:rPr>
              <a:t>ottobre 2016, proc. pen. n. 37603/2015</a:t>
            </a:r>
            <a:r>
              <a:rPr sz="3600" spc="-30" dirty="0">
                <a:latin typeface="Arial"/>
                <a:cs typeface="Arial"/>
              </a:rPr>
              <a:t> </a:t>
            </a:r>
            <a:r>
              <a:rPr sz="3600" spc="10" dirty="0">
                <a:latin typeface="Arial"/>
                <a:cs typeface="Arial"/>
              </a:rPr>
              <a:t>R.G.</a:t>
            </a:r>
            <a:endParaRPr sz="3600">
              <a:latin typeface="Arial"/>
              <a:cs typeface="Arial"/>
            </a:endParaRPr>
          </a:p>
          <a:p>
            <a:pPr marL="12700">
              <a:lnSpc>
                <a:spcPct val="100000"/>
              </a:lnSpc>
              <a:spcBef>
                <a:spcPts val="50"/>
              </a:spcBef>
            </a:pPr>
            <a:r>
              <a:rPr sz="3600" spc="10" dirty="0">
                <a:latin typeface="Arial"/>
                <a:cs typeface="Arial"/>
              </a:rPr>
              <a:t>Cass. n. </a:t>
            </a:r>
            <a:r>
              <a:rPr sz="3600" spc="15" dirty="0">
                <a:latin typeface="Arial"/>
                <a:cs typeface="Arial"/>
              </a:rPr>
              <a:t>430 </a:t>
            </a:r>
            <a:r>
              <a:rPr sz="3600" spc="10" dirty="0">
                <a:latin typeface="Arial"/>
                <a:cs typeface="Arial"/>
              </a:rPr>
              <a:t>del </a:t>
            </a:r>
            <a:r>
              <a:rPr sz="3600" spc="15" dirty="0">
                <a:latin typeface="Arial"/>
                <a:cs typeface="Arial"/>
              </a:rPr>
              <a:t>18 </a:t>
            </a:r>
            <a:r>
              <a:rPr sz="3600" spc="10" dirty="0">
                <a:latin typeface="Arial"/>
                <a:cs typeface="Arial"/>
              </a:rPr>
              <a:t>gennaio </a:t>
            </a:r>
            <a:r>
              <a:rPr sz="3600" spc="15" dirty="0">
                <a:latin typeface="Arial"/>
                <a:cs typeface="Arial"/>
              </a:rPr>
              <a:t>2016 – 21 </a:t>
            </a:r>
            <a:r>
              <a:rPr sz="3600" spc="10" dirty="0">
                <a:latin typeface="Arial"/>
                <a:cs typeface="Arial"/>
              </a:rPr>
              <a:t>luglio 2016, proc. pen. 30485/2015</a:t>
            </a:r>
            <a:r>
              <a:rPr sz="3600" spc="-25" dirty="0">
                <a:latin typeface="Arial"/>
                <a:cs typeface="Arial"/>
              </a:rPr>
              <a:t> </a:t>
            </a:r>
            <a:r>
              <a:rPr sz="3600" spc="10" dirty="0">
                <a:latin typeface="Arial"/>
                <a:cs typeface="Arial"/>
              </a:rPr>
              <a:t>R.G.</a:t>
            </a:r>
            <a:endParaRPr sz="360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13883" y="3518217"/>
            <a:ext cx="5099321" cy="506790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57932" y="884464"/>
            <a:ext cx="16678910" cy="2257425"/>
          </a:xfrm>
          <a:prstGeom prst="rect">
            <a:avLst/>
          </a:prstGeom>
        </p:spPr>
        <p:txBody>
          <a:bodyPr vert="horz" wrap="square" lIns="0" tIns="165100" rIns="0" bIns="0" rtlCol="0">
            <a:spAutoFit/>
          </a:bodyPr>
          <a:lstStyle/>
          <a:p>
            <a:pPr marL="12700">
              <a:lnSpc>
                <a:spcPct val="100000"/>
              </a:lnSpc>
              <a:spcBef>
                <a:spcPts val="1300"/>
              </a:spcBef>
            </a:pPr>
            <a:r>
              <a:rPr sz="5750" spc="10" dirty="0"/>
              <a:t>Louis </a:t>
            </a:r>
            <a:r>
              <a:rPr sz="5750" spc="-25" dirty="0"/>
              <a:t>Vuitton </a:t>
            </a:r>
            <a:r>
              <a:rPr sz="5750" spc="10" dirty="0"/>
              <a:t>– </a:t>
            </a:r>
            <a:r>
              <a:rPr sz="5750" spc="5" dirty="0"/>
              <a:t>alterazione “elementi</a:t>
            </a:r>
            <a:r>
              <a:rPr sz="5750" spc="30" dirty="0"/>
              <a:t> </a:t>
            </a:r>
            <a:r>
              <a:rPr sz="5750" spc="5" dirty="0"/>
              <a:t>floreali”</a:t>
            </a:r>
            <a:endParaRPr sz="5750"/>
          </a:p>
          <a:p>
            <a:pPr marL="74930" marR="5080">
              <a:lnSpc>
                <a:spcPct val="101200"/>
              </a:lnSpc>
              <a:spcBef>
                <a:spcPts val="725"/>
              </a:spcBef>
            </a:pPr>
            <a:r>
              <a:rPr sz="3600" spc="10" dirty="0">
                <a:solidFill>
                  <a:srgbClr val="000000"/>
                </a:solidFill>
              </a:rPr>
              <a:t>Corte d’Appello di Genova, sent. n. 3829/2013 </a:t>
            </a:r>
            <a:r>
              <a:rPr sz="3600" spc="-30" dirty="0">
                <a:solidFill>
                  <a:srgbClr val="000000"/>
                </a:solidFill>
              </a:rPr>
              <a:t>dell’11 </a:t>
            </a:r>
            <a:r>
              <a:rPr sz="3600" spc="10" dirty="0">
                <a:solidFill>
                  <a:srgbClr val="000000"/>
                </a:solidFill>
              </a:rPr>
              <a:t>dicembre </a:t>
            </a:r>
            <a:r>
              <a:rPr sz="3600" spc="15" dirty="0">
                <a:solidFill>
                  <a:srgbClr val="000000"/>
                </a:solidFill>
              </a:rPr>
              <a:t>2013 – 8 </a:t>
            </a:r>
            <a:r>
              <a:rPr sz="3600" spc="10" dirty="0">
                <a:solidFill>
                  <a:srgbClr val="000000"/>
                </a:solidFill>
              </a:rPr>
              <a:t>gennaio  2014, proc. pen. n. 7714/2009</a:t>
            </a:r>
            <a:r>
              <a:rPr sz="3600" spc="-20" dirty="0">
                <a:solidFill>
                  <a:srgbClr val="000000"/>
                </a:solidFill>
              </a:rPr>
              <a:t> </a:t>
            </a:r>
            <a:r>
              <a:rPr sz="3600" spc="10" dirty="0">
                <a:solidFill>
                  <a:srgbClr val="000000"/>
                </a:solidFill>
              </a:rPr>
              <a:t>R.G.N.R.</a:t>
            </a:r>
            <a:endParaRPr sz="3600"/>
          </a:p>
        </p:txBody>
      </p:sp>
      <p:sp>
        <p:nvSpPr>
          <p:cNvPr id="4" name="object 4"/>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84</a:t>
            </a:r>
            <a:endParaRPr spc="15"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0124440" cy="896619"/>
          </a:xfrm>
          <a:prstGeom prst="rect">
            <a:avLst/>
          </a:prstGeom>
        </p:spPr>
        <p:txBody>
          <a:bodyPr vert="horz" wrap="square" lIns="0" tIns="13970" rIns="0" bIns="0" rtlCol="0">
            <a:spAutoFit/>
          </a:bodyPr>
          <a:lstStyle/>
          <a:p>
            <a:pPr marL="12700">
              <a:lnSpc>
                <a:spcPct val="100000"/>
              </a:lnSpc>
              <a:spcBef>
                <a:spcPts val="110"/>
              </a:spcBef>
            </a:pPr>
            <a:r>
              <a:rPr sz="5700" spc="5" dirty="0">
                <a:solidFill>
                  <a:srgbClr val="5EBDC3"/>
                </a:solidFill>
                <a:latin typeface="Arial"/>
                <a:cs typeface="Arial"/>
              </a:rPr>
              <a:t>Louis </a:t>
            </a:r>
            <a:r>
              <a:rPr sz="5700" spc="-30" dirty="0">
                <a:solidFill>
                  <a:srgbClr val="5EBDC3"/>
                </a:solidFill>
                <a:latin typeface="Arial"/>
                <a:cs typeface="Arial"/>
              </a:rPr>
              <a:t>Vuitton </a:t>
            </a:r>
            <a:r>
              <a:rPr sz="5700" spc="5" dirty="0">
                <a:solidFill>
                  <a:srgbClr val="5EBDC3"/>
                </a:solidFill>
                <a:latin typeface="Arial"/>
                <a:cs typeface="Arial"/>
              </a:rPr>
              <a:t>– alterazione</a:t>
            </a:r>
            <a:r>
              <a:rPr sz="5700" spc="-25" dirty="0">
                <a:solidFill>
                  <a:srgbClr val="5EBDC3"/>
                </a:solidFill>
                <a:latin typeface="Arial"/>
                <a:cs typeface="Arial"/>
              </a:rPr>
              <a:t> </a:t>
            </a:r>
            <a:r>
              <a:rPr sz="5700" spc="5" dirty="0">
                <a:solidFill>
                  <a:srgbClr val="5EBDC3"/>
                </a:solidFill>
                <a:latin typeface="Arial"/>
                <a:cs typeface="Arial"/>
              </a:rPr>
              <a:t>“7X”</a:t>
            </a:r>
            <a:endParaRPr sz="5700">
              <a:latin typeface="Arial"/>
              <a:cs typeface="Arial"/>
            </a:endParaRPr>
          </a:p>
        </p:txBody>
      </p:sp>
      <p:sp>
        <p:nvSpPr>
          <p:cNvPr id="3" name="object 3"/>
          <p:cNvSpPr/>
          <p:nvPr/>
        </p:nvSpPr>
        <p:spPr>
          <a:xfrm>
            <a:off x="6031229" y="3581042"/>
            <a:ext cx="5738045" cy="414647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20758" y="2416545"/>
            <a:ext cx="13321030" cy="578485"/>
          </a:xfrm>
          <a:prstGeom prst="rect">
            <a:avLst/>
          </a:prstGeom>
        </p:spPr>
        <p:txBody>
          <a:bodyPr vert="horz" wrap="square" lIns="0" tIns="15875" rIns="0" bIns="0" rtlCol="0">
            <a:spAutoFit/>
          </a:bodyPr>
          <a:lstStyle/>
          <a:p>
            <a:pPr marL="12700">
              <a:lnSpc>
                <a:spcPct val="100000"/>
              </a:lnSpc>
              <a:spcBef>
                <a:spcPts val="125"/>
              </a:spcBef>
            </a:pPr>
            <a:r>
              <a:rPr sz="3600" spc="-5" dirty="0">
                <a:latin typeface="Arial"/>
                <a:cs typeface="Arial"/>
              </a:rPr>
              <a:t>Tribunale </a:t>
            </a:r>
            <a:r>
              <a:rPr sz="3600" spc="10" dirty="0">
                <a:latin typeface="Arial"/>
                <a:cs typeface="Arial"/>
              </a:rPr>
              <a:t>di Napoli, sentenza n. </a:t>
            </a:r>
            <a:r>
              <a:rPr sz="3600" spc="-15" dirty="0">
                <a:latin typeface="Arial"/>
                <a:cs typeface="Arial"/>
              </a:rPr>
              <a:t>14122/2011 </a:t>
            </a:r>
            <a:r>
              <a:rPr sz="3600" spc="10" dirty="0">
                <a:latin typeface="Arial"/>
                <a:cs typeface="Arial"/>
              </a:rPr>
              <a:t>del </a:t>
            </a:r>
            <a:r>
              <a:rPr sz="3600" spc="15" dirty="0">
                <a:latin typeface="Arial"/>
                <a:cs typeface="Arial"/>
              </a:rPr>
              <a:t>25 </a:t>
            </a:r>
            <a:r>
              <a:rPr sz="3600" spc="10" dirty="0">
                <a:latin typeface="Arial"/>
                <a:cs typeface="Arial"/>
              </a:rPr>
              <a:t>gennaio</a:t>
            </a:r>
            <a:r>
              <a:rPr sz="3600" spc="30" dirty="0">
                <a:latin typeface="Arial"/>
                <a:cs typeface="Arial"/>
              </a:rPr>
              <a:t> </a:t>
            </a:r>
            <a:r>
              <a:rPr sz="3600" spc="15" dirty="0">
                <a:latin typeface="Arial"/>
                <a:cs typeface="Arial"/>
              </a:rPr>
              <a:t>2012</a:t>
            </a:r>
            <a:endParaRPr sz="3600">
              <a:latin typeface="Arial"/>
              <a:cs typeface="Arial"/>
            </a:endParaRPr>
          </a:p>
        </p:txBody>
      </p:sp>
      <p:sp>
        <p:nvSpPr>
          <p:cNvPr id="6" name="Segnaposto numero diapositiva 5">
            <a:extLst>
              <a:ext uri="{FF2B5EF4-FFF2-40B4-BE49-F238E27FC236}">
                <a16:creationId xmlns:a16="http://schemas.microsoft.com/office/drawing/2014/main" id="{0B1AA53C-A8D8-A24F-B6C0-A2136A5B5E22}"/>
              </a:ext>
            </a:extLst>
          </p:cNvPr>
          <p:cNvSpPr>
            <a:spLocks noGrp="1"/>
          </p:cNvSpPr>
          <p:nvPr>
            <p:ph type="sldNum" sz="quarter" idx="7"/>
          </p:nvPr>
        </p:nvSpPr>
        <p:spPr/>
        <p:txBody>
          <a:bodyPr/>
          <a:lstStyle/>
          <a:p>
            <a:pPr marL="25400">
              <a:lnSpc>
                <a:spcPts val="2014"/>
              </a:lnSpc>
            </a:pPr>
            <a:fld id="{81D60167-4931-47E6-BA6A-407CBD079E47}" type="slidenum">
              <a:rPr lang="it-IT" spc="15" smtClean="0"/>
              <a:t>85</a:t>
            </a:fld>
            <a:endParaRPr lang="it-IT" spc="15"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347960" cy="905510"/>
          </a:xfrm>
          <a:prstGeom prst="rect">
            <a:avLst/>
          </a:prstGeom>
        </p:spPr>
        <p:txBody>
          <a:bodyPr vert="horz" wrap="square" lIns="0" tIns="15240" rIns="0" bIns="0" rtlCol="0">
            <a:spAutoFit/>
          </a:bodyPr>
          <a:lstStyle/>
          <a:p>
            <a:pPr marL="12700">
              <a:lnSpc>
                <a:spcPct val="100000"/>
              </a:lnSpc>
              <a:spcBef>
                <a:spcPts val="120"/>
              </a:spcBef>
            </a:pPr>
            <a:r>
              <a:rPr sz="5750" spc="10" dirty="0"/>
              <a:t>Louis </a:t>
            </a:r>
            <a:r>
              <a:rPr sz="5750" spc="-25" dirty="0"/>
              <a:t>Vuitton </a:t>
            </a:r>
            <a:r>
              <a:rPr sz="5750" spc="10" dirty="0"/>
              <a:t>– </a:t>
            </a:r>
            <a:r>
              <a:rPr sz="5750" spc="5" dirty="0"/>
              <a:t>alterazione</a:t>
            </a:r>
            <a:r>
              <a:rPr sz="5750" spc="-10" dirty="0"/>
              <a:t> </a:t>
            </a:r>
            <a:r>
              <a:rPr sz="5750" spc="10" dirty="0"/>
              <a:t>“VC”</a:t>
            </a:r>
            <a:endParaRPr sz="5750"/>
          </a:p>
        </p:txBody>
      </p:sp>
      <p:sp>
        <p:nvSpPr>
          <p:cNvPr id="3" name="object 3"/>
          <p:cNvSpPr/>
          <p:nvPr/>
        </p:nvSpPr>
        <p:spPr>
          <a:xfrm>
            <a:off x="6544303" y="4554835"/>
            <a:ext cx="5601923" cy="418835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89345" y="3296099"/>
            <a:ext cx="140970"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6" name="object 6"/>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86</a:t>
            </a:r>
            <a:endParaRPr spc="15" dirty="0"/>
          </a:p>
        </p:txBody>
      </p:sp>
      <p:sp>
        <p:nvSpPr>
          <p:cNvPr id="5" name="object 5"/>
          <p:cNvSpPr txBox="1"/>
          <p:nvPr/>
        </p:nvSpPr>
        <p:spPr>
          <a:xfrm>
            <a:off x="1589345" y="2112889"/>
            <a:ext cx="15471140" cy="2243455"/>
          </a:xfrm>
          <a:prstGeom prst="rect">
            <a:avLst/>
          </a:prstGeom>
        </p:spPr>
        <p:txBody>
          <a:bodyPr vert="horz" wrap="square" lIns="0" tIns="15875" rIns="0" bIns="0" rtlCol="0">
            <a:spAutoFit/>
          </a:bodyPr>
          <a:lstStyle/>
          <a:p>
            <a:pPr marL="12700">
              <a:lnSpc>
                <a:spcPct val="100000"/>
              </a:lnSpc>
              <a:spcBef>
                <a:spcPts val="125"/>
              </a:spcBef>
              <a:tabLst>
                <a:tab pos="525145" algn="l"/>
              </a:tabLst>
            </a:pPr>
            <a:r>
              <a:rPr sz="4050" spc="7" baseline="7201" dirty="0">
                <a:latin typeface="Arial"/>
                <a:cs typeface="Arial"/>
              </a:rPr>
              <a:t>-	</a:t>
            </a:r>
            <a:r>
              <a:rPr sz="3600" spc="10" dirty="0">
                <a:latin typeface="Arial"/>
                <a:cs typeface="Arial"/>
              </a:rPr>
              <a:t>Cass. sent. n. </a:t>
            </a:r>
            <a:r>
              <a:rPr sz="3600" spc="15" dirty="0">
                <a:latin typeface="Arial"/>
                <a:cs typeface="Arial"/>
              </a:rPr>
              <a:t>20292 </a:t>
            </a:r>
            <a:r>
              <a:rPr sz="3600" spc="10" dirty="0">
                <a:latin typeface="Arial"/>
                <a:cs typeface="Arial"/>
              </a:rPr>
              <a:t>del </a:t>
            </a:r>
            <a:r>
              <a:rPr sz="3600" spc="15" dirty="0">
                <a:latin typeface="Arial"/>
                <a:cs typeface="Arial"/>
              </a:rPr>
              <a:t>2 </a:t>
            </a:r>
            <a:r>
              <a:rPr sz="3600" spc="10" dirty="0">
                <a:latin typeface="Arial"/>
                <a:cs typeface="Arial"/>
              </a:rPr>
              <a:t>dicembre </a:t>
            </a:r>
            <a:r>
              <a:rPr sz="3600" spc="15" dirty="0">
                <a:latin typeface="Arial"/>
                <a:cs typeface="Arial"/>
              </a:rPr>
              <a:t>2014 – 20 marzo </a:t>
            </a:r>
            <a:r>
              <a:rPr sz="3600" spc="10" dirty="0">
                <a:latin typeface="Arial"/>
                <a:cs typeface="Arial"/>
              </a:rPr>
              <a:t>2015, proc. pen.</a:t>
            </a:r>
            <a:r>
              <a:rPr sz="3600" spc="-65" dirty="0">
                <a:latin typeface="Arial"/>
                <a:cs typeface="Arial"/>
              </a:rPr>
              <a:t> </a:t>
            </a:r>
            <a:r>
              <a:rPr sz="3600" spc="10" dirty="0">
                <a:latin typeface="Arial"/>
                <a:cs typeface="Arial"/>
              </a:rPr>
              <a:t>n.</a:t>
            </a:r>
            <a:endParaRPr sz="3600">
              <a:latin typeface="Arial"/>
              <a:cs typeface="Arial"/>
            </a:endParaRPr>
          </a:p>
          <a:p>
            <a:pPr marL="525145">
              <a:lnSpc>
                <a:spcPct val="100000"/>
              </a:lnSpc>
              <a:spcBef>
                <a:spcPts val="50"/>
              </a:spcBef>
            </a:pPr>
            <a:r>
              <a:rPr sz="3600" spc="10" dirty="0">
                <a:latin typeface="Arial"/>
                <a:cs typeface="Arial"/>
              </a:rPr>
              <a:t>19391/2014 Reg.</a:t>
            </a:r>
            <a:r>
              <a:rPr sz="3600" spc="-5" dirty="0">
                <a:latin typeface="Arial"/>
                <a:cs typeface="Arial"/>
              </a:rPr>
              <a:t> </a:t>
            </a:r>
            <a:r>
              <a:rPr sz="3600" spc="15" dirty="0">
                <a:latin typeface="Arial"/>
                <a:cs typeface="Arial"/>
              </a:rPr>
              <a:t>Gen.</a:t>
            </a:r>
            <a:endParaRPr sz="3600">
              <a:latin typeface="Arial"/>
              <a:cs typeface="Arial"/>
            </a:endParaRPr>
          </a:p>
          <a:p>
            <a:pPr marL="525145" marR="593090">
              <a:lnSpc>
                <a:spcPts val="4370"/>
              </a:lnSpc>
              <a:spcBef>
                <a:spcPts val="155"/>
              </a:spcBef>
            </a:pPr>
            <a:r>
              <a:rPr sz="3600" spc="10" dirty="0">
                <a:latin typeface="Arial"/>
                <a:cs typeface="Arial"/>
              </a:rPr>
              <a:t>Corte d’Appello di Brescia, sent. n. 357/2017 del </a:t>
            </a:r>
            <a:r>
              <a:rPr sz="3600" spc="15" dirty="0">
                <a:latin typeface="Arial"/>
                <a:cs typeface="Arial"/>
              </a:rPr>
              <a:t>3 – 20 </a:t>
            </a:r>
            <a:r>
              <a:rPr sz="3600" spc="10" dirty="0">
                <a:latin typeface="Arial"/>
                <a:cs typeface="Arial"/>
              </a:rPr>
              <a:t>febbraio 2017,  proc. pen. </a:t>
            </a:r>
            <a:r>
              <a:rPr sz="3600" spc="-25" dirty="0">
                <a:latin typeface="Arial"/>
                <a:cs typeface="Arial"/>
              </a:rPr>
              <a:t>7658/11 </a:t>
            </a:r>
            <a:r>
              <a:rPr sz="3600" spc="10" dirty="0">
                <a:latin typeface="Arial"/>
                <a:cs typeface="Arial"/>
              </a:rPr>
              <a:t>R.G.N.R., 2855/2014 R.G. Gen.</a:t>
            </a:r>
            <a:endParaRPr sz="360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347960" cy="905510"/>
          </a:xfrm>
          <a:prstGeom prst="rect">
            <a:avLst/>
          </a:prstGeom>
        </p:spPr>
        <p:txBody>
          <a:bodyPr vert="horz" wrap="square" lIns="0" tIns="15240" rIns="0" bIns="0" rtlCol="0">
            <a:spAutoFit/>
          </a:bodyPr>
          <a:lstStyle/>
          <a:p>
            <a:pPr marL="12700">
              <a:lnSpc>
                <a:spcPct val="100000"/>
              </a:lnSpc>
              <a:spcBef>
                <a:spcPts val="120"/>
              </a:spcBef>
            </a:pPr>
            <a:r>
              <a:rPr sz="5750" spc="10" dirty="0"/>
              <a:t>Louis </a:t>
            </a:r>
            <a:r>
              <a:rPr sz="5750" spc="-25" dirty="0"/>
              <a:t>Vuitton </a:t>
            </a:r>
            <a:r>
              <a:rPr sz="5750" spc="10" dirty="0"/>
              <a:t>– </a:t>
            </a:r>
            <a:r>
              <a:rPr sz="5750" spc="5" dirty="0"/>
              <a:t>alterazione</a:t>
            </a:r>
            <a:r>
              <a:rPr sz="5750" spc="-10" dirty="0"/>
              <a:t> </a:t>
            </a:r>
            <a:r>
              <a:rPr sz="5750" spc="10" dirty="0"/>
              <a:t>“CV”</a:t>
            </a:r>
            <a:endParaRPr sz="5750"/>
          </a:p>
        </p:txBody>
      </p:sp>
      <p:sp>
        <p:nvSpPr>
          <p:cNvPr id="3" name="object 3"/>
          <p:cNvSpPr/>
          <p:nvPr/>
        </p:nvSpPr>
        <p:spPr>
          <a:xfrm>
            <a:off x="6073113" y="4429184"/>
            <a:ext cx="5026024" cy="4355888"/>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89345" y="2123360"/>
            <a:ext cx="15916275" cy="2180590"/>
          </a:xfrm>
          <a:prstGeom prst="rect">
            <a:avLst/>
          </a:prstGeom>
        </p:spPr>
        <p:txBody>
          <a:bodyPr vert="horz" wrap="square" lIns="0" tIns="54610" rIns="0" bIns="0" rtlCol="0">
            <a:spAutoFit/>
          </a:bodyPr>
          <a:lstStyle/>
          <a:p>
            <a:pPr marL="525145" marR="175895" indent="-512445">
              <a:lnSpc>
                <a:spcPts val="4120"/>
              </a:lnSpc>
              <a:spcBef>
                <a:spcPts val="430"/>
              </a:spcBef>
              <a:buSzPct val="75000"/>
              <a:buChar char="-"/>
              <a:tabLst>
                <a:tab pos="525145" algn="l"/>
                <a:tab pos="525780" algn="l"/>
                <a:tab pos="14323060" algn="l"/>
              </a:tabLst>
            </a:pPr>
            <a:r>
              <a:rPr sz="3600" spc="10" dirty="0">
                <a:latin typeface="Arial"/>
                <a:cs typeface="Arial"/>
              </a:rPr>
              <a:t>Cor</a:t>
            </a:r>
            <a:r>
              <a:rPr sz="3600" dirty="0">
                <a:latin typeface="Arial"/>
                <a:cs typeface="Arial"/>
              </a:rPr>
              <a:t>t</a:t>
            </a:r>
            <a:r>
              <a:rPr sz="3600" spc="15" dirty="0">
                <a:latin typeface="Arial"/>
                <a:cs typeface="Arial"/>
              </a:rPr>
              <a:t>e</a:t>
            </a:r>
            <a:r>
              <a:rPr sz="3600" spc="5" dirty="0">
                <a:latin typeface="Arial"/>
                <a:cs typeface="Arial"/>
              </a:rPr>
              <a:t> </a:t>
            </a:r>
            <a:r>
              <a:rPr sz="3600" spc="10" dirty="0">
                <a:latin typeface="Arial"/>
                <a:cs typeface="Arial"/>
              </a:rPr>
              <a:t>d’Appello</a:t>
            </a:r>
            <a:r>
              <a:rPr sz="3600" spc="5" dirty="0">
                <a:latin typeface="Arial"/>
                <a:cs typeface="Arial"/>
              </a:rPr>
              <a:t> </a:t>
            </a:r>
            <a:r>
              <a:rPr sz="3600" spc="10" dirty="0">
                <a:latin typeface="Arial"/>
                <a:cs typeface="Arial"/>
              </a:rPr>
              <a:t>di</a:t>
            </a:r>
            <a:r>
              <a:rPr sz="3600" spc="-60" dirty="0">
                <a:latin typeface="Arial"/>
                <a:cs typeface="Arial"/>
              </a:rPr>
              <a:t> </a:t>
            </a:r>
            <a:r>
              <a:rPr sz="3600" spc="-390" dirty="0">
                <a:latin typeface="Arial"/>
                <a:cs typeface="Arial"/>
              </a:rPr>
              <a:t>T</a:t>
            </a:r>
            <a:r>
              <a:rPr sz="3600" spc="10" dirty="0">
                <a:latin typeface="Arial"/>
                <a:cs typeface="Arial"/>
              </a:rPr>
              <a:t>orino,</a:t>
            </a:r>
            <a:r>
              <a:rPr sz="3600" spc="5" dirty="0">
                <a:latin typeface="Arial"/>
                <a:cs typeface="Arial"/>
              </a:rPr>
              <a:t> </a:t>
            </a:r>
            <a:r>
              <a:rPr sz="3600" spc="10" dirty="0">
                <a:latin typeface="Arial"/>
                <a:cs typeface="Arial"/>
              </a:rPr>
              <a:t>sen</a:t>
            </a:r>
            <a:r>
              <a:rPr sz="3600" dirty="0">
                <a:latin typeface="Arial"/>
                <a:cs typeface="Arial"/>
              </a:rPr>
              <a:t>t</a:t>
            </a:r>
            <a:r>
              <a:rPr sz="3600" spc="5" dirty="0">
                <a:latin typeface="Arial"/>
                <a:cs typeface="Arial"/>
              </a:rPr>
              <a:t>. </a:t>
            </a:r>
            <a:r>
              <a:rPr sz="3600" spc="10" dirty="0">
                <a:latin typeface="Arial"/>
                <a:cs typeface="Arial"/>
              </a:rPr>
              <a:t>del</a:t>
            </a:r>
            <a:r>
              <a:rPr sz="3600" spc="5" dirty="0">
                <a:latin typeface="Arial"/>
                <a:cs typeface="Arial"/>
              </a:rPr>
              <a:t> </a:t>
            </a:r>
            <a:r>
              <a:rPr sz="3600" spc="10" dirty="0">
                <a:latin typeface="Arial"/>
                <a:cs typeface="Arial"/>
              </a:rPr>
              <a:t>5-30</a:t>
            </a:r>
            <a:r>
              <a:rPr sz="3600" spc="5" dirty="0">
                <a:latin typeface="Arial"/>
                <a:cs typeface="Arial"/>
              </a:rPr>
              <a:t> </a:t>
            </a:r>
            <a:r>
              <a:rPr sz="3600" spc="10" dirty="0">
                <a:latin typeface="Arial"/>
                <a:cs typeface="Arial"/>
              </a:rPr>
              <a:t>giugno</a:t>
            </a:r>
            <a:r>
              <a:rPr sz="3600" spc="5" dirty="0">
                <a:latin typeface="Arial"/>
                <a:cs typeface="Arial"/>
              </a:rPr>
              <a:t> </a:t>
            </a:r>
            <a:r>
              <a:rPr sz="3600" spc="10" dirty="0">
                <a:latin typeface="Arial"/>
                <a:cs typeface="Arial"/>
              </a:rPr>
              <a:t>2015,</a:t>
            </a:r>
            <a:r>
              <a:rPr sz="3600" spc="5" dirty="0">
                <a:latin typeface="Arial"/>
                <a:cs typeface="Arial"/>
              </a:rPr>
              <a:t> </a:t>
            </a:r>
            <a:r>
              <a:rPr sz="3600" spc="10" dirty="0">
                <a:latin typeface="Arial"/>
                <a:cs typeface="Arial"/>
              </a:rPr>
              <a:t>proc.</a:t>
            </a:r>
            <a:r>
              <a:rPr sz="3600" spc="5" dirty="0">
                <a:latin typeface="Arial"/>
                <a:cs typeface="Arial"/>
              </a:rPr>
              <a:t> </a:t>
            </a:r>
            <a:r>
              <a:rPr sz="3600" spc="10" dirty="0">
                <a:latin typeface="Arial"/>
                <a:cs typeface="Arial"/>
              </a:rPr>
              <a:t>pen.</a:t>
            </a:r>
            <a:r>
              <a:rPr sz="3600" spc="5" dirty="0">
                <a:latin typeface="Arial"/>
                <a:cs typeface="Arial"/>
              </a:rPr>
              <a:t> </a:t>
            </a:r>
            <a:r>
              <a:rPr sz="3600" spc="10" dirty="0">
                <a:latin typeface="Arial"/>
                <a:cs typeface="Arial"/>
              </a:rPr>
              <a:t>n.</a:t>
            </a:r>
            <a:r>
              <a:rPr sz="3600" dirty="0">
                <a:latin typeface="Arial"/>
                <a:cs typeface="Arial"/>
              </a:rPr>
              <a:t>	</a:t>
            </a:r>
            <a:r>
              <a:rPr sz="3600" spc="15" dirty="0">
                <a:latin typeface="Arial"/>
                <a:cs typeface="Arial"/>
              </a:rPr>
              <a:t>804</a:t>
            </a:r>
            <a:r>
              <a:rPr sz="3600" dirty="0">
                <a:latin typeface="Arial"/>
                <a:cs typeface="Arial"/>
              </a:rPr>
              <a:t>/</a:t>
            </a:r>
            <a:r>
              <a:rPr sz="3600" spc="10" dirty="0">
                <a:latin typeface="Arial"/>
                <a:cs typeface="Arial"/>
              </a:rPr>
              <a:t>09  R.G.N.R.</a:t>
            </a:r>
            <a:endParaRPr sz="3600">
              <a:latin typeface="Arial"/>
              <a:cs typeface="Arial"/>
            </a:endParaRPr>
          </a:p>
          <a:p>
            <a:pPr marL="525145" indent="-512445">
              <a:lnSpc>
                <a:spcPts val="4020"/>
              </a:lnSpc>
              <a:buSzPct val="75000"/>
              <a:buChar char="-"/>
              <a:tabLst>
                <a:tab pos="525145" algn="l"/>
                <a:tab pos="525780" algn="l"/>
                <a:tab pos="13212444" algn="l"/>
              </a:tabLst>
            </a:pPr>
            <a:r>
              <a:rPr sz="3600" spc="-5" dirty="0">
                <a:latin typeface="Arial"/>
                <a:cs typeface="Arial"/>
              </a:rPr>
              <a:t>Tribunale </a:t>
            </a:r>
            <a:r>
              <a:rPr sz="3600" spc="10" dirty="0">
                <a:latin typeface="Arial"/>
                <a:cs typeface="Arial"/>
              </a:rPr>
              <a:t>di Genova, sent. del </a:t>
            </a:r>
            <a:r>
              <a:rPr sz="3600" spc="15" dirty="0">
                <a:latin typeface="Arial"/>
                <a:cs typeface="Arial"/>
              </a:rPr>
              <a:t>3 novembre – 19</a:t>
            </a:r>
            <a:r>
              <a:rPr sz="3600" spc="25" dirty="0">
                <a:latin typeface="Arial"/>
                <a:cs typeface="Arial"/>
              </a:rPr>
              <a:t> </a:t>
            </a:r>
            <a:r>
              <a:rPr sz="3600" spc="10" dirty="0">
                <a:latin typeface="Arial"/>
                <a:cs typeface="Arial"/>
              </a:rPr>
              <a:t>ottobre </a:t>
            </a:r>
            <a:r>
              <a:rPr sz="3600" spc="15" dirty="0">
                <a:latin typeface="Arial"/>
                <a:cs typeface="Arial"/>
              </a:rPr>
              <a:t>2012	</a:t>
            </a:r>
            <a:r>
              <a:rPr sz="3600" spc="10" dirty="0">
                <a:latin typeface="Arial"/>
                <a:cs typeface="Arial"/>
              </a:rPr>
              <a:t>n.</a:t>
            </a:r>
            <a:r>
              <a:rPr sz="3600" spc="-50" dirty="0">
                <a:latin typeface="Arial"/>
                <a:cs typeface="Arial"/>
              </a:rPr>
              <a:t> </a:t>
            </a:r>
            <a:r>
              <a:rPr sz="3600" spc="10" dirty="0">
                <a:latin typeface="Arial"/>
                <a:cs typeface="Arial"/>
              </a:rPr>
              <a:t>4285/2012</a:t>
            </a:r>
            <a:endParaRPr sz="3600">
              <a:latin typeface="Arial"/>
              <a:cs typeface="Arial"/>
            </a:endParaRPr>
          </a:p>
          <a:p>
            <a:pPr marL="525145">
              <a:lnSpc>
                <a:spcPct val="100000"/>
              </a:lnSpc>
              <a:spcBef>
                <a:spcPts val="50"/>
              </a:spcBef>
            </a:pPr>
            <a:r>
              <a:rPr sz="3600" spc="10" dirty="0">
                <a:latin typeface="Arial"/>
                <a:cs typeface="Arial"/>
              </a:rPr>
              <a:t>R.G.N.R.</a:t>
            </a:r>
            <a:endParaRPr sz="3600">
              <a:latin typeface="Arial"/>
              <a:cs typeface="Arial"/>
            </a:endParaRPr>
          </a:p>
        </p:txBody>
      </p:sp>
      <p:sp>
        <p:nvSpPr>
          <p:cNvPr id="5" name="object 5"/>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87</a:t>
            </a:r>
            <a:endParaRPr spc="15"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1449050" cy="905510"/>
          </a:xfrm>
          <a:prstGeom prst="rect">
            <a:avLst/>
          </a:prstGeom>
        </p:spPr>
        <p:txBody>
          <a:bodyPr vert="horz" wrap="square" lIns="0" tIns="15240" rIns="0" bIns="0" rtlCol="0">
            <a:spAutoFit/>
          </a:bodyPr>
          <a:lstStyle/>
          <a:p>
            <a:pPr marL="12700">
              <a:lnSpc>
                <a:spcPct val="100000"/>
              </a:lnSpc>
              <a:spcBef>
                <a:spcPts val="120"/>
              </a:spcBef>
            </a:pPr>
            <a:r>
              <a:rPr sz="5750" spc="10" dirty="0"/>
              <a:t>Louis </a:t>
            </a:r>
            <a:r>
              <a:rPr sz="5750" spc="-25" dirty="0"/>
              <a:t>Vuitton </a:t>
            </a:r>
            <a:r>
              <a:rPr sz="5750" spc="10" dirty="0"/>
              <a:t>– </a:t>
            </a:r>
            <a:r>
              <a:rPr sz="5750" spc="5" dirty="0"/>
              <a:t>alterazione</a:t>
            </a:r>
            <a:r>
              <a:rPr sz="5750" spc="20" dirty="0"/>
              <a:t> </a:t>
            </a:r>
            <a:r>
              <a:rPr sz="5750" spc="5" dirty="0"/>
              <a:t>“Lusvia”</a:t>
            </a:r>
            <a:endParaRPr sz="5750"/>
          </a:p>
        </p:txBody>
      </p:sp>
      <p:sp>
        <p:nvSpPr>
          <p:cNvPr id="3" name="object 3"/>
          <p:cNvSpPr/>
          <p:nvPr/>
        </p:nvSpPr>
        <p:spPr>
          <a:xfrm>
            <a:off x="7476211" y="4523422"/>
            <a:ext cx="4073174" cy="408364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578874" y="3337983"/>
            <a:ext cx="140970" cy="440055"/>
          </a:xfrm>
          <a:prstGeom prst="rect">
            <a:avLst/>
          </a:prstGeom>
        </p:spPr>
        <p:txBody>
          <a:bodyPr vert="horz" wrap="square" lIns="0" tIns="15240" rIns="0" bIns="0" rtlCol="0">
            <a:spAutoFit/>
          </a:bodyPr>
          <a:lstStyle/>
          <a:p>
            <a:pPr marL="12700">
              <a:lnSpc>
                <a:spcPct val="100000"/>
              </a:lnSpc>
              <a:spcBef>
                <a:spcPts val="120"/>
              </a:spcBef>
            </a:pPr>
            <a:r>
              <a:rPr sz="2700" spc="5" dirty="0">
                <a:latin typeface="Arial"/>
                <a:cs typeface="Arial"/>
              </a:rPr>
              <a:t>-</a:t>
            </a:r>
            <a:endParaRPr sz="2700">
              <a:latin typeface="Arial"/>
              <a:cs typeface="Arial"/>
            </a:endParaRPr>
          </a:p>
        </p:txBody>
      </p:sp>
      <p:sp>
        <p:nvSpPr>
          <p:cNvPr id="6" name="object 6"/>
          <p:cNvSpPr txBox="1">
            <a:spLocks noGrp="1"/>
          </p:cNvSpPr>
          <p:nvPr>
            <p:ph type="sldNum" sz="quarter" idx="7"/>
          </p:nvPr>
        </p:nvSpPr>
        <p:spPr>
          <a:xfrm>
            <a:off x="18120644" y="10474096"/>
            <a:ext cx="470534" cy="256480"/>
          </a:xfrm>
          <a:prstGeom prst="rect">
            <a:avLst/>
          </a:prstGeom>
        </p:spPr>
        <p:txBody>
          <a:bodyPr vert="horz" wrap="square" lIns="0" tIns="0" rIns="0" bIns="0" rtlCol="0">
            <a:spAutoFit/>
          </a:bodyPr>
          <a:lstStyle/>
          <a:p>
            <a:pPr marL="25400">
              <a:lnSpc>
                <a:spcPts val="2014"/>
              </a:lnSpc>
            </a:pPr>
            <a:r>
              <a:rPr lang="it-IT" spc="15" dirty="0"/>
              <a:t>88</a:t>
            </a:r>
            <a:endParaRPr spc="15" dirty="0"/>
          </a:p>
        </p:txBody>
      </p:sp>
      <p:sp>
        <p:nvSpPr>
          <p:cNvPr id="5" name="object 5"/>
          <p:cNvSpPr txBox="1"/>
          <p:nvPr/>
        </p:nvSpPr>
        <p:spPr>
          <a:xfrm>
            <a:off x="1578874" y="2154773"/>
            <a:ext cx="15814040" cy="2243455"/>
          </a:xfrm>
          <a:prstGeom prst="rect">
            <a:avLst/>
          </a:prstGeom>
        </p:spPr>
        <p:txBody>
          <a:bodyPr vert="horz" wrap="square" lIns="0" tIns="9525" rIns="0" bIns="0" rtlCol="0">
            <a:spAutoFit/>
          </a:bodyPr>
          <a:lstStyle/>
          <a:p>
            <a:pPr marL="525145" marR="210185" indent="-513080">
              <a:lnSpc>
                <a:spcPct val="101200"/>
              </a:lnSpc>
              <a:spcBef>
                <a:spcPts val="75"/>
              </a:spcBef>
              <a:tabLst>
                <a:tab pos="525145" algn="l"/>
              </a:tabLst>
            </a:pPr>
            <a:r>
              <a:rPr sz="4050" spc="7" baseline="7201" dirty="0">
                <a:latin typeface="Arial"/>
                <a:cs typeface="Arial"/>
              </a:rPr>
              <a:t>-	</a:t>
            </a:r>
            <a:r>
              <a:rPr sz="3600" spc="-5" dirty="0">
                <a:latin typeface="Arial"/>
                <a:cs typeface="Arial"/>
              </a:rPr>
              <a:t>Tribunale </a:t>
            </a:r>
            <a:r>
              <a:rPr sz="3600" spc="10" dirty="0">
                <a:latin typeface="Arial"/>
                <a:cs typeface="Arial"/>
              </a:rPr>
              <a:t>di Genova, sent. n. 779/14 del </a:t>
            </a:r>
            <a:r>
              <a:rPr sz="3600" spc="15" dirty="0">
                <a:latin typeface="Arial"/>
                <a:cs typeface="Arial"/>
              </a:rPr>
              <a:t>13 </a:t>
            </a:r>
            <a:r>
              <a:rPr sz="3600" spc="10" dirty="0">
                <a:latin typeface="Arial"/>
                <a:cs typeface="Arial"/>
              </a:rPr>
              <a:t>febbraio </a:t>
            </a:r>
            <a:r>
              <a:rPr sz="3600" spc="15" dirty="0">
                <a:latin typeface="Arial"/>
                <a:cs typeface="Arial"/>
              </a:rPr>
              <a:t>– 7 </a:t>
            </a:r>
            <a:r>
              <a:rPr sz="3600" spc="10" dirty="0">
                <a:latin typeface="Arial"/>
                <a:cs typeface="Arial"/>
              </a:rPr>
              <a:t>aprile 2014, proc.  pen. n. 3191/09</a:t>
            </a:r>
            <a:r>
              <a:rPr sz="3600" spc="-10" dirty="0">
                <a:latin typeface="Arial"/>
                <a:cs typeface="Arial"/>
              </a:rPr>
              <a:t> </a:t>
            </a:r>
            <a:r>
              <a:rPr sz="3600" spc="-50" dirty="0">
                <a:latin typeface="Arial"/>
                <a:cs typeface="Arial"/>
              </a:rPr>
              <a:t>R.G.P.M.</a:t>
            </a:r>
            <a:endParaRPr sz="3600">
              <a:latin typeface="Arial"/>
              <a:cs typeface="Arial"/>
            </a:endParaRPr>
          </a:p>
          <a:p>
            <a:pPr marL="525145" marR="5080">
              <a:lnSpc>
                <a:spcPts val="4370"/>
              </a:lnSpc>
              <a:spcBef>
                <a:spcPts val="155"/>
              </a:spcBef>
            </a:pPr>
            <a:r>
              <a:rPr sz="3600" spc="-5" dirty="0">
                <a:latin typeface="Arial"/>
                <a:cs typeface="Arial"/>
              </a:rPr>
              <a:t>Tribunale </a:t>
            </a:r>
            <a:r>
              <a:rPr sz="3600" spc="10" dirty="0">
                <a:latin typeface="Arial"/>
                <a:cs typeface="Arial"/>
              </a:rPr>
              <a:t>di Ancona, sent. n. 1839/16 del </a:t>
            </a:r>
            <a:r>
              <a:rPr sz="3600" spc="15" dirty="0">
                <a:latin typeface="Arial"/>
                <a:cs typeface="Arial"/>
              </a:rPr>
              <a:t>29 </a:t>
            </a:r>
            <a:r>
              <a:rPr sz="3600" spc="10" dirty="0">
                <a:latin typeface="Arial"/>
                <a:cs typeface="Arial"/>
              </a:rPr>
              <a:t>settembre </a:t>
            </a:r>
            <a:r>
              <a:rPr sz="3600" spc="15" dirty="0">
                <a:latin typeface="Arial"/>
                <a:cs typeface="Arial"/>
              </a:rPr>
              <a:t>2016 – 2</a:t>
            </a:r>
            <a:r>
              <a:rPr sz="3600" spc="-225" dirty="0">
                <a:latin typeface="Arial"/>
                <a:cs typeface="Arial"/>
              </a:rPr>
              <a:t> </a:t>
            </a:r>
            <a:r>
              <a:rPr sz="3600" spc="15" dirty="0">
                <a:latin typeface="Arial"/>
                <a:cs typeface="Arial"/>
              </a:rPr>
              <a:t>novembre  </a:t>
            </a:r>
            <a:r>
              <a:rPr sz="3600" spc="10" dirty="0">
                <a:latin typeface="Arial"/>
                <a:cs typeface="Arial"/>
              </a:rPr>
              <a:t>2016, proc. pen. n. 558/12</a:t>
            </a:r>
            <a:r>
              <a:rPr sz="3600" spc="-20" dirty="0">
                <a:latin typeface="Arial"/>
                <a:cs typeface="Arial"/>
              </a:rPr>
              <a:t> </a:t>
            </a:r>
            <a:r>
              <a:rPr sz="3600" spc="10" dirty="0">
                <a:latin typeface="Arial"/>
                <a:cs typeface="Arial"/>
              </a:rPr>
              <a:t>R.G.N.R</a:t>
            </a:r>
            <a:endParaRPr sz="36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0309860" cy="896619"/>
          </a:xfrm>
          <a:prstGeom prst="rect">
            <a:avLst/>
          </a:prstGeom>
        </p:spPr>
        <p:txBody>
          <a:bodyPr vert="horz" wrap="square" lIns="0" tIns="13970" rIns="0" bIns="0" rtlCol="0">
            <a:spAutoFit/>
          </a:bodyPr>
          <a:lstStyle/>
          <a:p>
            <a:pPr marL="12700">
              <a:lnSpc>
                <a:spcPct val="100000"/>
              </a:lnSpc>
              <a:spcBef>
                <a:spcPts val="110"/>
              </a:spcBef>
            </a:pPr>
            <a:r>
              <a:rPr sz="5700" dirty="0"/>
              <a:t>Il </a:t>
            </a:r>
            <a:r>
              <a:rPr sz="5700" spc="5" dirty="0"/>
              <a:t>primo comma </a:t>
            </a:r>
            <a:r>
              <a:rPr sz="5700" dirty="0"/>
              <a:t>dell’art. </a:t>
            </a:r>
            <a:r>
              <a:rPr sz="5700" spc="5" dirty="0"/>
              <a:t>473</a:t>
            </a:r>
            <a:r>
              <a:rPr sz="5700" spc="-20" dirty="0"/>
              <a:t> </a:t>
            </a:r>
            <a:r>
              <a:rPr sz="5700" dirty="0"/>
              <a:t>c.p.</a:t>
            </a:r>
            <a:endParaRPr sz="5700"/>
          </a:p>
        </p:txBody>
      </p:sp>
      <p:sp>
        <p:nvSpPr>
          <p:cNvPr id="3" name="object 3"/>
          <p:cNvSpPr txBox="1"/>
          <p:nvPr/>
        </p:nvSpPr>
        <p:spPr>
          <a:xfrm>
            <a:off x="1557932" y="2714337"/>
            <a:ext cx="13038455" cy="4475584"/>
          </a:xfrm>
          <a:prstGeom prst="rect">
            <a:avLst/>
          </a:prstGeom>
        </p:spPr>
        <p:txBody>
          <a:bodyPr vert="horz" wrap="square" lIns="0" tIns="35560" rIns="0" bIns="0" rtlCol="0">
            <a:spAutoFit/>
          </a:bodyPr>
          <a:lstStyle/>
          <a:p>
            <a:pPr marL="221615" marR="5080" indent="-208915">
              <a:lnSpc>
                <a:spcPts val="3130"/>
              </a:lnSpc>
              <a:spcBef>
                <a:spcPts val="280"/>
              </a:spcBef>
              <a:buSzPct val="75471"/>
              <a:buChar char="•"/>
              <a:tabLst>
                <a:tab pos="222250" algn="l"/>
              </a:tabLst>
            </a:pPr>
            <a:r>
              <a:rPr sz="2650" spc="5" dirty="0">
                <a:latin typeface="Arial"/>
                <a:cs typeface="Arial"/>
              </a:rPr>
              <a:t>Il </a:t>
            </a:r>
            <a:r>
              <a:rPr sz="2650" spc="15" dirty="0">
                <a:latin typeface="Arial"/>
                <a:cs typeface="Arial"/>
              </a:rPr>
              <a:t>primo </a:t>
            </a:r>
            <a:r>
              <a:rPr sz="2650" spc="20" dirty="0">
                <a:latin typeface="Arial"/>
                <a:cs typeface="Arial"/>
              </a:rPr>
              <a:t>comma </a:t>
            </a:r>
            <a:r>
              <a:rPr sz="2650" spc="10" dirty="0">
                <a:latin typeface="Arial"/>
                <a:cs typeface="Arial"/>
              </a:rPr>
              <a:t>dell’art. </a:t>
            </a:r>
            <a:r>
              <a:rPr sz="2650" spc="15" dirty="0">
                <a:latin typeface="Arial"/>
                <a:cs typeface="Arial"/>
              </a:rPr>
              <a:t>473 </a:t>
            </a:r>
            <a:r>
              <a:rPr sz="2650" spc="10" dirty="0">
                <a:latin typeface="Arial"/>
                <a:cs typeface="Arial"/>
              </a:rPr>
              <a:t>c.p. </a:t>
            </a:r>
            <a:r>
              <a:rPr sz="2650" spc="15" dirty="0">
                <a:latin typeface="Arial"/>
                <a:cs typeface="Arial"/>
              </a:rPr>
              <a:t>sanziona </a:t>
            </a:r>
            <a:r>
              <a:rPr sz="2650" spc="10" dirty="0">
                <a:latin typeface="Arial"/>
                <a:cs typeface="Arial"/>
              </a:rPr>
              <a:t>la </a:t>
            </a:r>
            <a:r>
              <a:rPr sz="2650" spc="15" dirty="0">
                <a:latin typeface="Arial"/>
                <a:cs typeface="Arial"/>
              </a:rPr>
              <a:t>condotta del </a:t>
            </a:r>
            <a:r>
              <a:rPr sz="2650" spc="10" dirty="0">
                <a:latin typeface="Arial"/>
                <a:cs typeface="Arial"/>
              </a:rPr>
              <a:t>produttore e\o fabbricante </a:t>
            </a:r>
            <a:r>
              <a:rPr sz="2650" spc="755" dirty="0">
                <a:latin typeface="Arial"/>
                <a:cs typeface="Arial"/>
              </a:rPr>
              <a:t> </a:t>
            </a:r>
            <a:r>
              <a:rPr sz="2650" spc="10" dirty="0">
                <a:latin typeface="Arial"/>
                <a:cs typeface="Arial"/>
              </a:rPr>
              <a:t>di articoli recanti </a:t>
            </a:r>
            <a:r>
              <a:rPr sz="2650" b="1" spc="15" dirty="0">
                <a:latin typeface="Arial"/>
                <a:cs typeface="Arial"/>
              </a:rPr>
              <a:t>marchio contraffatto </a:t>
            </a:r>
            <a:r>
              <a:rPr sz="2650" b="1" spc="20" dirty="0">
                <a:latin typeface="Arial"/>
                <a:cs typeface="Arial"/>
              </a:rPr>
              <a:t>o </a:t>
            </a:r>
            <a:r>
              <a:rPr sz="2650" b="1" spc="15" dirty="0">
                <a:latin typeface="Arial"/>
                <a:cs typeface="Arial"/>
              </a:rPr>
              <a:t>alterato</a:t>
            </a:r>
            <a:r>
              <a:rPr sz="2650" b="1" spc="-45" dirty="0">
                <a:latin typeface="Arial"/>
                <a:cs typeface="Arial"/>
              </a:rPr>
              <a:t> </a:t>
            </a:r>
            <a:r>
              <a:rPr sz="2650" b="1" spc="10" dirty="0">
                <a:latin typeface="Arial"/>
                <a:cs typeface="Arial"/>
              </a:rPr>
              <a:t>(imitato)</a:t>
            </a:r>
            <a:endParaRPr sz="2650" dirty="0">
              <a:latin typeface="Arial"/>
              <a:cs typeface="Arial"/>
            </a:endParaRPr>
          </a:p>
          <a:p>
            <a:pPr>
              <a:lnSpc>
                <a:spcPct val="100000"/>
              </a:lnSpc>
              <a:buFont typeface="Arial"/>
              <a:buChar char="•"/>
            </a:pPr>
            <a:endParaRPr sz="2600" dirty="0">
              <a:latin typeface="Times New Roman"/>
              <a:cs typeface="Times New Roman"/>
            </a:endParaRPr>
          </a:p>
          <a:p>
            <a:pPr marL="221615" indent="-208915">
              <a:lnSpc>
                <a:spcPct val="100000"/>
              </a:lnSpc>
              <a:buSzPct val="75471"/>
              <a:buChar char="•"/>
              <a:tabLst>
                <a:tab pos="222250" algn="l"/>
              </a:tabLst>
            </a:pPr>
            <a:r>
              <a:rPr sz="2650" b="1" spc="10" dirty="0">
                <a:latin typeface="Arial"/>
                <a:cs typeface="Arial"/>
              </a:rPr>
              <a:t>Contraffazione</a:t>
            </a:r>
            <a:r>
              <a:rPr sz="2650" spc="10" dirty="0">
                <a:latin typeface="Arial"/>
                <a:cs typeface="Arial"/>
              </a:rPr>
              <a:t>: </a:t>
            </a:r>
            <a:r>
              <a:rPr sz="2650" spc="15" dirty="0">
                <a:latin typeface="Arial"/>
                <a:cs typeface="Arial"/>
              </a:rPr>
              <a:t>riproduzione </a:t>
            </a:r>
            <a:r>
              <a:rPr sz="2650" spc="10" dirty="0">
                <a:latin typeface="Arial"/>
                <a:cs typeface="Arial"/>
              </a:rPr>
              <a:t>identica </a:t>
            </a:r>
            <a:r>
              <a:rPr sz="2650" spc="15" dirty="0">
                <a:latin typeface="Arial"/>
                <a:cs typeface="Arial"/>
              </a:rPr>
              <a:t>o quasi</a:t>
            </a:r>
            <a:r>
              <a:rPr sz="2650" spc="-15" dirty="0">
                <a:latin typeface="Arial"/>
                <a:cs typeface="Arial"/>
              </a:rPr>
              <a:t> </a:t>
            </a:r>
            <a:r>
              <a:rPr sz="2650" spc="10" dirty="0">
                <a:latin typeface="Arial"/>
                <a:cs typeface="Arial"/>
              </a:rPr>
              <a:t>identica</a:t>
            </a:r>
            <a:endParaRPr sz="2650" dirty="0">
              <a:latin typeface="Arial"/>
              <a:cs typeface="Arial"/>
            </a:endParaRPr>
          </a:p>
          <a:p>
            <a:pPr>
              <a:lnSpc>
                <a:spcPct val="100000"/>
              </a:lnSpc>
              <a:spcBef>
                <a:spcPts val="40"/>
              </a:spcBef>
              <a:buFont typeface="Arial"/>
              <a:buChar char="•"/>
            </a:pPr>
            <a:endParaRPr sz="2650" dirty="0">
              <a:latin typeface="Times New Roman"/>
              <a:cs typeface="Times New Roman"/>
            </a:endParaRPr>
          </a:p>
          <a:p>
            <a:pPr marL="221615" indent="-208915">
              <a:lnSpc>
                <a:spcPct val="100000"/>
              </a:lnSpc>
              <a:buSzPct val="75471"/>
              <a:buChar char="•"/>
              <a:tabLst>
                <a:tab pos="222250" algn="l"/>
              </a:tabLst>
            </a:pPr>
            <a:r>
              <a:rPr sz="2650" b="1" spc="10" dirty="0">
                <a:latin typeface="Arial"/>
                <a:cs typeface="Arial"/>
              </a:rPr>
              <a:t>Alterazione</a:t>
            </a:r>
            <a:r>
              <a:rPr sz="2650" spc="10" dirty="0">
                <a:latin typeface="Arial"/>
                <a:cs typeface="Arial"/>
              </a:rPr>
              <a:t>: </a:t>
            </a:r>
            <a:r>
              <a:rPr sz="2650" spc="15" dirty="0">
                <a:latin typeface="Arial"/>
                <a:cs typeface="Arial"/>
              </a:rPr>
              <a:t>imitazione</a:t>
            </a:r>
            <a:r>
              <a:rPr sz="2650" dirty="0">
                <a:latin typeface="Arial"/>
                <a:cs typeface="Arial"/>
              </a:rPr>
              <a:t> </a:t>
            </a:r>
            <a:r>
              <a:rPr sz="2650" spc="10" dirty="0">
                <a:latin typeface="Arial"/>
                <a:cs typeface="Arial"/>
              </a:rPr>
              <a:t>fraudolenta</a:t>
            </a:r>
            <a:endParaRPr sz="2650" dirty="0">
              <a:latin typeface="Arial"/>
              <a:cs typeface="Arial"/>
            </a:endParaRPr>
          </a:p>
          <a:p>
            <a:pPr>
              <a:lnSpc>
                <a:spcPct val="100000"/>
              </a:lnSpc>
              <a:spcBef>
                <a:spcPts val="10"/>
              </a:spcBef>
              <a:buFont typeface="Arial"/>
              <a:buChar char="•"/>
            </a:pPr>
            <a:endParaRPr sz="2800" dirty="0">
              <a:latin typeface="Times New Roman"/>
              <a:cs typeface="Times New Roman"/>
            </a:endParaRPr>
          </a:p>
          <a:p>
            <a:pPr marL="221615" marR="5080" indent="-208915" algn="just">
              <a:lnSpc>
                <a:spcPts val="3130"/>
              </a:lnSpc>
              <a:spcBef>
                <a:spcPts val="5"/>
              </a:spcBef>
              <a:buSzPct val="75471"/>
              <a:buChar char="•"/>
              <a:tabLst>
                <a:tab pos="222250" algn="l"/>
              </a:tabLst>
            </a:pPr>
            <a:r>
              <a:rPr sz="2650" spc="20" dirty="0">
                <a:latin typeface="Arial"/>
                <a:cs typeface="Arial"/>
              </a:rPr>
              <a:t>Ha </a:t>
            </a:r>
            <a:r>
              <a:rPr sz="2650" spc="15" dirty="0">
                <a:latin typeface="Arial"/>
                <a:cs typeface="Arial"/>
              </a:rPr>
              <a:t>poco senso aver </a:t>
            </a:r>
            <a:r>
              <a:rPr sz="2650" spc="10" dirty="0">
                <a:latin typeface="Arial"/>
                <a:cs typeface="Arial"/>
              </a:rPr>
              <a:t>punito </a:t>
            </a:r>
            <a:r>
              <a:rPr sz="2650" spc="15" dirty="0">
                <a:latin typeface="Arial"/>
                <a:cs typeface="Arial"/>
              </a:rPr>
              <a:t>questa condotta </a:t>
            </a:r>
            <a:r>
              <a:rPr sz="2650" spc="10" dirty="0">
                <a:latin typeface="Arial"/>
                <a:cs typeface="Arial"/>
              </a:rPr>
              <a:t>in </a:t>
            </a:r>
            <a:r>
              <a:rPr sz="2650" spc="20" dirty="0">
                <a:latin typeface="Arial"/>
                <a:cs typeface="Arial"/>
              </a:rPr>
              <a:t>modo </a:t>
            </a:r>
            <a:r>
              <a:rPr sz="2650" spc="15" dirty="0">
                <a:latin typeface="Arial"/>
                <a:cs typeface="Arial"/>
              </a:rPr>
              <a:t>più mite </a:t>
            </a:r>
            <a:r>
              <a:rPr sz="2650" spc="10" dirty="0">
                <a:latin typeface="Arial"/>
                <a:cs typeface="Arial"/>
              </a:rPr>
              <a:t>di </a:t>
            </a:r>
            <a:r>
              <a:rPr sz="2650" spc="15" dirty="0">
                <a:latin typeface="Arial"/>
                <a:cs typeface="Arial"/>
              </a:rPr>
              <a:t>quella </a:t>
            </a:r>
            <a:r>
              <a:rPr sz="2650" spc="10" dirty="0">
                <a:latin typeface="Arial"/>
                <a:cs typeface="Arial"/>
              </a:rPr>
              <a:t>prevista </a:t>
            </a:r>
            <a:r>
              <a:rPr sz="2650" spc="15" dirty="0">
                <a:latin typeface="Arial"/>
                <a:cs typeface="Arial"/>
              </a:rPr>
              <a:t>dal  secondo </a:t>
            </a:r>
            <a:r>
              <a:rPr sz="2650" spc="20" dirty="0">
                <a:latin typeface="Arial"/>
                <a:cs typeface="Arial"/>
              </a:rPr>
              <a:t>comma </a:t>
            </a:r>
            <a:r>
              <a:rPr sz="2650" spc="10" dirty="0">
                <a:latin typeface="Arial"/>
                <a:cs typeface="Arial"/>
              </a:rPr>
              <a:t>di </a:t>
            </a:r>
            <a:r>
              <a:rPr sz="2650" spc="15" dirty="0">
                <a:latin typeface="Arial"/>
                <a:cs typeface="Arial"/>
              </a:rPr>
              <a:t>questo </a:t>
            </a:r>
            <a:r>
              <a:rPr sz="2650" spc="10" dirty="0">
                <a:latin typeface="Arial"/>
                <a:cs typeface="Arial"/>
              </a:rPr>
              <a:t>articolo, </a:t>
            </a:r>
            <a:r>
              <a:rPr sz="2650" spc="15" dirty="0">
                <a:latin typeface="Arial"/>
                <a:cs typeface="Arial"/>
              </a:rPr>
              <a:t>riguardante </a:t>
            </a:r>
            <a:r>
              <a:rPr sz="2650" spc="10" dirty="0">
                <a:latin typeface="Arial"/>
                <a:cs typeface="Arial"/>
              </a:rPr>
              <a:t>la contraffazione </a:t>
            </a:r>
            <a:r>
              <a:rPr sz="2650" spc="15" dirty="0">
                <a:latin typeface="Arial"/>
                <a:cs typeface="Arial"/>
              </a:rPr>
              <a:t>dei disegni e  modelli o dei </a:t>
            </a:r>
            <a:r>
              <a:rPr sz="2650" spc="10" dirty="0">
                <a:latin typeface="Arial"/>
                <a:cs typeface="Arial"/>
              </a:rPr>
              <a:t>brevetti, </a:t>
            </a:r>
            <a:r>
              <a:rPr sz="2650" spc="15" dirty="0">
                <a:latin typeface="Arial"/>
                <a:cs typeface="Arial"/>
              </a:rPr>
              <a:t>dal momento che </a:t>
            </a:r>
            <a:r>
              <a:rPr sz="2650" spc="10" dirty="0">
                <a:latin typeface="Arial"/>
                <a:cs typeface="Arial"/>
              </a:rPr>
              <a:t>la contraffazione </a:t>
            </a:r>
            <a:r>
              <a:rPr sz="2650" spc="15" dirty="0">
                <a:latin typeface="Arial"/>
                <a:cs typeface="Arial"/>
              </a:rPr>
              <a:t>dei marchi è </a:t>
            </a:r>
            <a:r>
              <a:rPr sz="2650" spc="10" dirty="0">
                <a:latin typeface="Arial"/>
                <a:cs typeface="Arial"/>
              </a:rPr>
              <a:t>la </a:t>
            </a:r>
            <a:r>
              <a:rPr sz="2650" spc="15" dirty="0">
                <a:latin typeface="Arial"/>
                <a:cs typeface="Arial"/>
              </a:rPr>
              <a:t>più  frequente</a:t>
            </a:r>
            <a:endParaRPr sz="2650" dirty="0">
              <a:latin typeface="Arial"/>
              <a:cs typeface="Arial"/>
            </a:endParaRPr>
          </a:p>
        </p:txBody>
      </p:sp>
      <p:sp>
        <p:nvSpPr>
          <p:cNvPr id="6" name="CasellaDiTesto 5">
            <a:extLst>
              <a:ext uri="{FF2B5EF4-FFF2-40B4-BE49-F238E27FC236}">
                <a16:creationId xmlns:a16="http://schemas.microsoft.com/office/drawing/2014/main" id="{F8B6F182-9D99-254F-ABDC-B595C19BBAEB}"/>
              </a:ext>
            </a:extLst>
          </p:cNvPr>
          <p:cNvSpPr txBox="1"/>
          <p:nvPr/>
        </p:nvSpPr>
        <p:spPr>
          <a:xfrm>
            <a:off x="18205450" y="10379075"/>
            <a:ext cx="301686" cy="369332"/>
          </a:xfrm>
          <a:prstGeom prst="rect">
            <a:avLst/>
          </a:prstGeom>
          <a:noFill/>
        </p:spPr>
        <p:txBody>
          <a:bodyPr wrap="none" rtlCol="0">
            <a:spAutoFit/>
          </a:bodyPr>
          <a:lstStyle/>
          <a:p>
            <a:r>
              <a:rPr lang="it-IT" dirty="0"/>
              <a:t>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41717"/>
            <a:ext cx="10270490" cy="896619"/>
          </a:xfrm>
          <a:prstGeom prst="rect">
            <a:avLst/>
          </a:prstGeom>
        </p:spPr>
        <p:txBody>
          <a:bodyPr vert="horz" wrap="square" lIns="0" tIns="13970" rIns="0" bIns="0" rtlCol="0">
            <a:spAutoFit/>
          </a:bodyPr>
          <a:lstStyle/>
          <a:p>
            <a:pPr marL="12700">
              <a:lnSpc>
                <a:spcPct val="100000"/>
              </a:lnSpc>
              <a:spcBef>
                <a:spcPts val="110"/>
              </a:spcBef>
            </a:pPr>
            <a:r>
              <a:rPr sz="5700" spc="5" dirty="0"/>
              <a:t>Confondibilità </a:t>
            </a:r>
            <a:r>
              <a:rPr sz="5700" spc="-105" dirty="0"/>
              <a:t>“Toile</a:t>
            </a:r>
            <a:r>
              <a:rPr sz="5700" spc="-50" dirty="0"/>
              <a:t> </a:t>
            </a:r>
            <a:r>
              <a:rPr sz="5700" spc="5" dirty="0"/>
              <a:t>Monogram”</a:t>
            </a:r>
            <a:endParaRPr sz="5700"/>
          </a:p>
        </p:txBody>
      </p:sp>
      <p:sp>
        <p:nvSpPr>
          <p:cNvPr id="4" name="object 4"/>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r>
              <a:rPr lang="it-IT" sz="1950" b="1" spc="15" dirty="0">
                <a:solidFill>
                  <a:srgbClr val="223D4C"/>
                </a:solidFill>
                <a:latin typeface="Arial"/>
                <a:cs typeface="Arial"/>
              </a:rPr>
              <a:t>89</a:t>
            </a:r>
            <a:endParaRPr sz="1950" dirty="0">
              <a:latin typeface="Arial"/>
              <a:cs typeface="Arial"/>
            </a:endParaRPr>
          </a:p>
        </p:txBody>
      </p:sp>
      <p:sp>
        <p:nvSpPr>
          <p:cNvPr id="3" name="object 3"/>
          <p:cNvSpPr txBox="1"/>
          <p:nvPr/>
        </p:nvSpPr>
        <p:spPr>
          <a:xfrm>
            <a:off x="1557932" y="2733184"/>
            <a:ext cx="12910820" cy="4135754"/>
          </a:xfrm>
          <a:prstGeom prst="rect">
            <a:avLst/>
          </a:prstGeom>
        </p:spPr>
        <p:txBody>
          <a:bodyPr vert="horz" wrap="square" lIns="0" tIns="26670" rIns="0" bIns="0" rtlCol="0">
            <a:spAutoFit/>
          </a:bodyPr>
          <a:lstStyle/>
          <a:p>
            <a:pPr marL="12700" marR="636270">
              <a:lnSpc>
                <a:spcPts val="2310"/>
              </a:lnSpc>
              <a:spcBef>
                <a:spcPts val="210"/>
              </a:spcBef>
            </a:pPr>
            <a:r>
              <a:rPr sz="1950" b="1" dirty="0">
                <a:latin typeface="Arial"/>
                <a:cs typeface="Arial"/>
              </a:rPr>
              <a:t>Corte d’Appello di Genova</a:t>
            </a:r>
            <a:r>
              <a:rPr sz="1950" dirty="0">
                <a:latin typeface="Arial"/>
                <a:cs typeface="Arial"/>
              </a:rPr>
              <a:t>, sentenza n. </a:t>
            </a:r>
            <a:r>
              <a:rPr sz="1950" spc="5" dirty="0">
                <a:latin typeface="Arial"/>
                <a:cs typeface="Arial"/>
              </a:rPr>
              <a:t>3055 </a:t>
            </a:r>
            <a:r>
              <a:rPr sz="1950" dirty="0">
                <a:latin typeface="Arial"/>
                <a:cs typeface="Arial"/>
              </a:rPr>
              <a:t>del </a:t>
            </a:r>
            <a:r>
              <a:rPr sz="1950" spc="5" dirty="0">
                <a:latin typeface="Arial"/>
                <a:cs typeface="Arial"/>
              </a:rPr>
              <a:t>28 </a:t>
            </a:r>
            <a:r>
              <a:rPr sz="1950" dirty="0">
                <a:latin typeface="Arial"/>
                <a:cs typeface="Arial"/>
              </a:rPr>
              <a:t>dicembre </a:t>
            </a:r>
            <a:r>
              <a:rPr sz="1950" spc="5" dirty="0">
                <a:latin typeface="Arial"/>
                <a:cs typeface="Arial"/>
              </a:rPr>
              <a:t>2009 – 28 </a:t>
            </a:r>
            <a:r>
              <a:rPr sz="1950" dirty="0">
                <a:latin typeface="Arial"/>
                <a:cs typeface="Arial"/>
              </a:rPr>
              <a:t>gennaio 2010, proc. pen. n. 2308/08  R.G.C.A., 3728/2005</a:t>
            </a:r>
            <a:r>
              <a:rPr sz="1950" spc="-5" dirty="0">
                <a:latin typeface="Arial"/>
                <a:cs typeface="Arial"/>
              </a:rPr>
              <a:t> </a:t>
            </a:r>
            <a:r>
              <a:rPr sz="1950" dirty="0">
                <a:latin typeface="Arial"/>
                <a:cs typeface="Arial"/>
              </a:rPr>
              <a:t>R.G.N.R.</a:t>
            </a:r>
            <a:endParaRPr sz="1950">
              <a:latin typeface="Arial"/>
              <a:cs typeface="Arial"/>
            </a:endParaRPr>
          </a:p>
          <a:p>
            <a:pPr marL="12700">
              <a:lnSpc>
                <a:spcPts val="2220"/>
              </a:lnSpc>
            </a:pPr>
            <a:r>
              <a:rPr sz="1950" dirty="0">
                <a:latin typeface="Arial"/>
                <a:cs typeface="Arial"/>
              </a:rPr>
              <a:t>“Con </a:t>
            </a:r>
            <a:r>
              <a:rPr sz="1950" i="1" dirty="0">
                <a:latin typeface="Arial"/>
                <a:cs typeface="Arial"/>
              </a:rPr>
              <a:t>riferimento al marchio Louis </a:t>
            </a:r>
            <a:r>
              <a:rPr sz="1950" i="1" spc="-10" dirty="0">
                <a:latin typeface="Arial"/>
                <a:cs typeface="Arial"/>
              </a:rPr>
              <a:t>Vuitton, </a:t>
            </a:r>
            <a:r>
              <a:rPr sz="1950" i="1" dirty="0">
                <a:latin typeface="Arial"/>
                <a:cs typeface="Arial"/>
              </a:rPr>
              <a:t>le lettere </a:t>
            </a:r>
            <a:r>
              <a:rPr sz="1950" i="1" spc="5" dirty="0">
                <a:latin typeface="Arial"/>
                <a:cs typeface="Arial"/>
              </a:rPr>
              <a:t>L e X </a:t>
            </a:r>
            <a:r>
              <a:rPr sz="1950" i="1" dirty="0">
                <a:latin typeface="Arial"/>
                <a:cs typeface="Arial"/>
              </a:rPr>
              <a:t>(ancorchè quest’ultima risultante </a:t>
            </a:r>
            <a:r>
              <a:rPr sz="1950" i="1" spc="5" dirty="0">
                <a:latin typeface="Arial"/>
                <a:cs typeface="Arial"/>
              </a:rPr>
              <a:t>ad </a:t>
            </a:r>
            <a:r>
              <a:rPr sz="1950" i="1" dirty="0">
                <a:latin typeface="Arial"/>
                <a:cs typeface="Arial"/>
              </a:rPr>
              <a:t>attenta indagine</a:t>
            </a:r>
            <a:r>
              <a:rPr sz="1950" i="1" spc="150" dirty="0">
                <a:latin typeface="Arial"/>
                <a:cs typeface="Arial"/>
              </a:rPr>
              <a:t> </a:t>
            </a:r>
            <a:r>
              <a:rPr sz="1950" i="1" dirty="0">
                <a:latin typeface="Arial"/>
                <a:cs typeface="Arial"/>
              </a:rPr>
              <a:t>essere</a:t>
            </a:r>
            <a:endParaRPr sz="1950">
              <a:latin typeface="Arial"/>
              <a:cs typeface="Arial"/>
            </a:endParaRPr>
          </a:p>
          <a:p>
            <a:pPr marL="12700">
              <a:lnSpc>
                <a:spcPts val="2325"/>
              </a:lnSpc>
            </a:pPr>
            <a:r>
              <a:rPr sz="1950" i="1" dirty="0">
                <a:latin typeface="Arial"/>
                <a:cs typeface="Arial"/>
              </a:rPr>
              <a:t>in realtà </a:t>
            </a:r>
            <a:r>
              <a:rPr sz="1950" i="1" spc="5" dirty="0">
                <a:latin typeface="Arial"/>
                <a:cs typeface="Arial"/>
              </a:rPr>
              <a:t>una </a:t>
            </a:r>
            <a:r>
              <a:rPr sz="1950" i="1" dirty="0">
                <a:latin typeface="Arial"/>
                <a:cs typeface="Arial"/>
              </a:rPr>
              <a:t>X) venivano “riprodotte in misure </a:t>
            </a:r>
            <a:r>
              <a:rPr sz="1950" i="1" spc="5" dirty="0">
                <a:latin typeface="Arial"/>
                <a:cs typeface="Arial"/>
              </a:rPr>
              <a:t>e </a:t>
            </a:r>
            <a:r>
              <a:rPr sz="1950" i="1" dirty="0">
                <a:latin typeface="Arial"/>
                <a:cs typeface="Arial"/>
              </a:rPr>
              <a:t>colori uguali </a:t>
            </a:r>
            <a:r>
              <a:rPr sz="1950" i="1" spc="5" dirty="0">
                <a:latin typeface="Arial"/>
                <a:cs typeface="Arial"/>
              </a:rPr>
              <a:t>a </a:t>
            </a:r>
            <a:r>
              <a:rPr sz="1950" i="1" dirty="0">
                <a:latin typeface="Arial"/>
                <a:cs typeface="Arial"/>
              </a:rPr>
              <a:t>quelle originali </a:t>
            </a:r>
            <a:r>
              <a:rPr sz="1950" i="1" spc="5" dirty="0">
                <a:latin typeface="Arial"/>
                <a:cs typeface="Arial"/>
              </a:rPr>
              <a:t>e </a:t>
            </a:r>
            <a:r>
              <a:rPr sz="1950" i="1" dirty="0">
                <a:latin typeface="Arial"/>
                <a:cs typeface="Arial"/>
              </a:rPr>
              <a:t>solo disposte con lievi</a:t>
            </a:r>
            <a:r>
              <a:rPr sz="1950" i="1" spc="195" dirty="0">
                <a:latin typeface="Arial"/>
                <a:cs typeface="Arial"/>
              </a:rPr>
              <a:t> </a:t>
            </a:r>
            <a:r>
              <a:rPr sz="1950" i="1" spc="-5" dirty="0">
                <a:latin typeface="Arial"/>
                <a:cs typeface="Arial"/>
              </a:rPr>
              <a:t>differenze”.</a:t>
            </a:r>
            <a:r>
              <a:rPr sz="1950" spc="-5" dirty="0">
                <a:latin typeface="Arial"/>
                <a:cs typeface="Arial"/>
              </a:rPr>
              <a:t>”</a:t>
            </a:r>
            <a:endParaRPr sz="1950">
              <a:latin typeface="Arial"/>
              <a:cs typeface="Arial"/>
            </a:endParaRPr>
          </a:p>
          <a:p>
            <a:pPr>
              <a:lnSpc>
                <a:spcPct val="100000"/>
              </a:lnSpc>
              <a:spcBef>
                <a:spcPts val="20"/>
              </a:spcBef>
            </a:pPr>
            <a:endParaRPr sz="2050">
              <a:latin typeface="Times New Roman"/>
              <a:cs typeface="Times New Roman"/>
            </a:endParaRPr>
          </a:p>
          <a:p>
            <a:pPr marL="12700" marR="272415">
              <a:lnSpc>
                <a:spcPts val="2310"/>
              </a:lnSpc>
            </a:pPr>
            <a:r>
              <a:rPr sz="1950" b="1" dirty="0">
                <a:latin typeface="Arial"/>
                <a:cs typeface="Arial"/>
              </a:rPr>
              <a:t>Corte di Appello di Genova</a:t>
            </a:r>
            <a:r>
              <a:rPr sz="1950" dirty="0">
                <a:latin typeface="Arial"/>
                <a:cs typeface="Arial"/>
              </a:rPr>
              <a:t>, sentenza n. 2629/15 del </a:t>
            </a:r>
            <a:r>
              <a:rPr sz="1950" spc="5" dirty="0">
                <a:latin typeface="Arial"/>
                <a:cs typeface="Arial"/>
              </a:rPr>
              <a:t>28 </a:t>
            </a:r>
            <a:r>
              <a:rPr sz="1950" dirty="0">
                <a:latin typeface="Arial"/>
                <a:cs typeface="Arial"/>
              </a:rPr>
              <a:t>settembre </a:t>
            </a:r>
            <a:r>
              <a:rPr sz="1950" spc="5" dirty="0">
                <a:latin typeface="Arial"/>
                <a:cs typeface="Arial"/>
              </a:rPr>
              <a:t>– 27 novembre </a:t>
            </a:r>
            <a:r>
              <a:rPr sz="1950" dirty="0">
                <a:latin typeface="Arial"/>
                <a:cs typeface="Arial"/>
              </a:rPr>
              <a:t>2015, proc. pen. n. 3876/2012  R.G.N.R.</a:t>
            </a:r>
            <a:endParaRPr sz="1950">
              <a:latin typeface="Arial"/>
              <a:cs typeface="Arial"/>
            </a:endParaRPr>
          </a:p>
          <a:p>
            <a:pPr marL="12700">
              <a:lnSpc>
                <a:spcPts val="2220"/>
              </a:lnSpc>
            </a:pPr>
            <a:r>
              <a:rPr sz="1950" i="1" spc="5" dirty="0">
                <a:latin typeface="Arial"/>
                <a:cs typeface="Arial"/>
              </a:rPr>
              <a:t>“Come </a:t>
            </a:r>
            <a:r>
              <a:rPr sz="1950" i="1" dirty="0">
                <a:latin typeface="Arial"/>
                <a:cs typeface="Arial"/>
              </a:rPr>
              <a:t>ricordato in perizia “i singoli elementi del marchio complesso in questione sono poi, </a:t>
            </a:r>
            <a:r>
              <a:rPr sz="1950" i="1" spc="5" dirty="0">
                <a:latin typeface="Arial"/>
                <a:cs typeface="Arial"/>
              </a:rPr>
              <a:t>a </a:t>
            </a:r>
            <a:r>
              <a:rPr sz="1950" i="1" dirty="0">
                <a:latin typeface="Arial"/>
                <a:cs typeface="Arial"/>
              </a:rPr>
              <a:t>loro volta, oggetto</a:t>
            </a:r>
            <a:r>
              <a:rPr sz="1950" i="1" spc="165" dirty="0">
                <a:latin typeface="Arial"/>
                <a:cs typeface="Arial"/>
              </a:rPr>
              <a:t> </a:t>
            </a:r>
            <a:r>
              <a:rPr sz="1950" i="1" dirty="0">
                <a:latin typeface="Arial"/>
                <a:cs typeface="Arial"/>
              </a:rPr>
              <a:t>di</a:t>
            </a:r>
            <a:endParaRPr sz="1950">
              <a:latin typeface="Arial"/>
              <a:cs typeface="Arial"/>
            </a:endParaRPr>
          </a:p>
          <a:p>
            <a:pPr marL="12700" marR="96520">
              <a:lnSpc>
                <a:spcPts val="2310"/>
              </a:lnSpc>
              <a:spcBef>
                <a:spcPts val="90"/>
              </a:spcBef>
            </a:pPr>
            <a:r>
              <a:rPr sz="1950" i="1" dirty="0">
                <a:latin typeface="Arial"/>
                <a:cs typeface="Arial"/>
              </a:rPr>
              <a:t>separata registrazione. </a:t>
            </a:r>
            <a:r>
              <a:rPr sz="1950" i="1" spc="5" dirty="0">
                <a:latin typeface="Arial"/>
                <a:cs typeface="Arial"/>
              </a:rPr>
              <a:t>A </a:t>
            </a:r>
            <a:r>
              <a:rPr sz="1950" i="1" dirty="0">
                <a:latin typeface="Arial"/>
                <a:cs typeface="Arial"/>
              </a:rPr>
              <a:t>questo proposito va segnalato che la parte civile </a:t>
            </a:r>
            <a:r>
              <a:rPr sz="1950" i="1" spc="5" dirty="0">
                <a:latin typeface="Arial"/>
                <a:cs typeface="Arial"/>
              </a:rPr>
              <a:t>ha </a:t>
            </a:r>
            <a:r>
              <a:rPr sz="1950" i="1" dirty="0">
                <a:latin typeface="Arial"/>
                <a:cs typeface="Arial"/>
              </a:rPr>
              <a:t>documentato trattarsi di </a:t>
            </a:r>
            <a:r>
              <a:rPr sz="1950" i="1" spc="5" dirty="0">
                <a:latin typeface="Arial"/>
                <a:cs typeface="Arial"/>
              </a:rPr>
              <a:t>un </a:t>
            </a:r>
            <a:r>
              <a:rPr sz="1950" i="1" dirty="0">
                <a:latin typeface="Arial"/>
                <a:cs typeface="Arial"/>
              </a:rPr>
              <a:t>marchio  figurativo del </a:t>
            </a:r>
            <a:r>
              <a:rPr sz="1950" i="1" spc="5" dirty="0">
                <a:latin typeface="Arial"/>
                <a:cs typeface="Arial"/>
              </a:rPr>
              <a:t>1896 </a:t>
            </a:r>
            <a:r>
              <a:rPr sz="1950" i="1" dirty="0">
                <a:latin typeface="Arial"/>
                <a:cs typeface="Arial"/>
              </a:rPr>
              <a:t>che </a:t>
            </a:r>
            <a:r>
              <a:rPr sz="1950" i="1" spc="5" dirty="0">
                <a:latin typeface="Arial"/>
                <a:cs typeface="Arial"/>
              </a:rPr>
              <a:t>è </a:t>
            </a:r>
            <a:r>
              <a:rPr sz="1950" i="1" dirty="0">
                <a:latin typeface="Arial"/>
                <a:cs typeface="Arial"/>
              </a:rPr>
              <a:t>stato registrato in sede comunitaria con il n. 3891397, mentre gli elementi floreali sono stati  separatamente registrati con i seguenti numeri: </a:t>
            </a:r>
            <a:r>
              <a:rPr sz="1950" i="1" spc="-20" dirty="0">
                <a:latin typeface="Arial"/>
                <a:cs typeface="Arial"/>
              </a:rPr>
              <a:t>311985, </a:t>
            </a:r>
            <a:r>
              <a:rPr sz="1950" i="1" spc="5" dirty="0">
                <a:latin typeface="Arial"/>
                <a:cs typeface="Arial"/>
              </a:rPr>
              <a:t>310151 e </a:t>
            </a:r>
            <a:r>
              <a:rPr sz="1950" i="1" dirty="0">
                <a:latin typeface="Arial"/>
                <a:cs typeface="Arial"/>
              </a:rPr>
              <a:t>3958444. Fermo restando quanto sopra </a:t>
            </a:r>
            <a:r>
              <a:rPr sz="1950" i="1" spc="5" dirty="0">
                <a:latin typeface="Arial"/>
                <a:cs typeface="Arial"/>
              </a:rPr>
              <a:t>è </a:t>
            </a:r>
            <a:r>
              <a:rPr sz="1950" i="1" dirty="0">
                <a:latin typeface="Arial"/>
                <a:cs typeface="Arial"/>
              </a:rPr>
              <a:t>stato  esposto in quanto “notorietà” del marchio, </a:t>
            </a:r>
            <a:r>
              <a:rPr sz="1950" i="1" spc="5" dirty="0">
                <a:latin typeface="Arial"/>
                <a:cs typeface="Arial"/>
              </a:rPr>
              <a:t>è </a:t>
            </a:r>
            <a:r>
              <a:rPr sz="1950" i="1" dirty="0">
                <a:latin typeface="Arial"/>
                <a:cs typeface="Arial"/>
              </a:rPr>
              <a:t>destituito, quindi, di ogni fondamento l’assunto dell’appellante secondo  cui la nota casa di </a:t>
            </a:r>
            <a:r>
              <a:rPr sz="1950" i="1" spc="5" dirty="0">
                <a:latin typeface="Arial"/>
                <a:cs typeface="Arial"/>
              </a:rPr>
              <a:t>moda non </a:t>
            </a:r>
            <a:r>
              <a:rPr sz="1950" i="1" dirty="0">
                <a:latin typeface="Arial"/>
                <a:cs typeface="Arial"/>
              </a:rPr>
              <a:t>avrebbe alcuna “privativa” in ordine ai disegni dei “fiorellini”, delle “margherite” </a:t>
            </a:r>
            <a:r>
              <a:rPr sz="1950" i="1" spc="5" dirty="0">
                <a:latin typeface="Arial"/>
                <a:cs typeface="Arial"/>
              </a:rPr>
              <a:t>e </a:t>
            </a:r>
            <a:r>
              <a:rPr sz="1950" i="1" dirty="0">
                <a:latin typeface="Arial"/>
                <a:cs typeface="Arial"/>
              </a:rPr>
              <a:t>dei  “cerchietti” che costituiscono il noto marchio </a:t>
            </a:r>
            <a:r>
              <a:rPr sz="1950" i="1" spc="-35" dirty="0">
                <a:latin typeface="Arial"/>
                <a:cs typeface="Arial"/>
              </a:rPr>
              <a:t>“Toile</a:t>
            </a:r>
            <a:r>
              <a:rPr sz="1950" i="1" spc="5" dirty="0">
                <a:latin typeface="Arial"/>
                <a:cs typeface="Arial"/>
              </a:rPr>
              <a:t> </a:t>
            </a:r>
            <a:r>
              <a:rPr sz="1950" i="1" dirty="0">
                <a:latin typeface="Arial"/>
                <a:cs typeface="Arial"/>
              </a:rPr>
              <a:t>Monogram”.</a:t>
            </a:r>
            <a:endParaRPr sz="195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10373995" cy="905510"/>
          </a:xfrm>
          <a:prstGeom prst="rect">
            <a:avLst/>
          </a:prstGeom>
        </p:spPr>
        <p:txBody>
          <a:bodyPr vert="horz" wrap="square" lIns="0" tIns="15240" rIns="0" bIns="0" rtlCol="0">
            <a:spAutoFit/>
          </a:bodyPr>
          <a:lstStyle/>
          <a:p>
            <a:pPr marL="12700">
              <a:lnSpc>
                <a:spcPct val="100000"/>
              </a:lnSpc>
              <a:spcBef>
                <a:spcPts val="120"/>
              </a:spcBef>
            </a:pPr>
            <a:r>
              <a:rPr sz="5750" spc="5" dirty="0"/>
              <a:t>Confondibilità </a:t>
            </a:r>
            <a:r>
              <a:rPr sz="5750" spc="-100" dirty="0"/>
              <a:t>“Toile</a:t>
            </a:r>
            <a:r>
              <a:rPr sz="5750" spc="-20" dirty="0"/>
              <a:t> </a:t>
            </a:r>
            <a:r>
              <a:rPr sz="5750" spc="10" dirty="0"/>
              <a:t>Monogram”</a:t>
            </a:r>
            <a:endParaRPr sz="5750" dirty="0"/>
          </a:p>
        </p:txBody>
      </p:sp>
      <p:sp>
        <p:nvSpPr>
          <p:cNvPr id="4" name="object 4"/>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r>
              <a:rPr lang="it-IT" sz="1950" b="1" spc="15" dirty="0">
                <a:solidFill>
                  <a:srgbClr val="223D4C"/>
                </a:solidFill>
                <a:latin typeface="Arial"/>
                <a:cs typeface="Arial"/>
              </a:rPr>
              <a:t>90</a:t>
            </a:r>
            <a:endParaRPr sz="1950" dirty="0">
              <a:latin typeface="Arial"/>
              <a:cs typeface="Arial"/>
            </a:endParaRPr>
          </a:p>
        </p:txBody>
      </p:sp>
      <p:sp>
        <p:nvSpPr>
          <p:cNvPr id="3" name="object 3"/>
          <p:cNvSpPr txBox="1"/>
          <p:nvPr/>
        </p:nvSpPr>
        <p:spPr>
          <a:xfrm>
            <a:off x="1557932" y="2733184"/>
            <a:ext cx="12923520" cy="4429125"/>
          </a:xfrm>
          <a:prstGeom prst="rect">
            <a:avLst/>
          </a:prstGeom>
        </p:spPr>
        <p:txBody>
          <a:bodyPr vert="horz" wrap="square" lIns="0" tIns="13335" rIns="0" bIns="0" rtlCol="0">
            <a:spAutoFit/>
          </a:bodyPr>
          <a:lstStyle/>
          <a:p>
            <a:pPr marL="12700">
              <a:lnSpc>
                <a:spcPts val="2325"/>
              </a:lnSpc>
              <a:spcBef>
                <a:spcPts val="105"/>
              </a:spcBef>
            </a:pPr>
            <a:r>
              <a:rPr sz="1950" b="1" dirty="0">
                <a:latin typeface="Arial"/>
                <a:cs typeface="Arial"/>
              </a:rPr>
              <a:t>Corte d’Appello di </a:t>
            </a:r>
            <a:r>
              <a:rPr sz="1950" b="1" spc="-20" dirty="0">
                <a:latin typeface="Arial"/>
                <a:cs typeface="Arial"/>
              </a:rPr>
              <a:t>Torino</a:t>
            </a:r>
            <a:r>
              <a:rPr sz="1950" spc="-20" dirty="0">
                <a:latin typeface="Arial"/>
                <a:cs typeface="Arial"/>
              </a:rPr>
              <a:t>, </a:t>
            </a:r>
            <a:r>
              <a:rPr sz="1950" dirty="0">
                <a:latin typeface="Arial"/>
                <a:cs typeface="Arial"/>
              </a:rPr>
              <a:t>sentenza del 5-30 giugno 2015, proc. pen. n. 804/09</a:t>
            </a:r>
            <a:r>
              <a:rPr sz="1950" spc="50" dirty="0">
                <a:latin typeface="Arial"/>
                <a:cs typeface="Arial"/>
              </a:rPr>
              <a:t> </a:t>
            </a:r>
            <a:r>
              <a:rPr sz="1950" dirty="0">
                <a:latin typeface="Arial"/>
                <a:cs typeface="Arial"/>
              </a:rPr>
              <a:t>R.G.N.R.</a:t>
            </a:r>
            <a:endParaRPr sz="1950">
              <a:latin typeface="Arial"/>
              <a:cs typeface="Arial"/>
            </a:endParaRPr>
          </a:p>
          <a:p>
            <a:pPr marL="12700" marR="27940">
              <a:lnSpc>
                <a:spcPts val="2310"/>
              </a:lnSpc>
              <a:spcBef>
                <a:spcPts val="90"/>
              </a:spcBef>
            </a:pPr>
            <a:r>
              <a:rPr sz="1950" dirty="0">
                <a:latin typeface="Arial"/>
                <a:cs typeface="Arial"/>
              </a:rPr>
              <a:t>“</a:t>
            </a:r>
            <a:r>
              <a:rPr sz="1950" i="1" dirty="0">
                <a:latin typeface="Arial"/>
                <a:cs typeface="Arial"/>
              </a:rPr>
              <a:t>Ove il </a:t>
            </a:r>
            <a:r>
              <a:rPr sz="1950" i="1" spc="5" dirty="0">
                <a:latin typeface="Arial"/>
                <a:cs typeface="Arial"/>
              </a:rPr>
              <a:t>monogramma CV ed </a:t>
            </a:r>
            <a:r>
              <a:rPr sz="1950" i="1" dirty="0">
                <a:latin typeface="Arial"/>
                <a:cs typeface="Arial"/>
              </a:rPr>
              <a:t>i motivi floreali, pure </a:t>
            </a:r>
            <a:r>
              <a:rPr sz="1950" i="1" spc="5" dirty="0">
                <a:latin typeface="Arial"/>
                <a:cs typeface="Arial"/>
              </a:rPr>
              <a:t>non </a:t>
            </a:r>
            <a:r>
              <a:rPr sz="1950" i="1" dirty="0">
                <a:latin typeface="Arial"/>
                <a:cs typeface="Arial"/>
              </a:rPr>
              <a:t>identici nella loro singola astrattezza agli originali, costituiscono  infatti nella loro raffigurazione </a:t>
            </a:r>
            <a:r>
              <a:rPr sz="1950" i="1" spc="5" dirty="0">
                <a:latin typeface="Arial"/>
                <a:cs typeface="Arial"/>
              </a:rPr>
              <a:t>e </a:t>
            </a:r>
            <a:r>
              <a:rPr sz="1950" i="1" dirty="0">
                <a:latin typeface="Arial"/>
                <a:cs typeface="Arial"/>
              </a:rPr>
              <a:t>nella loro composizione complessiva, colori </a:t>
            </a:r>
            <a:r>
              <a:rPr sz="1950" i="1" spc="5" dirty="0">
                <a:latin typeface="Arial"/>
                <a:cs typeface="Arial"/>
              </a:rPr>
              <a:t>e </a:t>
            </a:r>
            <a:r>
              <a:rPr sz="1950" i="1" dirty="0">
                <a:latin typeface="Arial"/>
                <a:cs typeface="Arial"/>
              </a:rPr>
              <a:t>grandezza comprese, </a:t>
            </a:r>
            <a:r>
              <a:rPr sz="1950" i="1" spc="5" dirty="0">
                <a:latin typeface="Arial"/>
                <a:cs typeface="Arial"/>
              </a:rPr>
              <a:t>una </a:t>
            </a:r>
            <a:r>
              <a:rPr sz="1950" i="1" dirty="0">
                <a:latin typeface="Arial"/>
                <a:cs typeface="Arial"/>
              </a:rPr>
              <a:t>imitazione  del marchio della Louis </a:t>
            </a:r>
            <a:r>
              <a:rPr sz="1950" i="1" spc="-10" dirty="0">
                <a:latin typeface="Arial"/>
                <a:cs typeface="Arial"/>
              </a:rPr>
              <a:t>Vuitton</a:t>
            </a:r>
            <a:r>
              <a:rPr sz="1950" i="1" dirty="0">
                <a:latin typeface="Arial"/>
                <a:cs typeface="Arial"/>
              </a:rPr>
              <a:t> </a:t>
            </a:r>
            <a:r>
              <a:rPr sz="1950" i="1" spc="-10" dirty="0">
                <a:latin typeface="Arial"/>
                <a:cs typeface="Arial"/>
              </a:rPr>
              <a:t>Malletier.</a:t>
            </a:r>
            <a:r>
              <a:rPr sz="1950" spc="-10" dirty="0">
                <a:latin typeface="Arial"/>
                <a:cs typeface="Arial"/>
              </a:rPr>
              <a:t>”</a:t>
            </a:r>
            <a:endParaRPr sz="1950">
              <a:latin typeface="Arial"/>
              <a:cs typeface="Arial"/>
            </a:endParaRPr>
          </a:p>
          <a:p>
            <a:pPr>
              <a:lnSpc>
                <a:spcPct val="100000"/>
              </a:lnSpc>
              <a:spcBef>
                <a:spcPts val="15"/>
              </a:spcBef>
            </a:pPr>
            <a:endParaRPr sz="1900">
              <a:latin typeface="Times New Roman"/>
              <a:cs typeface="Times New Roman"/>
            </a:endParaRPr>
          </a:p>
          <a:p>
            <a:pPr marL="12700">
              <a:lnSpc>
                <a:spcPts val="2325"/>
              </a:lnSpc>
            </a:pPr>
            <a:r>
              <a:rPr sz="1950" b="1" spc="-15" dirty="0">
                <a:latin typeface="Arial"/>
                <a:cs typeface="Arial"/>
              </a:rPr>
              <a:t>Tribunale </a:t>
            </a:r>
            <a:r>
              <a:rPr sz="1950" b="1" dirty="0">
                <a:latin typeface="Arial"/>
                <a:cs typeface="Arial"/>
              </a:rPr>
              <a:t>di Firenze</a:t>
            </a:r>
            <a:r>
              <a:rPr sz="1950" dirty="0">
                <a:latin typeface="Arial"/>
                <a:cs typeface="Arial"/>
              </a:rPr>
              <a:t>, sentenza n. </a:t>
            </a:r>
            <a:r>
              <a:rPr sz="1950" spc="5" dirty="0">
                <a:latin typeface="Arial"/>
                <a:cs typeface="Arial"/>
              </a:rPr>
              <a:t>1099 </a:t>
            </a:r>
            <a:r>
              <a:rPr sz="1950" dirty="0">
                <a:latin typeface="Arial"/>
                <a:cs typeface="Arial"/>
              </a:rPr>
              <a:t>del </a:t>
            </a:r>
            <a:r>
              <a:rPr sz="1950" spc="5" dirty="0">
                <a:latin typeface="Arial"/>
                <a:cs typeface="Arial"/>
              </a:rPr>
              <a:t>13 marzo – </a:t>
            </a:r>
            <a:r>
              <a:rPr sz="1950" spc="-70" dirty="0">
                <a:latin typeface="Arial"/>
                <a:cs typeface="Arial"/>
              </a:rPr>
              <a:t>11 </a:t>
            </a:r>
            <a:r>
              <a:rPr sz="1950" dirty="0">
                <a:latin typeface="Arial"/>
                <a:cs typeface="Arial"/>
              </a:rPr>
              <a:t>giugno 2007, proc. pen. n. 9148/03</a:t>
            </a:r>
            <a:r>
              <a:rPr sz="1950" spc="130" dirty="0">
                <a:latin typeface="Arial"/>
                <a:cs typeface="Arial"/>
              </a:rPr>
              <a:t> </a:t>
            </a:r>
            <a:r>
              <a:rPr sz="1950" dirty="0">
                <a:latin typeface="Arial"/>
                <a:cs typeface="Arial"/>
              </a:rPr>
              <a:t>R.G.N.R.</a:t>
            </a:r>
            <a:endParaRPr sz="1950">
              <a:latin typeface="Arial"/>
              <a:cs typeface="Arial"/>
            </a:endParaRPr>
          </a:p>
          <a:p>
            <a:pPr marL="12700" marR="81915">
              <a:lnSpc>
                <a:spcPts val="2310"/>
              </a:lnSpc>
              <a:spcBef>
                <a:spcPts val="85"/>
              </a:spcBef>
            </a:pPr>
            <a:r>
              <a:rPr sz="1950" dirty="0">
                <a:latin typeface="Arial"/>
                <a:cs typeface="Arial"/>
              </a:rPr>
              <a:t>“</a:t>
            </a:r>
            <a:r>
              <a:rPr sz="1950" i="1" dirty="0">
                <a:latin typeface="Arial"/>
                <a:cs typeface="Arial"/>
              </a:rPr>
              <a:t>ia fattispecie qui in </a:t>
            </a:r>
            <a:r>
              <a:rPr sz="1950" i="1" spc="5" dirty="0">
                <a:latin typeface="Arial"/>
                <a:cs typeface="Arial"/>
              </a:rPr>
              <a:t>esame è </a:t>
            </a:r>
            <a:r>
              <a:rPr sz="1950" i="1" dirty="0">
                <a:latin typeface="Arial"/>
                <a:cs typeface="Arial"/>
              </a:rPr>
              <a:t>stata già risolta anche dalla giurisprudenza di merito che in casi perfettamente analoghi  </a:t>
            </a:r>
            <a:r>
              <a:rPr sz="1950" i="1" spc="5" dirty="0">
                <a:latin typeface="Arial"/>
                <a:cs typeface="Arial"/>
              </a:rPr>
              <a:t>a </a:t>
            </a:r>
            <a:r>
              <a:rPr sz="1950" i="1" dirty="0">
                <a:latin typeface="Arial"/>
                <a:cs typeface="Arial"/>
              </a:rPr>
              <a:t>quello in </a:t>
            </a:r>
            <a:r>
              <a:rPr sz="1950" i="1" spc="5" dirty="0">
                <a:latin typeface="Arial"/>
                <a:cs typeface="Arial"/>
              </a:rPr>
              <a:t>esame </a:t>
            </a:r>
            <a:r>
              <a:rPr sz="1950" i="1" dirty="0">
                <a:latin typeface="Arial"/>
                <a:cs typeface="Arial"/>
              </a:rPr>
              <a:t>di contraffazione parziale del marchio (sostituzione di </a:t>
            </a:r>
            <a:r>
              <a:rPr sz="1950" i="1" spc="5" dirty="0">
                <a:latin typeface="Arial"/>
                <a:cs typeface="Arial"/>
              </a:rPr>
              <a:t>una </a:t>
            </a:r>
            <a:r>
              <a:rPr sz="1950" i="1" dirty="0">
                <a:latin typeface="Arial"/>
                <a:cs typeface="Arial"/>
              </a:rPr>
              <a:t>lettera del marchio con altra simile), </a:t>
            </a:r>
            <a:r>
              <a:rPr sz="1950" i="1" spc="5" dirty="0">
                <a:latin typeface="Arial"/>
                <a:cs typeface="Arial"/>
              </a:rPr>
              <a:t>ha  </a:t>
            </a:r>
            <a:r>
              <a:rPr sz="1950" i="1" dirty="0">
                <a:latin typeface="Arial"/>
                <a:cs typeface="Arial"/>
              </a:rPr>
              <a:t>ritenuto sussistente la</a:t>
            </a:r>
            <a:r>
              <a:rPr sz="1950" i="1" spc="-5" dirty="0">
                <a:latin typeface="Arial"/>
                <a:cs typeface="Arial"/>
              </a:rPr>
              <a:t> </a:t>
            </a:r>
            <a:r>
              <a:rPr sz="1950" i="1" dirty="0">
                <a:latin typeface="Arial"/>
                <a:cs typeface="Arial"/>
              </a:rPr>
              <a:t>contraffazione</a:t>
            </a:r>
            <a:r>
              <a:rPr sz="1950" dirty="0">
                <a:latin typeface="Arial"/>
                <a:cs typeface="Arial"/>
              </a:rPr>
              <a:t>”.</a:t>
            </a:r>
            <a:endParaRPr sz="1950">
              <a:latin typeface="Arial"/>
              <a:cs typeface="Arial"/>
            </a:endParaRPr>
          </a:p>
          <a:p>
            <a:pPr>
              <a:lnSpc>
                <a:spcPct val="100000"/>
              </a:lnSpc>
              <a:spcBef>
                <a:spcPts val="5"/>
              </a:spcBef>
            </a:pPr>
            <a:endParaRPr sz="2000">
              <a:latin typeface="Times New Roman"/>
              <a:cs typeface="Times New Roman"/>
            </a:endParaRPr>
          </a:p>
          <a:p>
            <a:pPr marL="12700" marR="5080">
              <a:lnSpc>
                <a:spcPts val="2310"/>
              </a:lnSpc>
            </a:pPr>
            <a:r>
              <a:rPr sz="1950" b="1" dirty="0">
                <a:latin typeface="Arial"/>
                <a:cs typeface="Arial"/>
              </a:rPr>
              <a:t>Corte di Appello di Firenze</a:t>
            </a:r>
            <a:r>
              <a:rPr sz="1950" dirty="0">
                <a:latin typeface="Arial"/>
                <a:cs typeface="Arial"/>
              </a:rPr>
              <a:t>, sentenza n. </a:t>
            </a:r>
            <a:r>
              <a:rPr sz="1950" spc="5" dirty="0">
                <a:latin typeface="Arial"/>
                <a:cs typeface="Arial"/>
              </a:rPr>
              <a:t>941 </a:t>
            </a:r>
            <a:r>
              <a:rPr sz="1950" dirty="0">
                <a:latin typeface="Arial"/>
                <a:cs typeface="Arial"/>
              </a:rPr>
              <a:t>del </a:t>
            </a:r>
            <a:r>
              <a:rPr sz="1950" spc="5" dirty="0">
                <a:latin typeface="Arial"/>
                <a:cs typeface="Arial"/>
              </a:rPr>
              <a:t>17 marzo 2016 – </a:t>
            </a:r>
            <a:r>
              <a:rPr sz="1950" spc="-70" dirty="0">
                <a:latin typeface="Arial"/>
                <a:cs typeface="Arial"/>
              </a:rPr>
              <a:t>11 </a:t>
            </a:r>
            <a:r>
              <a:rPr sz="1950" dirty="0">
                <a:latin typeface="Arial"/>
                <a:cs typeface="Arial"/>
              </a:rPr>
              <a:t>maggio 2016, proc. pen. n. 2794/09 R.G.N.R.  “</a:t>
            </a:r>
            <a:r>
              <a:rPr sz="1950" i="1" dirty="0">
                <a:latin typeface="Arial"/>
                <a:cs typeface="Arial"/>
              </a:rPr>
              <a:t>il predetto </a:t>
            </a:r>
            <a:r>
              <a:rPr sz="1950" i="1" spc="5" dirty="0">
                <a:latin typeface="Arial"/>
                <a:cs typeface="Arial"/>
              </a:rPr>
              <a:t>monogramma </a:t>
            </a:r>
            <a:r>
              <a:rPr sz="1950" i="1" dirty="0">
                <a:latin typeface="Arial"/>
                <a:cs typeface="Arial"/>
              </a:rPr>
              <a:t>risultava parzialmente sostituito in </a:t>
            </a:r>
            <a:r>
              <a:rPr sz="1950" i="1" spc="5" dirty="0">
                <a:latin typeface="Arial"/>
                <a:cs typeface="Arial"/>
              </a:rPr>
              <a:t>una </a:t>
            </a:r>
            <a:r>
              <a:rPr sz="1950" i="1" dirty="0">
                <a:latin typeface="Arial"/>
                <a:cs typeface="Arial"/>
              </a:rPr>
              <a:t>delle </a:t>
            </a:r>
            <a:r>
              <a:rPr sz="1950" i="1" spc="5" dirty="0">
                <a:latin typeface="Arial"/>
                <a:cs typeface="Arial"/>
              </a:rPr>
              <a:t>due </a:t>
            </a:r>
            <a:r>
              <a:rPr sz="1950" i="1" dirty="0">
                <a:latin typeface="Arial"/>
                <a:cs typeface="Arial"/>
              </a:rPr>
              <a:t>lettere (la “V” era riprodotta fedelmente,  mentre la lettera “L” era “trasformata in </a:t>
            </a:r>
            <a:r>
              <a:rPr sz="1950" i="1" spc="5" dirty="0">
                <a:latin typeface="Arial"/>
                <a:cs typeface="Arial"/>
              </a:rPr>
              <a:t>una </a:t>
            </a:r>
            <a:r>
              <a:rPr sz="1950" i="1" dirty="0">
                <a:latin typeface="Arial"/>
                <a:cs typeface="Arial"/>
              </a:rPr>
              <a:t>sorta di B, peraltro con lo stesso tipo di intrecci, con le stesse  dimensioni”); per </a:t>
            </a:r>
            <a:r>
              <a:rPr sz="1950" i="1" spc="5" dirty="0">
                <a:latin typeface="Arial"/>
                <a:cs typeface="Arial"/>
              </a:rPr>
              <a:t>un </a:t>
            </a:r>
            <a:r>
              <a:rPr sz="1950" i="1" dirty="0">
                <a:latin typeface="Arial"/>
                <a:cs typeface="Arial"/>
              </a:rPr>
              <a:t>altro ancora il </a:t>
            </a:r>
            <a:r>
              <a:rPr sz="1950" i="1" spc="5" dirty="0">
                <a:latin typeface="Arial"/>
                <a:cs typeface="Arial"/>
              </a:rPr>
              <a:t>monogramma </a:t>
            </a:r>
            <a:r>
              <a:rPr sz="1950" i="1" spc="-35" dirty="0">
                <a:latin typeface="Arial"/>
                <a:cs typeface="Arial"/>
              </a:rPr>
              <a:t>“LV” </a:t>
            </a:r>
            <a:r>
              <a:rPr sz="1950" i="1" dirty="0">
                <a:latin typeface="Arial"/>
                <a:cs typeface="Arial"/>
              </a:rPr>
              <a:t>risultava modificato “in </a:t>
            </a:r>
            <a:r>
              <a:rPr sz="1950" i="1" spc="5" dirty="0">
                <a:latin typeface="Arial"/>
                <a:cs typeface="Arial"/>
              </a:rPr>
              <a:t>modo </a:t>
            </a:r>
            <a:r>
              <a:rPr sz="1950" i="1" dirty="0">
                <a:latin typeface="Arial"/>
                <a:cs typeface="Arial"/>
              </a:rPr>
              <a:t>marginalissimo” aggiungendo alla  lettera “V” </a:t>
            </a:r>
            <a:r>
              <a:rPr sz="1950" i="1" spc="5" dirty="0">
                <a:latin typeface="Arial"/>
                <a:cs typeface="Arial"/>
              </a:rPr>
              <a:t>una </a:t>
            </a:r>
            <a:r>
              <a:rPr sz="1950" i="1" dirty="0">
                <a:latin typeface="Arial"/>
                <a:cs typeface="Arial"/>
              </a:rPr>
              <a:t>piccola stanghetta, che </a:t>
            </a:r>
            <a:r>
              <a:rPr sz="1950" i="1" spc="5" dirty="0">
                <a:latin typeface="Arial"/>
                <a:cs typeface="Arial"/>
              </a:rPr>
              <a:t>ha </a:t>
            </a:r>
            <a:r>
              <a:rPr sz="1950" i="1" dirty="0">
                <a:latin typeface="Arial"/>
                <a:cs typeface="Arial"/>
              </a:rPr>
              <a:t>definito “impercettibile </a:t>
            </a:r>
            <a:r>
              <a:rPr sz="1950" i="1" spc="5" dirty="0">
                <a:latin typeface="Arial"/>
                <a:cs typeface="Arial"/>
              </a:rPr>
              <a:t>a una </a:t>
            </a:r>
            <a:r>
              <a:rPr sz="1950" i="1" dirty="0">
                <a:latin typeface="Arial"/>
                <a:cs typeface="Arial"/>
              </a:rPr>
              <a:t>certa distanza.”</a:t>
            </a:r>
            <a:endParaRPr sz="195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601940"/>
            <a:ext cx="11077575" cy="1765300"/>
          </a:xfrm>
          <a:prstGeom prst="rect">
            <a:avLst/>
          </a:prstGeom>
        </p:spPr>
        <p:txBody>
          <a:bodyPr vert="horz" wrap="square" lIns="0" tIns="13970" rIns="0" bIns="0" rtlCol="0">
            <a:spAutoFit/>
          </a:bodyPr>
          <a:lstStyle/>
          <a:p>
            <a:pPr marL="12700" marR="5080">
              <a:lnSpc>
                <a:spcPct val="100000"/>
              </a:lnSpc>
              <a:spcBef>
                <a:spcPts val="110"/>
              </a:spcBef>
            </a:pPr>
            <a:r>
              <a:rPr sz="5700" spc="5" dirty="0"/>
              <a:t>Alterazione di marchi</a:t>
            </a:r>
            <a:r>
              <a:rPr sz="5700" spc="-80" dirty="0"/>
              <a:t> </a:t>
            </a:r>
            <a:r>
              <a:rPr sz="5700" spc="5" dirty="0"/>
              <a:t>denominativi  </a:t>
            </a:r>
            <a:r>
              <a:rPr sz="5700" dirty="0"/>
              <a:t>(artt. </a:t>
            </a:r>
            <a:r>
              <a:rPr sz="5700" spc="5" dirty="0"/>
              <a:t>473-474</a:t>
            </a:r>
            <a:r>
              <a:rPr sz="5700" spc="-5" dirty="0"/>
              <a:t> </a:t>
            </a:r>
            <a:r>
              <a:rPr sz="5700" dirty="0"/>
              <a:t>c.p.)</a:t>
            </a:r>
            <a:endParaRPr sz="5700"/>
          </a:p>
        </p:txBody>
      </p:sp>
      <p:sp>
        <p:nvSpPr>
          <p:cNvPr id="3" name="object 3"/>
          <p:cNvSpPr txBox="1"/>
          <p:nvPr/>
        </p:nvSpPr>
        <p:spPr>
          <a:xfrm>
            <a:off x="1557932" y="2720201"/>
            <a:ext cx="13421994" cy="1370330"/>
          </a:xfrm>
          <a:prstGeom prst="rect">
            <a:avLst/>
          </a:prstGeom>
        </p:spPr>
        <p:txBody>
          <a:bodyPr vert="horz" wrap="square" lIns="0" tIns="15875" rIns="0" bIns="0" rtlCol="0">
            <a:spAutoFit/>
          </a:bodyPr>
          <a:lstStyle/>
          <a:p>
            <a:pPr marL="189865" indent="-177165">
              <a:lnSpc>
                <a:spcPts val="2640"/>
              </a:lnSpc>
              <a:spcBef>
                <a:spcPts val="125"/>
              </a:spcBef>
              <a:buChar char="•"/>
              <a:tabLst>
                <a:tab pos="190500" algn="l"/>
              </a:tabLst>
            </a:pPr>
            <a:r>
              <a:rPr sz="2200" spc="10" dirty="0">
                <a:latin typeface="Arial"/>
                <a:cs typeface="Arial"/>
              </a:rPr>
              <a:t>sentenza n. 9979/03 della Corte di Cassazione </a:t>
            </a:r>
            <a:r>
              <a:rPr sz="2200" spc="-30" dirty="0">
                <a:latin typeface="Arial"/>
                <a:cs typeface="Arial"/>
              </a:rPr>
              <a:t>(Terza </a:t>
            </a:r>
            <a:r>
              <a:rPr sz="2200" spc="10" dirty="0">
                <a:latin typeface="Arial"/>
                <a:cs typeface="Arial"/>
              </a:rPr>
              <a:t>Sezione Penale), del 29 gennaio</a:t>
            </a:r>
            <a:r>
              <a:rPr sz="2200" spc="20" dirty="0">
                <a:latin typeface="Arial"/>
                <a:cs typeface="Arial"/>
              </a:rPr>
              <a:t> </a:t>
            </a:r>
            <a:r>
              <a:rPr sz="2200" spc="10" dirty="0">
                <a:latin typeface="Arial"/>
                <a:cs typeface="Arial"/>
              </a:rPr>
              <a:t>2003;</a:t>
            </a:r>
            <a:endParaRPr sz="2200">
              <a:latin typeface="Arial"/>
              <a:cs typeface="Arial"/>
            </a:endParaRPr>
          </a:p>
          <a:p>
            <a:pPr marL="189865" indent="-177165">
              <a:lnSpc>
                <a:spcPts val="2640"/>
              </a:lnSpc>
              <a:buChar char="•"/>
              <a:tabLst>
                <a:tab pos="190500" algn="l"/>
              </a:tabLst>
            </a:pPr>
            <a:r>
              <a:rPr sz="2200" spc="10" dirty="0">
                <a:latin typeface="Arial"/>
                <a:cs typeface="Arial"/>
              </a:rPr>
              <a:t>sentenza n. 72/17 del </a:t>
            </a:r>
            <a:r>
              <a:rPr sz="2200" dirty="0">
                <a:latin typeface="Arial"/>
                <a:cs typeface="Arial"/>
              </a:rPr>
              <a:t>Tribunale </a:t>
            </a:r>
            <a:r>
              <a:rPr sz="2200" spc="10" dirty="0">
                <a:latin typeface="Arial"/>
                <a:cs typeface="Arial"/>
              </a:rPr>
              <a:t>di Bari </a:t>
            </a:r>
            <a:r>
              <a:rPr sz="2200" spc="-15" dirty="0">
                <a:latin typeface="Arial"/>
                <a:cs typeface="Arial"/>
              </a:rPr>
              <a:t>dell’11 </a:t>
            </a:r>
            <a:r>
              <a:rPr sz="2200" spc="10" dirty="0">
                <a:latin typeface="Arial"/>
                <a:cs typeface="Arial"/>
              </a:rPr>
              <a:t>gennaio-30 marzo 2017 (proc. pen. n. 3409/12 </a:t>
            </a:r>
            <a:r>
              <a:rPr sz="2200" spc="-20" dirty="0">
                <a:latin typeface="Arial"/>
                <a:cs typeface="Arial"/>
              </a:rPr>
              <a:t>R.G.P.M.);</a:t>
            </a:r>
            <a:endParaRPr sz="2200">
              <a:latin typeface="Arial"/>
              <a:cs typeface="Arial"/>
            </a:endParaRPr>
          </a:p>
          <a:p>
            <a:pPr marL="189865" indent="-177165">
              <a:lnSpc>
                <a:spcPts val="2640"/>
              </a:lnSpc>
              <a:buChar char="•"/>
              <a:tabLst>
                <a:tab pos="190500" algn="l"/>
              </a:tabLst>
            </a:pPr>
            <a:r>
              <a:rPr sz="2200" spc="10" dirty="0">
                <a:latin typeface="Arial"/>
                <a:cs typeface="Arial"/>
              </a:rPr>
              <a:t>sentenza n. 345/17 del </a:t>
            </a:r>
            <a:r>
              <a:rPr sz="2200" dirty="0">
                <a:latin typeface="Arial"/>
                <a:cs typeface="Arial"/>
              </a:rPr>
              <a:t>Tribunale </a:t>
            </a:r>
            <a:r>
              <a:rPr sz="2200" spc="10" dirty="0">
                <a:latin typeface="Arial"/>
                <a:cs typeface="Arial"/>
              </a:rPr>
              <a:t>di Genova del 25 gennaio-21 marzo 2017 (proc. pen. n. 12038/13</a:t>
            </a:r>
            <a:r>
              <a:rPr sz="2200" spc="40" dirty="0">
                <a:latin typeface="Arial"/>
                <a:cs typeface="Arial"/>
              </a:rPr>
              <a:t> </a:t>
            </a:r>
            <a:r>
              <a:rPr sz="2200" spc="5" dirty="0">
                <a:latin typeface="Arial"/>
                <a:cs typeface="Arial"/>
              </a:rPr>
              <a:t>R.G.);</a:t>
            </a:r>
            <a:endParaRPr sz="2200">
              <a:latin typeface="Arial"/>
              <a:cs typeface="Arial"/>
            </a:endParaRPr>
          </a:p>
          <a:p>
            <a:pPr marL="189865" indent="-177165">
              <a:lnSpc>
                <a:spcPct val="100000"/>
              </a:lnSpc>
              <a:buChar char="•"/>
              <a:tabLst>
                <a:tab pos="190500" algn="l"/>
              </a:tabLst>
            </a:pPr>
            <a:r>
              <a:rPr sz="2200" spc="10" dirty="0">
                <a:latin typeface="Arial"/>
                <a:cs typeface="Arial"/>
              </a:rPr>
              <a:t>sentenza n. 13322/09 della Corte di Cassazione (Quinta Sezione Penale), del 23 gennaio</a:t>
            </a:r>
            <a:r>
              <a:rPr sz="2200" spc="-15" dirty="0">
                <a:latin typeface="Arial"/>
                <a:cs typeface="Arial"/>
              </a:rPr>
              <a:t> </a:t>
            </a:r>
            <a:r>
              <a:rPr sz="2200" spc="10" dirty="0">
                <a:latin typeface="Arial"/>
                <a:cs typeface="Arial"/>
              </a:rPr>
              <a:t>2009.</a:t>
            </a:r>
            <a:endParaRPr sz="2200">
              <a:latin typeface="Arial"/>
              <a:cs typeface="Arial"/>
            </a:endParaRPr>
          </a:p>
        </p:txBody>
      </p:sp>
      <p:sp>
        <p:nvSpPr>
          <p:cNvPr id="4" name="object 4"/>
          <p:cNvSpPr/>
          <p:nvPr/>
        </p:nvSpPr>
        <p:spPr>
          <a:xfrm>
            <a:off x="3266916" y="4324475"/>
            <a:ext cx="9570389" cy="3832344"/>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r>
              <a:rPr lang="it-IT" sz="1950" b="1" spc="15" dirty="0">
                <a:solidFill>
                  <a:srgbClr val="223D4C"/>
                </a:solidFill>
                <a:latin typeface="Arial"/>
                <a:cs typeface="Arial"/>
              </a:rPr>
              <a:t>91</a:t>
            </a:r>
            <a:endParaRPr sz="1950"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5199718" cy="891270"/>
          </a:xfrm>
          <a:prstGeom prst="rect">
            <a:avLst/>
          </a:prstGeom>
        </p:spPr>
        <p:txBody>
          <a:bodyPr vert="horz" wrap="square" lIns="0" tIns="13970" rIns="0" bIns="0" rtlCol="0">
            <a:spAutoFit/>
          </a:bodyPr>
          <a:lstStyle/>
          <a:p>
            <a:pPr marL="12700">
              <a:lnSpc>
                <a:spcPct val="100000"/>
              </a:lnSpc>
              <a:spcBef>
                <a:spcPts val="110"/>
              </a:spcBef>
            </a:pPr>
            <a:r>
              <a:rPr lang="it-IT" sz="5700" spc="5" dirty="0">
                <a:solidFill>
                  <a:srgbClr val="5EBDC3"/>
                </a:solidFill>
                <a:latin typeface="Arial"/>
                <a:cs typeface="Arial"/>
              </a:rPr>
              <a:t>The North Face </a:t>
            </a:r>
            <a:r>
              <a:rPr lang="it-IT" sz="5700" spc="5" dirty="0" err="1">
                <a:solidFill>
                  <a:srgbClr val="5EBDC3"/>
                </a:solidFill>
                <a:latin typeface="Arial"/>
                <a:cs typeface="Arial"/>
              </a:rPr>
              <a:t>Apparel</a:t>
            </a:r>
            <a:r>
              <a:rPr lang="it-IT" sz="5700" spc="5" dirty="0">
                <a:solidFill>
                  <a:srgbClr val="5EBDC3"/>
                </a:solidFill>
                <a:latin typeface="Arial"/>
                <a:cs typeface="Arial"/>
              </a:rPr>
              <a:t> Corp.</a:t>
            </a:r>
            <a:r>
              <a:rPr sz="5700" dirty="0">
                <a:solidFill>
                  <a:srgbClr val="5EBDC3"/>
                </a:solidFill>
                <a:latin typeface="Arial"/>
                <a:cs typeface="Arial"/>
              </a:rPr>
              <a:t>/</a:t>
            </a:r>
            <a:r>
              <a:rPr lang="it-IT" sz="5700" dirty="0">
                <a:solidFill>
                  <a:srgbClr val="5EBDC3"/>
                </a:solidFill>
                <a:latin typeface="Arial"/>
                <a:cs typeface="Arial"/>
              </a:rPr>
              <a:t> Zhao </a:t>
            </a:r>
            <a:r>
              <a:rPr lang="it-IT" sz="5700" dirty="0" err="1">
                <a:solidFill>
                  <a:srgbClr val="5EBDC3"/>
                </a:solidFill>
                <a:latin typeface="Arial"/>
                <a:cs typeface="Arial"/>
              </a:rPr>
              <a:t>Xiaoyan</a:t>
            </a:r>
            <a:endParaRPr sz="5700" dirty="0">
              <a:latin typeface="Arial"/>
              <a:cs typeface="Arial"/>
            </a:endParaRPr>
          </a:p>
        </p:txBody>
      </p:sp>
      <p:sp>
        <p:nvSpPr>
          <p:cNvPr id="4" name="object 4"/>
          <p:cNvSpPr txBox="1"/>
          <p:nvPr/>
        </p:nvSpPr>
        <p:spPr>
          <a:xfrm>
            <a:off x="1557932" y="2533973"/>
            <a:ext cx="15490086" cy="1554913"/>
          </a:xfrm>
          <a:prstGeom prst="rect">
            <a:avLst/>
          </a:prstGeom>
        </p:spPr>
        <p:txBody>
          <a:bodyPr vert="horz" wrap="square" lIns="0" tIns="15875" rIns="0" bIns="0" rtlCol="0">
            <a:spAutoFit/>
          </a:bodyPr>
          <a:lstStyle/>
          <a:p>
            <a:pPr algn="just"/>
            <a:r>
              <a:rPr lang="it-IT" sz="2000" b="1" dirty="0">
                <a:latin typeface="Arial" panose="020B0604020202020204" pitchFamily="34" charset="0"/>
                <a:cs typeface="Arial" panose="020B0604020202020204" pitchFamily="34" charset="0"/>
              </a:rPr>
              <a:t>Tribunale di Roma</a:t>
            </a:r>
            <a:r>
              <a:rPr lang="it-IT" sz="2000" dirty="0">
                <a:latin typeface="Arial" panose="020B0604020202020204" pitchFamily="34" charset="0"/>
                <a:cs typeface="Arial" panose="020B0604020202020204" pitchFamily="34" charset="0"/>
              </a:rPr>
              <a:t>, sentenza n. 4474/19 </a:t>
            </a:r>
            <a:r>
              <a:rPr lang="it-IT" sz="2000" dirty="0" err="1">
                <a:latin typeface="Arial" panose="020B0604020202020204" pitchFamily="34" charset="0"/>
                <a:cs typeface="Arial" panose="020B0604020202020204" pitchFamily="34" charset="0"/>
              </a:rPr>
              <a:t>Sent</a:t>
            </a:r>
            <a:r>
              <a:rPr lang="it-IT" sz="2000" dirty="0">
                <a:latin typeface="Arial" panose="020B0604020202020204" pitchFamily="34" charset="0"/>
                <a:cs typeface="Arial" panose="020B0604020202020204" pitchFamily="34" charset="0"/>
              </a:rPr>
              <a:t>. del 22 marzo 2019 – 29 marzo 2019,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10343/12 R.G.N.R.</a:t>
            </a:r>
          </a:p>
          <a:p>
            <a:pPr algn="just"/>
            <a:endParaRPr lang="it-IT" sz="2000" dirty="0">
              <a:latin typeface="Arial" panose="020B0604020202020204" pitchFamily="34" charset="0"/>
              <a:cs typeface="Arial" panose="020B0604020202020204" pitchFamily="34" charset="0"/>
            </a:endParaRPr>
          </a:p>
          <a:p>
            <a:pPr algn="just"/>
            <a:r>
              <a:rPr lang="it-IT" sz="2000" i="1" dirty="0">
                <a:latin typeface="Arial" panose="020B0604020202020204" pitchFamily="34" charset="0"/>
                <a:cs typeface="Arial" panose="020B0604020202020204" pitchFamily="34" charset="0"/>
              </a:rPr>
              <a:t>“Il consulente tecnico sentito riguardo ai prodotti in questione, ha riferito […] riguardo alla corrispondenza del marchio figurativo (sostanzialmente tre mezzi archi sovrapposti, di dimensioni crescenti) proprio di “The North Face” con quello presente sui guanti esaminati.”</a:t>
            </a:r>
            <a:endParaRPr lang="it-IT" sz="2000" dirty="0">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55349760-14FF-814D-92EF-F3B78927F205}"/>
              </a:ext>
            </a:extLst>
          </p:cNvPr>
          <p:cNvPicPr/>
          <p:nvPr/>
        </p:nvPicPr>
        <p:blipFill rotWithShape="1">
          <a:blip r:embed="rId2"/>
          <a:srcRect l="26183" t="41611" r="42487" b="45533"/>
          <a:stretch/>
        </p:blipFill>
        <p:spPr bwMode="auto">
          <a:xfrm>
            <a:off x="3575050" y="4760847"/>
            <a:ext cx="3657600" cy="3179828"/>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3C59A658-B1D5-F842-B9CA-6A251E6B79A7}"/>
              </a:ext>
            </a:extLst>
          </p:cNvPr>
          <p:cNvSpPr>
            <a:spLocks noChangeArrowheads="1"/>
          </p:cNvSpPr>
          <p:nvPr/>
        </p:nvSpPr>
        <p:spPr bwMode="auto">
          <a:xfrm flipV="1">
            <a:off x="10280649" y="6272473"/>
            <a:ext cx="24492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1025" name="Immagine 9" descr="page1image1738656">
            <a:extLst>
              <a:ext uri="{FF2B5EF4-FFF2-40B4-BE49-F238E27FC236}">
                <a16:creationId xmlns:a16="http://schemas.microsoft.com/office/drawing/2014/main" id="{A739DEB3-DD6D-7F43-BBD3-33361669736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16570" t="31055" r="9544" b="10486"/>
          <a:stretch>
            <a:fillRect/>
          </a:stretch>
        </p:blipFill>
        <p:spPr bwMode="auto">
          <a:xfrm>
            <a:off x="10280649" y="4760847"/>
            <a:ext cx="3744789" cy="317982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64D5288-9881-F443-9742-0CC76654589A}"/>
              </a:ext>
            </a:extLst>
          </p:cNvPr>
          <p:cNvSpPr txBox="1"/>
          <p:nvPr/>
        </p:nvSpPr>
        <p:spPr>
          <a:xfrm>
            <a:off x="3117850" y="8250246"/>
            <a:ext cx="4572000" cy="646330"/>
          </a:xfrm>
          <a:prstGeom prst="rect">
            <a:avLst/>
          </a:prstGeom>
          <a:noFill/>
        </p:spPr>
        <p:txBody>
          <a:bodyPr wrap="square" rtlCol="0">
            <a:spAutoFit/>
          </a:bodyPr>
          <a:lstStyle/>
          <a:p>
            <a:r>
              <a:rPr lang="it-IT" dirty="0"/>
              <a:t>Marchio originale - registrato con registrazione dell’Unione Europea n. 1196112 </a:t>
            </a:r>
          </a:p>
        </p:txBody>
      </p:sp>
      <p:sp>
        <p:nvSpPr>
          <p:cNvPr id="7" name="CasellaDiTesto 6">
            <a:extLst>
              <a:ext uri="{FF2B5EF4-FFF2-40B4-BE49-F238E27FC236}">
                <a16:creationId xmlns:a16="http://schemas.microsoft.com/office/drawing/2014/main" id="{26B39441-B9ED-9F47-BED4-BA9C8766D8F2}"/>
              </a:ext>
            </a:extLst>
          </p:cNvPr>
          <p:cNvSpPr txBox="1"/>
          <p:nvPr/>
        </p:nvSpPr>
        <p:spPr>
          <a:xfrm>
            <a:off x="10280649" y="8317113"/>
            <a:ext cx="3627596" cy="369332"/>
          </a:xfrm>
          <a:prstGeom prst="rect">
            <a:avLst/>
          </a:prstGeom>
          <a:noFill/>
        </p:spPr>
        <p:txBody>
          <a:bodyPr wrap="none" rtlCol="0">
            <a:spAutoFit/>
          </a:bodyPr>
          <a:lstStyle/>
          <a:p>
            <a:r>
              <a:rPr lang="it-IT" dirty="0"/>
              <a:t>Segno apposto sui guanti sequestrati</a:t>
            </a:r>
          </a:p>
        </p:txBody>
      </p:sp>
      <p:sp>
        <p:nvSpPr>
          <p:cNvPr id="9" name="Segnaposto numero diapositiva 8">
            <a:extLst>
              <a:ext uri="{FF2B5EF4-FFF2-40B4-BE49-F238E27FC236}">
                <a16:creationId xmlns:a16="http://schemas.microsoft.com/office/drawing/2014/main" id="{0C2E1373-9CF3-4347-8728-29D8504D3528}"/>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92</a:t>
            </a:r>
          </a:p>
        </p:txBody>
      </p:sp>
    </p:spTree>
    <p:extLst>
      <p:ext uri="{BB962C8B-B14F-4D97-AF65-F5344CB8AC3E}">
        <p14:creationId xmlns:p14="http://schemas.microsoft.com/office/powerpoint/2010/main" val="12447242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5199718" cy="891270"/>
          </a:xfrm>
          <a:prstGeom prst="rect">
            <a:avLst/>
          </a:prstGeom>
        </p:spPr>
        <p:txBody>
          <a:bodyPr vert="horz" wrap="square" lIns="0" tIns="13970" rIns="0" bIns="0" rtlCol="0">
            <a:spAutoFit/>
          </a:bodyPr>
          <a:lstStyle/>
          <a:p>
            <a:pPr marL="12700">
              <a:lnSpc>
                <a:spcPct val="100000"/>
              </a:lnSpc>
              <a:spcBef>
                <a:spcPts val="110"/>
              </a:spcBef>
            </a:pPr>
            <a:r>
              <a:rPr lang="it-IT" sz="5700" spc="5" dirty="0" err="1">
                <a:solidFill>
                  <a:srgbClr val="5EBDC3"/>
                </a:solidFill>
                <a:latin typeface="Arial"/>
                <a:cs typeface="Arial"/>
              </a:rPr>
              <a:t>Airwair</a:t>
            </a:r>
            <a:r>
              <a:rPr lang="it-IT" sz="5700" spc="5" dirty="0">
                <a:solidFill>
                  <a:srgbClr val="5EBDC3"/>
                </a:solidFill>
                <a:latin typeface="Arial"/>
                <a:cs typeface="Arial"/>
              </a:rPr>
              <a:t> International Ltd. </a:t>
            </a:r>
            <a:r>
              <a:rPr sz="5700" dirty="0">
                <a:solidFill>
                  <a:srgbClr val="5EBDC3"/>
                </a:solidFill>
                <a:latin typeface="Arial"/>
                <a:cs typeface="Arial"/>
              </a:rPr>
              <a:t>/</a:t>
            </a:r>
            <a:r>
              <a:rPr lang="it-IT" sz="5700" dirty="0">
                <a:solidFill>
                  <a:srgbClr val="5EBDC3"/>
                </a:solidFill>
                <a:latin typeface="Arial"/>
                <a:cs typeface="Arial"/>
              </a:rPr>
              <a:t> Zhang </a:t>
            </a:r>
            <a:r>
              <a:rPr lang="it-IT" sz="5700" dirty="0" err="1">
                <a:solidFill>
                  <a:srgbClr val="5EBDC3"/>
                </a:solidFill>
                <a:latin typeface="Arial"/>
                <a:cs typeface="Arial"/>
              </a:rPr>
              <a:t>Lianhua</a:t>
            </a:r>
            <a:endParaRPr sz="5700" dirty="0">
              <a:latin typeface="Arial"/>
              <a:cs typeface="Arial"/>
            </a:endParaRPr>
          </a:p>
        </p:txBody>
      </p:sp>
      <p:sp>
        <p:nvSpPr>
          <p:cNvPr id="4" name="object 4"/>
          <p:cNvSpPr txBox="1"/>
          <p:nvPr/>
        </p:nvSpPr>
        <p:spPr>
          <a:xfrm>
            <a:off x="1557932" y="2533973"/>
            <a:ext cx="15490086" cy="2478243"/>
          </a:xfrm>
          <a:prstGeom prst="rect">
            <a:avLst/>
          </a:prstGeom>
        </p:spPr>
        <p:txBody>
          <a:bodyPr vert="horz" wrap="square" lIns="0" tIns="15875" rIns="0" bIns="0" rtlCol="0">
            <a:spAutoFit/>
          </a:bodyPr>
          <a:lstStyle/>
          <a:p>
            <a:pPr algn="just"/>
            <a:r>
              <a:rPr lang="it-IT" sz="2000" b="1" dirty="0">
                <a:latin typeface="Arial" panose="020B0604020202020204" pitchFamily="34" charset="0"/>
                <a:cs typeface="Arial" panose="020B0604020202020204" pitchFamily="34" charset="0"/>
              </a:rPr>
              <a:t>Tribunale di Como</a:t>
            </a:r>
            <a:r>
              <a:rPr lang="it-IT" sz="2000" dirty="0">
                <a:latin typeface="Arial" panose="020B0604020202020204" pitchFamily="34" charset="0"/>
                <a:cs typeface="Arial" panose="020B0604020202020204" pitchFamily="34" charset="0"/>
              </a:rPr>
              <a:t>, sentenza n. 1524/2018 Reg. </a:t>
            </a:r>
            <a:r>
              <a:rPr lang="it-IT" sz="2000" dirty="0" err="1">
                <a:latin typeface="Arial" panose="020B0604020202020204" pitchFamily="34" charset="0"/>
                <a:cs typeface="Arial" panose="020B0604020202020204" pitchFamily="34" charset="0"/>
              </a:rPr>
              <a:t>Sent</a:t>
            </a:r>
            <a:r>
              <a:rPr lang="it-IT" sz="2000" dirty="0">
                <a:latin typeface="Arial" panose="020B0604020202020204" pitchFamily="34" charset="0"/>
                <a:cs typeface="Arial" panose="020B0604020202020204" pitchFamily="34" charset="0"/>
              </a:rPr>
              <a:t>. del 7 novembre 2018 – 26 novembre 2018, </a:t>
            </a:r>
            <a:r>
              <a:rPr lang="it-IT" sz="2000" dirty="0" err="1">
                <a:latin typeface="Arial" panose="020B0604020202020204" pitchFamily="34" charset="0"/>
                <a:cs typeface="Arial" panose="020B0604020202020204" pitchFamily="34" charset="0"/>
              </a:rPr>
              <a:t>proc</a:t>
            </a:r>
            <a:r>
              <a:rPr lang="it-IT" sz="2000" dirty="0">
                <a:latin typeface="Arial" panose="020B0604020202020204" pitchFamily="34" charset="0"/>
                <a:cs typeface="Arial" panose="020B0604020202020204" pitchFamily="34" charset="0"/>
              </a:rPr>
              <a:t>. </a:t>
            </a:r>
            <a:r>
              <a:rPr lang="it-IT" sz="2000" dirty="0" err="1">
                <a:latin typeface="Arial" panose="020B0604020202020204" pitchFamily="34" charset="0"/>
                <a:cs typeface="Arial" panose="020B0604020202020204" pitchFamily="34" charset="0"/>
              </a:rPr>
              <a:t>pen</a:t>
            </a:r>
            <a:r>
              <a:rPr lang="it-IT" sz="2000" dirty="0">
                <a:latin typeface="Arial" panose="020B0604020202020204" pitchFamily="34" charset="0"/>
                <a:cs typeface="Arial" panose="020B0604020202020204" pitchFamily="34" charset="0"/>
              </a:rPr>
              <a:t>. n. 2016/000517 R.G. notizie di reato; confermata da </a:t>
            </a:r>
            <a:r>
              <a:rPr lang="it-IT" sz="2000" b="1" dirty="0">
                <a:latin typeface="Arial" panose="020B0604020202020204" pitchFamily="34" charset="0"/>
                <a:cs typeface="Arial" panose="020B0604020202020204" pitchFamily="34" charset="0"/>
              </a:rPr>
              <a:t>Corte d’Appello di Milano</a:t>
            </a:r>
            <a:r>
              <a:rPr lang="it-IT" sz="2000" dirty="0">
                <a:latin typeface="Arial" panose="020B0604020202020204" pitchFamily="34" charset="0"/>
                <a:cs typeface="Arial" panose="020B0604020202020204" pitchFamily="34" charset="0"/>
              </a:rPr>
              <a:t>, sentenza n. 8306/19 del 10 dicembre 2019 – 19 dicembre 2019, 1544/2019 Reg. Gen. </a:t>
            </a:r>
            <a:r>
              <a:rPr lang="it-IT" sz="2000" dirty="0" err="1">
                <a:latin typeface="Arial" panose="020B0604020202020204" pitchFamily="34" charset="0"/>
                <a:cs typeface="Arial" panose="020B0604020202020204" pitchFamily="34" charset="0"/>
              </a:rPr>
              <a:t>App</a:t>
            </a:r>
            <a:r>
              <a:rPr lang="it-IT" sz="2000" dirty="0">
                <a:latin typeface="Arial" panose="020B0604020202020204" pitchFamily="34" charset="0"/>
                <a:cs typeface="Arial" panose="020B0604020202020204" pitchFamily="34" charset="0"/>
              </a:rPr>
              <a:t> </a:t>
            </a:r>
          </a:p>
          <a:p>
            <a:pPr algn="just"/>
            <a:endParaRPr lang="it-IT" sz="2000" dirty="0">
              <a:latin typeface="Arial" panose="020B0604020202020204" pitchFamily="34" charset="0"/>
              <a:cs typeface="Arial" panose="020B0604020202020204" pitchFamily="34" charset="0"/>
            </a:endParaRPr>
          </a:p>
          <a:p>
            <a:pPr algn="just"/>
            <a:r>
              <a:rPr lang="it-IT" sz="2000" i="1" dirty="0">
                <a:latin typeface="Arial" panose="020B0604020202020204" pitchFamily="34" charset="0"/>
                <a:cs typeface="Arial" panose="020B0604020202020204" pitchFamily="34" charset="0"/>
              </a:rPr>
              <a:t>“Giova precisare che le calzature non riportavano il citato marchio seppure la loro forma imitasse in tutto e per tutto quelle originali, segnatamente il modello ‘1460’. Il Consulente della parte civile dott. Casanova precisava che i modelli in sequestro presentavano le 5 caratteristiche distintive dello scarponcino dott. Martens: punta tondeggiante, cucitura della suola in contrasto, triangolo (rettangolo </a:t>
            </a:r>
            <a:r>
              <a:rPr lang="it-IT" sz="2000" i="1" dirty="0" err="1">
                <a:latin typeface="Arial" panose="020B0604020202020204" pitchFamily="34" charset="0"/>
                <a:cs typeface="Arial" panose="020B0604020202020204" pitchFamily="34" charset="0"/>
              </a:rPr>
              <a:t>rectius</a:t>
            </a:r>
            <a:r>
              <a:rPr lang="it-IT" sz="2000" i="1" dirty="0">
                <a:latin typeface="Arial" panose="020B0604020202020204" pitchFamily="34" charset="0"/>
                <a:cs typeface="Arial" panose="020B0604020202020204" pitchFamily="34" charset="0"/>
              </a:rPr>
              <a:t> </a:t>
            </a:r>
            <a:r>
              <a:rPr lang="it-IT" sz="2000" i="1" dirty="0" err="1">
                <a:latin typeface="Arial" panose="020B0604020202020204" pitchFamily="34" charset="0"/>
                <a:cs typeface="Arial" panose="020B0604020202020204" pitchFamily="34" charset="0"/>
              </a:rPr>
              <a:t>n.d.r.</a:t>
            </a:r>
            <a:r>
              <a:rPr lang="it-IT" sz="2000" i="1" dirty="0">
                <a:latin typeface="Arial" panose="020B0604020202020204" pitchFamily="34" charset="0"/>
                <a:cs typeface="Arial" panose="020B0604020202020204" pitchFamily="34" charset="0"/>
              </a:rPr>
              <a:t>) di resistenza, fettuccina posteriore e suola rigata, oltre alle due tipiche tipologie di colore”</a:t>
            </a:r>
            <a:endParaRPr sz="20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DDF601E8-6E3F-6943-85D6-9B5F02521A8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850" y="5273675"/>
            <a:ext cx="4495800" cy="3391217"/>
          </a:xfrm>
          <a:prstGeom prst="rect">
            <a:avLst/>
          </a:prstGeom>
          <a:noFill/>
          <a:ln>
            <a:noFill/>
          </a:ln>
        </p:spPr>
      </p:pic>
      <p:pic>
        <p:nvPicPr>
          <p:cNvPr id="8" name="Immagine 7">
            <a:extLst>
              <a:ext uri="{FF2B5EF4-FFF2-40B4-BE49-F238E27FC236}">
                <a16:creationId xmlns:a16="http://schemas.microsoft.com/office/drawing/2014/main" id="{B1038F8E-BB79-4043-884D-93DA6E4A85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52050" y="5273675"/>
            <a:ext cx="4495800" cy="3391217"/>
          </a:xfrm>
          <a:prstGeom prst="rect">
            <a:avLst/>
          </a:prstGeom>
        </p:spPr>
      </p:pic>
      <p:sp>
        <p:nvSpPr>
          <p:cNvPr id="9" name="CasellaDiTesto 8">
            <a:extLst>
              <a:ext uri="{FF2B5EF4-FFF2-40B4-BE49-F238E27FC236}">
                <a16:creationId xmlns:a16="http://schemas.microsoft.com/office/drawing/2014/main" id="{543A62DB-3429-A443-A163-69264D722559}"/>
              </a:ext>
            </a:extLst>
          </p:cNvPr>
          <p:cNvSpPr txBox="1"/>
          <p:nvPr/>
        </p:nvSpPr>
        <p:spPr>
          <a:xfrm>
            <a:off x="3477260" y="8998050"/>
            <a:ext cx="4495800" cy="1200329"/>
          </a:xfrm>
          <a:prstGeom prst="rect">
            <a:avLst/>
          </a:prstGeom>
          <a:noFill/>
        </p:spPr>
        <p:txBody>
          <a:bodyPr wrap="square" rtlCol="0">
            <a:spAutoFit/>
          </a:bodyPr>
          <a:lstStyle/>
          <a:p>
            <a:pPr algn="ctr"/>
            <a:r>
              <a:rPr lang="it-IT" dirty="0"/>
              <a:t>Stivaletti originali - la forma del modello Dr. Martens 1460 è registrata come marchio (registrazione italiana n. 741106 rinnovata col n. 1208461)</a:t>
            </a:r>
          </a:p>
        </p:txBody>
      </p:sp>
      <p:sp>
        <p:nvSpPr>
          <p:cNvPr id="10" name="CasellaDiTesto 9">
            <a:extLst>
              <a:ext uri="{FF2B5EF4-FFF2-40B4-BE49-F238E27FC236}">
                <a16:creationId xmlns:a16="http://schemas.microsoft.com/office/drawing/2014/main" id="{066B4A99-809D-5E4D-BA22-1E74A9978D3E}"/>
              </a:ext>
            </a:extLst>
          </p:cNvPr>
          <p:cNvSpPr txBox="1"/>
          <p:nvPr/>
        </p:nvSpPr>
        <p:spPr>
          <a:xfrm>
            <a:off x="10052050" y="8998050"/>
            <a:ext cx="4038600" cy="369331"/>
          </a:xfrm>
          <a:prstGeom prst="rect">
            <a:avLst/>
          </a:prstGeom>
          <a:noFill/>
        </p:spPr>
        <p:txBody>
          <a:bodyPr wrap="square" rtlCol="0">
            <a:spAutoFit/>
          </a:bodyPr>
          <a:lstStyle/>
          <a:p>
            <a:pPr algn="ctr"/>
            <a:r>
              <a:rPr lang="it-IT" dirty="0"/>
              <a:t>Stivaletti oggetto di sequestro</a:t>
            </a:r>
          </a:p>
        </p:txBody>
      </p:sp>
      <p:sp>
        <p:nvSpPr>
          <p:cNvPr id="3" name="Segnaposto numero diapositiva 2">
            <a:extLst>
              <a:ext uri="{FF2B5EF4-FFF2-40B4-BE49-F238E27FC236}">
                <a16:creationId xmlns:a16="http://schemas.microsoft.com/office/drawing/2014/main" id="{2105F4F6-2D67-7044-AF88-E8F887809D0D}"/>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93</a:t>
            </a:r>
          </a:p>
        </p:txBody>
      </p:sp>
    </p:spTree>
    <p:extLst>
      <p:ext uri="{BB962C8B-B14F-4D97-AF65-F5344CB8AC3E}">
        <p14:creationId xmlns:p14="http://schemas.microsoft.com/office/powerpoint/2010/main" val="4103729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6266518" cy="937436"/>
          </a:xfrm>
          <a:prstGeom prst="rect">
            <a:avLst/>
          </a:prstGeom>
        </p:spPr>
        <p:txBody>
          <a:bodyPr vert="horz" wrap="square" lIns="0" tIns="13970" rIns="0" bIns="0" rtlCol="0">
            <a:spAutoFit/>
          </a:bodyPr>
          <a:lstStyle/>
          <a:p>
            <a:pPr marL="12700">
              <a:lnSpc>
                <a:spcPct val="100000"/>
              </a:lnSpc>
              <a:spcBef>
                <a:spcPts val="110"/>
              </a:spcBef>
            </a:pPr>
            <a:r>
              <a:rPr lang="it-IT" sz="5700" spc="5" dirty="0">
                <a:solidFill>
                  <a:srgbClr val="5EBDC3"/>
                </a:solidFill>
                <a:latin typeface="Arial"/>
                <a:cs typeface="Arial"/>
              </a:rPr>
              <a:t>Salvatore Ferragamo S.p.A. - marchio </a:t>
            </a:r>
            <a:r>
              <a:rPr lang="it-IT" sz="6000" spc="10" dirty="0">
                <a:solidFill>
                  <a:srgbClr val="5EBDC3"/>
                </a:solidFill>
                <a:latin typeface="Arial"/>
                <a:cs typeface="Arial"/>
              </a:rPr>
              <a:t>“</a:t>
            </a:r>
            <a:r>
              <a:rPr lang="it-IT" sz="5700" spc="5" dirty="0">
                <a:solidFill>
                  <a:srgbClr val="5EBDC3"/>
                </a:solidFill>
                <a:latin typeface="Arial"/>
                <a:cs typeface="Arial"/>
              </a:rPr>
              <a:t>Gancini</a:t>
            </a:r>
            <a:r>
              <a:rPr lang="it-IT" sz="5400" spc="5" dirty="0">
                <a:solidFill>
                  <a:srgbClr val="5EBDC3"/>
                </a:solidFill>
                <a:latin typeface="Arial"/>
                <a:cs typeface="Arial"/>
              </a:rPr>
              <a:t>”</a:t>
            </a:r>
            <a:endParaRPr sz="5700" dirty="0">
              <a:latin typeface="Arial"/>
              <a:cs typeface="Arial"/>
            </a:endParaRPr>
          </a:p>
        </p:txBody>
      </p:sp>
      <p:sp>
        <p:nvSpPr>
          <p:cNvPr id="3" name="Segnaposto numero diapositiva 2">
            <a:extLst>
              <a:ext uri="{FF2B5EF4-FFF2-40B4-BE49-F238E27FC236}">
                <a16:creationId xmlns:a16="http://schemas.microsoft.com/office/drawing/2014/main" id="{2105F4F6-2D67-7044-AF88-E8F887809D0D}"/>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94</a:t>
            </a:r>
          </a:p>
        </p:txBody>
      </p:sp>
      <p:sp>
        <p:nvSpPr>
          <p:cNvPr id="5" name="CasellaDiTesto 4">
            <a:extLst>
              <a:ext uri="{FF2B5EF4-FFF2-40B4-BE49-F238E27FC236}">
                <a16:creationId xmlns:a16="http://schemas.microsoft.com/office/drawing/2014/main" id="{96F45A3F-51FD-CE40-BA72-40368B2AC72C}"/>
              </a:ext>
            </a:extLst>
          </p:cNvPr>
          <p:cNvSpPr txBox="1"/>
          <p:nvPr/>
        </p:nvSpPr>
        <p:spPr>
          <a:xfrm>
            <a:off x="1798068" y="6492875"/>
            <a:ext cx="15786245" cy="523220"/>
          </a:xfrm>
          <a:prstGeom prst="rect">
            <a:avLst/>
          </a:prstGeom>
          <a:noFill/>
        </p:spPr>
        <p:txBody>
          <a:bodyPr wrap="none" rtlCol="0">
            <a:spAutoFit/>
          </a:bodyPr>
          <a:lstStyle/>
          <a:p>
            <a:r>
              <a:rPr lang="it-IT" sz="2800" b="1" dirty="0"/>
              <a:t>Tribunale di Roma</a:t>
            </a:r>
            <a:r>
              <a:rPr lang="it-IT" sz="2800" dirty="0"/>
              <a:t>, sentenza n. 8531/19 del 7 giugno 2019 – 19 giugno 2019, </a:t>
            </a:r>
            <a:r>
              <a:rPr lang="it-IT" sz="2800" dirty="0" err="1"/>
              <a:t>proc</a:t>
            </a:r>
            <a:r>
              <a:rPr lang="it-IT" sz="2800" dirty="0"/>
              <a:t>. </a:t>
            </a:r>
            <a:r>
              <a:rPr lang="it-IT" sz="2800" dirty="0" err="1"/>
              <a:t>pen</a:t>
            </a:r>
            <a:r>
              <a:rPr lang="it-IT" sz="2800" dirty="0"/>
              <a:t>. 13636/15 R.G.N.R</a:t>
            </a:r>
            <a:r>
              <a:rPr lang="it-IT" sz="2400" dirty="0"/>
              <a:t>. </a:t>
            </a:r>
            <a:endParaRPr lang="it-IT" dirty="0"/>
          </a:p>
        </p:txBody>
      </p:sp>
      <p:pic>
        <p:nvPicPr>
          <p:cNvPr id="11" name="Immagine 10">
            <a:extLst>
              <a:ext uri="{FF2B5EF4-FFF2-40B4-BE49-F238E27FC236}">
                <a16:creationId xmlns:a16="http://schemas.microsoft.com/office/drawing/2014/main" id="{2D96C691-A70C-4A4D-B777-CCC808D8E0AB}"/>
              </a:ext>
            </a:extLst>
          </p:cNvPr>
          <p:cNvPicPr/>
          <p:nvPr/>
        </p:nvPicPr>
        <p:blipFill>
          <a:blip r:embed="rId2">
            <a:extLst>
              <a:ext uri="{28A0092B-C50C-407E-A947-70E740481C1C}">
                <a14:useLocalDpi xmlns:a14="http://schemas.microsoft.com/office/drawing/2010/main" val="0"/>
              </a:ext>
            </a:extLst>
          </a:blip>
          <a:srcRect l="16797" t="68544" r="43672" b="1349"/>
          <a:stretch>
            <a:fillRect/>
          </a:stretch>
        </p:blipFill>
        <p:spPr bwMode="auto">
          <a:xfrm>
            <a:off x="4413250" y="3620852"/>
            <a:ext cx="2438400" cy="2491023"/>
          </a:xfrm>
          <a:prstGeom prst="rect">
            <a:avLst/>
          </a:prstGeom>
          <a:noFill/>
          <a:ln>
            <a:noFill/>
          </a:ln>
        </p:spPr>
      </p:pic>
      <p:pic>
        <p:nvPicPr>
          <p:cNvPr id="12" name="Immagine 11">
            <a:extLst>
              <a:ext uri="{FF2B5EF4-FFF2-40B4-BE49-F238E27FC236}">
                <a16:creationId xmlns:a16="http://schemas.microsoft.com/office/drawing/2014/main" id="{C9775270-6002-6E49-8246-F3350EC2C15A}"/>
              </a:ext>
            </a:extLst>
          </p:cNvPr>
          <p:cNvPicPr/>
          <p:nvPr/>
        </p:nvPicPr>
        <p:blipFill>
          <a:blip r:embed="rId3">
            <a:extLst>
              <a:ext uri="{28A0092B-C50C-407E-A947-70E740481C1C}">
                <a14:useLocalDpi xmlns:a14="http://schemas.microsoft.com/office/drawing/2010/main" val="0"/>
              </a:ext>
            </a:extLst>
          </a:blip>
          <a:srcRect l="31456" t="48999" r="30220" b="16466"/>
          <a:stretch>
            <a:fillRect/>
          </a:stretch>
        </p:blipFill>
        <p:spPr bwMode="auto">
          <a:xfrm>
            <a:off x="10836691" y="3620852"/>
            <a:ext cx="2971800" cy="2491023"/>
          </a:xfrm>
          <a:prstGeom prst="rect">
            <a:avLst/>
          </a:prstGeom>
          <a:noFill/>
          <a:ln>
            <a:noFill/>
          </a:ln>
        </p:spPr>
      </p:pic>
      <p:sp>
        <p:nvSpPr>
          <p:cNvPr id="13" name="CasellaDiTesto 12">
            <a:extLst>
              <a:ext uri="{FF2B5EF4-FFF2-40B4-BE49-F238E27FC236}">
                <a16:creationId xmlns:a16="http://schemas.microsoft.com/office/drawing/2014/main" id="{A5A68ECA-59DE-0442-8166-2A7E2F3B5367}"/>
              </a:ext>
            </a:extLst>
          </p:cNvPr>
          <p:cNvSpPr txBox="1"/>
          <p:nvPr/>
        </p:nvSpPr>
        <p:spPr>
          <a:xfrm>
            <a:off x="3764170" y="2668324"/>
            <a:ext cx="10833677" cy="523220"/>
          </a:xfrm>
          <a:prstGeom prst="rect">
            <a:avLst/>
          </a:prstGeom>
          <a:noFill/>
        </p:spPr>
        <p:txBody>
          <a:bodyPr wrap="square" rtlCol="0">
            <a:spAutoFit/>
          </a:bodyPr>
          <a:lstStyle/>
          <a:p>
            <a:r>
              <a:rPr lang="it-IT" sz="2800" dirty="0"/>
              <a:t>Marchio nazionale n. 1473804 e marchio dell’Unione europea n. 103432</a:t>
            </a:r>
          </a:p>
        </p:txBody>
      </p:sp>
      <p:sp>
        <p:nvSpPr>
          <p:cNvPr id="14" name="CasellaDiTesto 13">
            <a:extLst>
              <a:ext uri="{FF2B5EF4-FFF2-40B4-BE49-F238E27FC236}">
                <a16:creationId xmlns:a16="http://schemas.microsoft.com/office/drawing/2014/main" id="{99E1DE41-3E26-4445-B372-EB5F596FC46A}"/>
              </a:ext>
            </a:extLst>
          </p:cNvPr>
          <p:cNvSpPr txBox="1"/>
          <p:nvPr/>
        </p:nvSpPr>
        <p:spPr>
          <a:xfrm>
            <a:off x="1792576" y="8108702"/>
            <a:ext cx="14776866" cy="523220"/>
          </a:xfrm>
          <a:prstGeom prst="rect">
            <a:avLst/>
          </a:prstGeom>
          <a:noFill/>
        </p:spPr>
        <p:txBody>
          <a:bodyPr wrap="none" rtlCol="0">
            <a:spAutoFit/>
          </a:bodyPr>
          <a:lstStyle/>
          <a:p>
            <a:r>
              <a:rPr lang="it-IT" sz="2800" b="1" dirty="0"/>
              <a:t>Tribunale di Firenze</a:t>
            </a:r>
            <a:r>
              <a:rPr lang="it-IT" sz="2800" dirty="0"/>
              <a:t>, sentenza n. 2834/18 dell’11-14 giugno 2018 (</a:t>
            </a:r>
            <a:r>
              <a:rPr lang="it-IT" sz="2800" dirty="0" err="1"/>
              <a:t>proc</a:t>
            </a:r>
            <a:r>
              <a:rPr lang="it-IT" sz="2800" dirty="0"/>
              <a:t>. </a:t>
            </a:r>
            <a:r>
              <a:rPr lang="it-IT" sz="2800" dirty="0" err="1"/>
              <a:t>pen</a:t>
            </a:r>
            <a:r>
              <a:rPr lang="it-IT" sz="2800" dirty="0"/>
              <a:t>. n. 8781/2015 R.G.N.R.)</a:t>
            </a:r>
          </a:p>
        </p:txBody>
      </p:sp>
      <p:sp>
        <p:nvSpPr>
          <p:cNvPr id="16" name="CasellaDiTesto 15">
            <a:extLst>
              <a:ext uri="{FF2B5EF4-FFF2-40B4-BE49-F238E27FC236}">
                <a16:creationId xmlns:a16="http://schemas.microsoft.com/office/drawing/2014/main" id="{C876F955-BF44-4647-9B66-3CAD20FF46E0}"/>
              </a:ext>
            </a:extLst>
          </p:cNvPr>
          <p:cNvSpPr txBox="1"/>
          <p:nvPr/>
        </p:nvSpPr>
        <p:spPr>
          <a:xfrm>
            <a:off x="1792576" y="7016095"/>
            <a:ext cx="15498474" cy="830997"/>
          </a:xfrm>
          <a:prstGeom prst="rect">
            <a:avLst/>
          </a:prstGeom>
          <a:noFill/>
        </p:spPr>
        <p:txBody>
          <a:bodyPr wrap="square" rtlCol="0">
            <a:spAutoFit/>
          </a:bodyPr>
          <a:lstStyle/>
          <a:p>
            <a:r>
              <a:rPr lang="it-IT" sz="2400" i="1" dirty="0"/>
              <a:t>«[…] si trattava di un modello di fantasia non esistente nella produzione della casa di moda, pur tuttavia riportava il cd. marchio “Gancini” che rappresenta il marchio storico della casa di moda e che rievoca gli anelli dei palazzi fiorentini […]</a:t>
            </a:r>
            <a:endParaRPr lang="it-IT" sz="2400" dirty="0"/>
          </a:p>
        </p:txBody>
      </p:sp>
    </p:spTree>
    <p:extLst>
      <p:ext uri="{BB962C8B-B14F-4D97-AF65-F5344CB8AC3E}">
        <p14:creationId xmlns:p14="http://schemas.microsoft.com/office/powerpoint/2010/main" val="398538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6114118" cy="937436"/>
          </a:xfrm>
          <a:prstGeom prst="rect">
            <a:avLst/>
          </a:prstGeom>
        </p:spPr>
        <p:txBody>
          <a:bodyPr vert="horz" wrap="square" lIns="0" tIns="13970" rIns="0" bIns="0" rtlCol="0">
            <a:spAutoFit/>
          </a:bodyPr>
          <a:lstStyle/>
          <a:p>
            <a:pPr marL="12700">
              <a:lnSpc>
                <a:spcPct val="100000"/>
              </a:lnSpc>
              <a:spcBef>
                <a:spcPts val="110"/>
              </a:spcBef>
            </a:pPr>
            <a:r>
              <a:rPr lang="it-IT" sz="5700" spc="5" dirty="0">
                <a:solidFill>
                  <a:srgbClr val="5EBDC3"/>
                </a:solidFill>
                <a:latin typeface="Arial"/>
                <a:cs typeface="Arial"/>
              </a:rPr>
              <a:t>Salvatore Ferragamo S.p.A. - marchio </a:t>
            </a:r>
            <a:r>
              <a:rPr lang="it-IT" sz="6000" spc="10" dirty="0">
                <a:solidFill>
                  <a:srgbClr val="5EBDC3"/>
                </a:solidFill>
                <a:latin typeface="Arial"/>
                <a:cs typeface="Arial"/>
              </a:rPr>
              <a:t>“</a:t>
            </a:r>
            <a:r>
              <a:rPr lang="it-IT" sz="5700" spc="5" dirty="0">
                <a:solidFill>
                  <a:srgbClr val="5EBDC3"/>
                </a:solidFill>
                <a:latin typeface="Arial"/>
                <a:cs typeface="Arial"/>
              </a:rPr>
              <a:t>Vara</a:t>
            </a:r>
            <a:r>
              <a:rPr lang="it-IT" sz="5400" spc="5" dirty="0">
                <a:solidFill>
                  <a:srgbClr val="5EBDC3"/>
                </a:solidFill>
                <a:latin typeface="Arial"/>
                <a:cs typeface="Arial"/>
              </a:rPr>
              <a:t>”</a:t>
            </a:r>
            <a:r>
              <a:rPr lang="it-IT" sz="5700" spc="5" dirty="0">
                <a:solidFill>
                  <a:srgbClr val="5EBDC3"/>
                </a:solidFill>
                <a:latin typeface="Arial"/>
                <a:cs typeface="Arial"/>
              </a:rPr>
              <a:t> </a:t>
            </a:r>
            <a:endParaRPr sz="5700" dirty="0">
              <a:latin typeface="Arial"/>
              <a:cs typeface="Arial"/>
            </a:endParaRPr>
          </a:p>
        </p:txBody>
      </p:sp>
      <p:sp>
        <p:nvSpPr>
          <p:cNvPr id="4" name="object 4"/>
          <p:cNvSpPr txBox="1"/>
          <p:nvPr/>
        </p:nvSpPr>
        <p:spPr>
          <a:xfrm>
            <a:off x="1557932" y="8778875"/>
            <a:ext cx="16562712" cy="385362"/>
          </a:xfrm>
          <a:prstGeom prst="rect">
            <a:avLst/>
          </a:prstGeom>
        </p:spPr>
        <p:txBody>
          <a:bodyPr vert="horz" wrap="square" lIns="0" tIns="15875" rIns="0" bIns="0" rtlCol="0">
            <a:spAutoFit/>
          </a:bodyPr>
          <a:lstStyle/>
          <a:p>
            <a:pPr algn="just"/>
            <a:r>
              <a:rPr lang="it-IT" sz="2400" b="1" dirty="0"/>
              <a:t>Tribunale di Firenze</a:t>
            </a:r>
            <a:r>
              <a:rPr lang="it-IT" sz="2400" dirty="0"/>
              <a:t>, sentenza n. 4869 del 20 novembre 2019 – 8 gennaio 2020, </a:t>
            </a:r>
            <a:r>
              <a:rPr lang="it-IT" sz="2400" dirty="0" err="1"/>
              <a:t>proc</a:t>
            </a:r>
            <a:r>
              <a:rPr lang="it-IT" sz="2400" dirty="0"/>
              <a:t>. </a:t>
            </a:r>
            <a:r>
              <a:rPr lang="it-IT" sz="2400" dirty="0" err="1"/>
              <a:t>pen</a:t>
            </a:r>
            <a:r>
              <a:rPr lang="it-IT" sz="2400" dirty="0"/>
              <a:t>. 11693/2015 R.G.N.R.</a:t>
            </a:r>
            <a:endParaRPr sz="2400" dirty="0">
              <a:latin typeface="Arial" panose="020B0604020202020204" pitchFamily="34" charset="0"/>
              <a:cs typeface="Arial" panose="020B0604020202020204" pitchFamily="34" charset="0"/>
            </a:endParaRPr>
          </a:p>
        </p:txBody>
      </p:sp>
      <p:sp>
        <p:nvSpPr>
          <p:cNvPr id="3" name="Segnaposto numero diapositiva 2">
            <a:extLst>
              <a:ext uri="{FF2B5EF4-FFF2-40B4-BE49-F238E27FC236}">
                <a16:creationId xmlns:a16="http://schemas.microsoft.com/office/drawing/2014/main" id="{2105F4F6-2D67-7044-AF88-E8F887809D0D}"/>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95</a:t>
            </a:r>
          </a:p>
        </p:txBody>
      </p:sp>
      <p:sp>
        <p:nvSpPr>
          <p:cNvPr id="5" name="CasellaDiTesto 4">
            <a:extLst>
              <a:ext uri="{FF2B5EF4-FFF2-40B4-BE49-F238E27FC236}">
                <a16:creationId xmlns:a16="http://schemas.microsoft.com/office/drawing/2014/main" id="{D68B8A6A-C2ED-8049-BBE8-93E7B280F2E1}"/>
              </a:ext>
            </a:extLst>
          </p:cNvPr>
          <p:cNvSpPr txBox="1"/>
          <p:nvPr/>
        </p:nvSpPr>
        <p:spPr>
          <a:xfrm>
            <a:off x="1557932" y="6997605"/>
            <a:ext cx="17381105" cy="1569660"/>
          </a:xfrm>
          <a:prstGeom prst="rect">
            <a:avLst/>
          </a:prstGeom>
          <a:noFill/>
        </p:spPr>
        <p:txBody>
          <a:bodyPr wrap="square" rtlCol="0">
            <a:spAutoFit/>
          </a:bodyPr>
          <a:lstStyle/>
          <a:p>
            <a:pPr lvl="0" algn="just"/>
            <a:r>
              <a:rPr lang="it-IT" sz="2400" b="1" dirty="0">
                <a:latin typeface="Calibri" panose="020F0502020204030204" pitchFamily="34" charset="0"/>
                <a:cs typeface="Calibri" panose="020F0502020204030204" pitchFamily="34" charset="0"/>
              </a:rPr>
              <a:t>Tribunale di Firenze, </a:t>
            </a:r>
            <a:r>
              <a:rPr lang="it-IT" sz="2400" dirty="0">
                <a:latin typeface="Calibri" panose="020F0502020204030204" pitchFamily="34" charset="0"/>
                <a:cs typeface="Calibri" panose="020F0502020204030204" pitchFamily="34" charset="0"/>
              </a:rPr>
              <a:t>sentenza n.</a:t>
            </a:r>
            <a:r>
              <a:rPr lang="it-IT" sz="2400" b="1"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22/2019 Reg. </a:t>
            </a:r>
            <a:r>
              <a:rPr lang="it-IT" sz="2400" dirty="0" err="1">
                <a:latin typeface="Calibri" panose="020F0502020204030204" pitchFamily="34" charset="0"/>
                <a:cs typeface="Calibri" panose="020F0502020204030204" pitchFamily="34" charset="0"/>
              </a:rPr>
              <a:t>Sent</a:t>
            </a:r>
            <a:r>
              <a:rPr lang="it-IT" sz="2400" dirty="0">
                <a:latin typeface="Calibri" panose="020F0502020204030204" pitchFamily="34" charset="0"/>
                <a:cs typeface="Calibri" panose="020F0502020204030204" pitchFamily="34" charset="0"/>
              </a:rPr>
              <a:t>. dell’8 gennaio 2019 – 24 gennaio 2019, </a:t>
            </a:r>
            <a:r>
              <a:rPr lang="it-IT" sz="2400" dirty="0" err="1">
                <a:latin typeface="Calibri" panose="020F0502020204030204" pitchFamily="34" charset="0"/>
                <a:cs typeface="Calibri" panose="020F0502020204030204" pitchFamily="34" charset="0"/>
              </a:rPr>
              <a:t>proc</a:t>
            </a:r>
            <a:r>
              <a:rPr lang="it-IT" sz="2400" dirty="0">
                <a:latin typeface="Calibri" panose="020F0502020204030204" pitchFamily="34" charset="0"/>
                <a:cs typeface="Calibri" panose="020F0502020204030204" pitchFamily="34" charset="0"/>
              </a:rPr>
              <a:t>. </a:t>
            </a:r>
            <a:r>
              <a:rPr lang="it-IT" sz="2400" dirty="0" err="1">
                <a:latin typeface="Calibri" panose="020F0502020204030204" pitchFamily="34" charset="0"/>
                <a:cs typeface="Calibri" panose="020F0502020204030204" pitchFamily="34" charset="0"/>
              </a:rPr>
              <a:t>pen</a:t>
            </a:r>
            <a:r>
              <a:rPr lang="it-IT" sz="2400" dirty="0">
                <a:latin typeface="Calibri" panose="020F0502020204030204" pitchFamily="34" charset="0"/>
                <a:cs typeface="Calibri" panose="020F0502020204030204" pitchFamily="34" charset="0"/>
              </a:rPr>
              <a:t>. 2015/11696 R.G.N.R.</a:t>
            </a:r>
          </a:p>
          <a:p>
            <a:pPr algn="just"/>
            <a:r>
              <a:rPr lang="it-IT" sz="2400" i="1" dirty="0">
                <a:latin typeface="Calibri" panose="020F0502020204030204" pitchFamily="34" charset="0"/>
                <a:cs typeface="Calibri" panose="020F0502020204030204" pitchFamily="34" charset="0"/>
              </a:rPr>
              <a:t>“Sui prodotti è applicato un marchio figurativo che riproduce fedelmente quello registrato dalla Ferragamo e denominato Vara (</a:t>
            </a:r>
            <a:r>
              <a:rPr lang="it-IT" sz="2400" i="1" dirty="0" err="1">
                <a:latin typeface="Calibri" panose="020F0502020204030204" pitchFamily="34" charset="0"/>
                <a:cs typeface="Calibri" panose="020F0502020204030204" pitchFamily="34" charset="0"/>
              </a:rPr>
              <a:t>cfr</a:t>
            </a:r>
            <a:r>
              <a:rPr lang="it-IT" sz="2400" i="1" dirty="0">
                <a:latin typeface="Calibri" panose="020F0502020204030204" pitchFamily="34" charset="0"/>
                <a:cs typeface="Calibri" panose="020F0502020204030204" pitchFamily="34" charset="0"/>
              </a:rPr>
              <a:t> documentazione relativa alla registrazione del marchio). Quest’ultimo, utilizzato per la prima volta nel 1978 e registrato nella sua interezza a partire dal 1990, è costituito da una placchetta metallica ovale accompagnata da un fiocchetto”</a:t>
            </a:r>
            <a:endParaRPr lang="it-IT" sz="2400" dirty="0">
              <a:latin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96616209-A507-D14A-A303-263153ABAB1D}"/>
              </a:ext>
            </a:extLst>
          </p:cNvPr>
          <p:cNvSpPr txBox="1"/>
          <p:nvPr/>
        </p:nvSpPr>
        <p:spPr>
          <a:xfrm>
            <a:off x="3009257" y="2521903"/>
            <a:ext cx="14670298" cy="523220"/>
          </a:xfrm>
          <a:prstGeom prst="rect">
            <a:avLst/>
          </a:prstGeom>
          <a:noFill/>
        </p:spPr>
        <p:txBody>
          <a:bodyPr wrap="none" rtlCol="0">
            <a:spAutoFit/>
          </a:bodyPr>
          <a:lstStyle/>
          <a:p>
            <a:r>
              <a:rPr lang="it-IT" sz="2800" dirty="0"/>
              <a:t>Marchio nazionale n. 1231832 (rinnovato al n. 362017000061194) e dell’Unione Europea n. 101931</a:t>
            </a:r>
          </a:p>
        </p:txBody>
      </p:sp>
      <p:pic>
        <p:nvPicPr>
          <p:cNvPr id="11" name="Immagine 10">
            <a:extLst>
              <a:ext uri="{FF2B5EF4-FFF2-40B4-BE49-F238E27FC236}">
                <a16:creationId xmlns:a16="http://schemas.microsoft.com/office/drawing/2014/main" id="{2E5BBF4C-CFA3-4E41-B94A-73D95EF34D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61050" y="3066448"/>
            <a:ext cx="6781800" cy="3719547"/>
          </a:xfrm>
          <a:prstGeom prst="rect">
            <a:avLst/>
          </a:prstGeom>
          <a:noFill/>
        </p:spPr>
      </p:pic>
    </p:spTree>
    <p:extLst>
      <p:ext uri="{BB962C8B-B14F-4D97-AF65-F5344CB8AC3E}">
        <p14:creationId xmlns:p14="http://schemas.microsoft.com/office/powerpoint/2010/main" val="254426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6114118" cy="937436"/>
          </a:xfrm>
          <a:prstGeom prst="rect">
            <a:avLst/>
          </a:prstGeom>
        </p:spPr>
        <p:txBody>
          <a:bodyPr vert="horz" wrap="square" lIns="0" tIns="13970" rIns="0" bIns="0" rtlCol="0">
            <a:spAutoFit/>
          </a:bodyPr>
          <a:lstStyle/>
          <a:p>
            <a:pPr marL="12700">
              <a:lnSpc>
                <a:spcPct val="100000"/>
              </a:lnSpc>
              <a:spcBef>
                <a:spcPts val="110"/>
              </a:spcBef>
            </a:pPr>
            <a:r>
              <a:rPr lang="it-IT" sz="5700" spc="5" dirty="0">
                <a:solidFill>
                  <a:srgbClr val="5EBDC3"/>
                </a:solidFill>
                <a:latin typeface="Arial"/>
                <a:cs typeface="Arial"/>
              </a:rPr>
              <a:t>Van </a:t>
            </a:r>
            <a:r>
              <a:rPr lang="it-IT" sz="5700" spc="5" dirty="0" err="1">
                <a:solidFill>
                  <a:srgbClr val="5EBDC3"/>
                </a:solidFill>
                <a:latin typeface="Arial"/>
                <a:cs typeface="Arial"/>
              </a:rPr>
              <a:t>Cleef</a:t>
            </a:r>
            <a:r>
              <a:rPr lang="it-IT" sz="5700" spc="5" dirty="0">
                <a:solidFill>
                  <a:srgbClr val="5EBDC3"/>
                </a:solidFill>
                <a:latin typeface="Arial"/>
                <a:cs typeface="Arial"/>
              </a:rPr>
              <a:t> &amp; Arpels - marchio </a:t>
            </a:r>
            <a:r>
              <a:rPr lang="it-IT" sz="6000" spc="10" dirty="0">
                <a:solidFill>
                  <a:srgbClr val="5EBDC3"/>
                </a:solidFill>
                <a:latin typeface="Arial"/>
                <a:cs typeface="Arial"/>
              </a:rPr>
              <a:t>“</a:t>
            </a:r>
            <a:r>
              <a:rPr lang="it-IT" sz="5700" spc="5" dirty="0">
                <a:solidFill>
                  <a:srgbClr val="5EBDC3"/>
                </a:solidFill>
                <a:latin typeface="Arial"/>
                <a:cs typeface="Arial"/>
              </a:rPr>
              <a:t>Alhambra</a:t>
            </a:r>
            <a:r>
              <a:rPr lang="it-IT" sz="5400" spc="5" dirty="0">
                <a:solidFill>
                  <a:srgbClr val="5EBDC3"/>
                </a:solidFill>
                <a:latin typeface="Arial"/>
                <a:cs typeface="Arial"/>
              </a:rPr>
              <a:t>”</a:t>
            </a:r>
            <a:r>
              <a:rPr lang="it-IT" sz="5700" spc="5" dirty="0">
                <a:solidFill>
                  <a:srgbClr val="5EBDC3"/>
                </a:solidFill>
                <a:latin typeface="Arial"/>
                <a:cs typeface="Arial"/>
              </a:rPr>
              <a:t> </a:t>
            </a:r>
            <a:endParaRPr sz="5700" dirty="0">
              <a:latin typeface="Arial"/>
              <a:cs typeface="Arial"/>
            </a:endParaRPr>
          </a:p>
        </p:txBody>
      </p:sp>
      <p:sp>
        <p:nvSpPr>
          <p:cNvPr id="3" name="Segnaposto numero diapositiva 2">
            <a:extLst>
              <a:ext uri="{FF2B5EF4-FFF2-40B4-BE49-F238E27FC236}">
                <a16:creationId xmlns:a16="http://schemas.microsoft.com/office/drawing/2014/main" id="{2105F4F6-2D67-7044-AF88-E8F887809D0D}"/>
              </a:ext>
            </a:extLst>
          </p:cNvPr>
          <p:cNvSpPr>
            <a:spLocks noGrp="1"/>
          </p:cNvSpPr>
          <p:nvPr>
            <p:ph type="sldNum" sz="quarter" idx="7"/>
          </p:nvPr>
        </p:nvSpPr>
        <p:spPr>
          <a:xfrm>
            <a:off x="18120644" y="10474096"/>
            <a:ext cx="470534" cy="256480"/>
          </a:xfrm>
        </p:spPr>
        <p:txBody>
          <a:bodyPr/>
          <a:lstStyle/>
          <a:p>
            <a:pPr marL="25400">
              <a:lnSpc>
                <a:spcPts val="2014"/>
              </a:lnSpc>
            </a:pPr>
            <a:r>
              <a:rPr lang="it-IT" spc="15" dirty="0"/>
              <a:t>96</a:t>
            </a:r>
          </a:p>
        </p:txBody>
      </p:sp>
      <p:sp>
        <p:nvSpPr>
          <p:cNvPr id="6" name="CasellaDiTesto 5">
            <a:extLst>
              <a:ext uri="{FF2B5EF4-FFF2-40B4-BE49-F238E27FC236}">
                <a16:creationId xmlns:a16="http://schemas.microsoft.com/office/drawing/2014/main" id="{96616209-A507-D14A-A303-263153ABAB1D}"/>
              </a:ext>
            </a:extLst>
          </p:cNvPr>
          <p:cNvSpPr txBox="1"/>
          <p:nvPr/>
        </p:nvSpPr>
        <p:spPr>
          <a:xfrm>
            <a:off x="6933602" y="2372472"/>
            <a:ext cx="4757584" cy="523220"/>
          </a:xfrm>
          <a:prstGeom prst="rect">
            <a:avLst/>
          </a:prstGeom>
          <a:noFill/>
        </p:spPr>
        <p:txBody>
          <a:bodyPr wrap="none" rtlCol="0">
            <a:spAutoFit/>
          </a:bodyPr>
          <a:lstStyle/>
          <a:p>
            <a:r>
              <a:rPr lang="it-IT" sz="2800" dirty="0"/>
              <a:t>Marchio nazionale n. 1587933  </a:t>
            </a:r>
          </a:p>
        </p:txBody>
      </p:sp>
      <p:pic>
        <p:nvPicPr>
          <p:cNvPr id="8" name="Immagine 7">
            <a:extLst>
              <a:ext uri="{FF2B5EF4-FFF2-40B4-BE49-F238E27FC236}">
                <a16:creationId xmlns:a16="http://schemas.microsoft.com/office/drawing/2014/main" id="{D520D640-1EB8-154A-B400-42EB397E17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794250" y="3140075"/>
            <a:ext cx="3933825" cy="3295713"/>
          </a:xfrm>
          <a:prstGeom prst="rect">
            <a:avLst/>
          </a:prstGeom>
          <a:noFill/>
        </p:spPr>
      </p:pic>
      <p:sp>
        <p:nvSpPr>
          <p:cNvPr id="7" name="CasellaDiTesto 6">
            <a:extLst>
              <a:ext uri="{FF2B5EF4-FFF2-40B4-BE49-F238E27FC236}">
                <a16:creationId xmlns:a16="http://schemas.microsoft.com/office/drawing/2014/main" id="{8DEB9436-EA90-804E-9ED0-67FA8E42F982}"/>
              </a:ext>
            </a:extLst>
          </p:cNvPr>
          <p:cNvSpPr txBox="1"/>
          <p:nvPr/>
        </p:nvSpPr>
        <p:spPr>
          <a:xfrm>
            <a:off x="1365250" y="7788275"/>
            <a:ext cx="17633545" cy="523220"/>
          </a:xfrm>
          <a:prstGeom prst="rect">
            <a:avLst/>
          </a:prstGeom>
          <a:noFill/>
        </p:spPr>
        <p:txBody>
          <a:bodyPr wrap="none" rtlCol="0">
            <a:spAutoFit/>
          </a:bodyPr>
          <a:lstStyle/>
          <a:p>
            <a:r>
              <a:rPr lang="it-IT" sz="2800" b="1" dirty="0"/>
              <a:t>Tribunale di Roma</a:t>
            </a:r>
            <a:r>
              <a:rPr lang="it-IT" sz="2800" dirty="0"/>
              <a:t>, sentenza n. 6051/2020 del 16 settembre 2020 – 15 dicembre 2020, </a:t>
            </a:r>
            <a:r>
              <a:rPr lang="it-IT" sz="2800" dirty="0" err="1"/>
              <a:t>proc</a:t>
            </a:r>
            <a:r>
              <a:rPr lang="it-IT" sz="2800" dirty="0"/>
              <a:t>. </a:t>
            </a:r>
            <a:r>
              <a:rPr lang="it-IT" sz="2800" dirty="0" err="1"/>
              <a:t>pen</a:t>
            </a:r>
            <a:r>
              <a:rPr lang="it-IT" sz="2800" dirty="0"/>
              <a:t>. 45526/2014 R.G.N.R. </a:t>
            </a:r>
          </a:p>
        </p:txBody>
      </p:sp>
      <p:pic>
        <p:nvPicPr>
          <p:cNvPr id="13" name="Immagine 12">
            <a:extLst>
              <a:ext uri="{FF2B5EF4-FFF2-40B4-BE49-F238E27FC236}">
                <a16:creationId xmlns:a16="http://schemas.microsoft.com/office/drawing/2014/main" id="{7B5D38DD-8D7D-8D4C-B230-A83AE161B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308" y="3489322"/>
            <a:ext cx="3981450" cy="2597218"/>
          </a:xfrm>
          <a:prstGeom prst="rect">
            <a:avLst/>
          </a:prstGeom>
        </p:spPr>
      </p:pic>
    </p:spTree>
    <p:extLst>
      <p:ext uri="{BB962C8B-B14F-4D97-AF65-F5344CB8AC3E}">
        <p14:creationId xmlns:p14="http://schemas.microsoft.com/office/powerpoint/2010/main" val="34197190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7932" y="1041717"/>
            <a:ext cx="15199718" cy="891270"/>
          </a:xfrm>
          <a:prstGeom prst="rect">
            <a:avLst/>
          </a:prstGeom>
        </p:spPr>
        <p:txBody>
          <a:bodyPr vert="horz" wrap="square" lIns="0" tIns="13970" rIns="0" bIns="0" rtlCol="0">
            <a:spAutoFit/>
          </a:bodyPr>
          <a:lstStyle/>
          <a:p>
            <a:pPr marL="12700">
              <a:lnSpc>
                <a:spcPct val="100000"/>
              </a:lnSpc>
              <a:spcBef>
                <a:spcPts val="110"/>
              </a:spcBef>
            </a:pPr>
            <a:r>
              <a:rPr lang="it-IT" sz="5700" spc="5" dirty="0">
                <a:solidFill>
                  <a:srgbClr val="5EBDC3"/>
                </a:solidFill>
                <a:latin typeface="Arial"/>
                <a:cs typeface="Arial"/>
              </a:rPr>
              <a:t>Salvatore Ferragamo S.p.A. </a:t>
            </a:r>
            <a:r>
              <a:rPr sz="5700" dirty="0">
                <a:solidFill>
                  <a:srgbClr val="5EBDC3"/>
                </a:solidFill>
                <a:latin typeface="Arial"/>
                <a:cs typeface="Arial"/>
              </a:rPr>
              <a:t>/</a:t>
            </a:r>
            <a:r>
              <a:rPr lang="it-IT" sz="5700" dirty="0">
                <a:solidFill>
                  <a:srgbClr val="5EBDC3"/>
                </a:solidFill>
                <a:latin typeface="Arial"/>
                <a:cs typeface="Arial"/>
              </a:rPr>
              <a:t> Morini + altri</a:t>
            </a:r>
            <a:endParaRPr sz="5700" dirty="0">
              <a:latin typeface="Arial"/>
              <a:cs typeface="Arial"/>
            </a:endParaRPr>
          </a:p>
        </p:txBody>
      </p:sp>
      <p:sp>
        <p:nvSpPr>
          <p:cNvPr id="4" name="object 4"/>
          <p:cNvSpPr txBox="1"/>
          <p:nvPr/>
        </p:nvSpPr>
        <p:spPr>
          <a:xfrm>
            <a:off x="1557932" y="2533973"/>
            <a:ext cx="15490086" cy="1862689"/>
          </a:xfrm>
          <a:prstGeom prst="rect">
            <a:avLst/>
          </a:prstGeom>
        </p:spPr>
        <p:txBody>
          <a:bodyPr vert="horz" wrap="square" lIns="0" tIns="15875" rIns="0" bIns="0" rtlCol="0">
            <a:spAutoFit/>
          </a:bodyPr>
          <a:lstStyle/>
          <a:p>
            <a:pPr algn="just"/>
            <a:r>
              <a:rPr lang="it-IT" sz="2400" dirty="0">
                <a:latin typeface="Arial" panose="020B0604020202020204" pitchFamily="34" charset="0"/>
                <a:cs typeface="Arial" panose="020B0604020202020204" pitchFamily="34" charset="0"/>
              </a:rPr>
              <a:t>Tribunale di Udine,</a:t>
            </a:r>
            <a:r>
              <a:rPr lang="it-IT" sz="2400" b="1" dirty="0">
                <a:latin typeface="Arial" panose="020B0604020202020204" pitchFamily="34" charset="0"/>
                <a:cs typeface="Arial" panose="020B0604020202020204" pitchFamily="34" charset="0"/>
              </a:rPr>
              <a:t> </a:t>
            </a:r>
            <a:r>
              <a:rPr lang="it-IT" sz="2400" dirty="0">
                <a:latin typeface="Arial" panose="020B0604020202020204" pitchFamily="34" charset="0"/>
                <a:cs typeface="Arial" panose="020B0604020202020204" pitchFamily="34" charset="0"/>
              </a:rPr>
              <a:t>sentenza n. 1459/2018 </a:t>
            </a:r>
            <a:r>
              <a:rPr lang="it-IT" sz="2400" dirty="0" err="1">
                <a:latin typeface="Arial" panose="020B0604020202020204" pitchFamily="34" charset="0"/>
                <a:cs typeface="Arial" panose="020B0604020202020204" pitchFamily="34" charset="0"/>
              </a:rPr>
              <a:t>Sent</a:t>
            </a:r>
            <a:r>
              <a:rPr lang="it-IT" sz="2400" dirty="0">
                <a:latin typeface="Arial" panose="020B0604020202020204" pitchFamily="34" charset="0"/>
                <a:cs typeface="Arial" panose="020B0604020202020204" pitchFamily="34" charset="0"/>
              </a:rPr>
              <a:t>. del 14 settembre 2018 – 3 ottobre 2018, </a:t>
            </a:r>
            <a:r>
              <a:rPr lang="it-IT" sz="2400" dirty="0" err="1">
                <a:latin typeface="Arial" panose="020B0604020202020204" pitchFamily="34" charset="0"/>
                <a:cs typeface="Arial" panose="020B0604020202020204" pitchFamily="34" charset="0"/>
              </a:rPr>
              <a:t>proc</a:t>
            </a:r>
            <a:r>
              <a:rPr lang="it-IT" sz="2400" dirty="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pen</a:t>
            </a:r>
            <a:r>
              <a:rPr lang="it-IT" sz="2400" dirty="0">
                <a:latin typeface="Arial" panose="020B0604020202020204" pitchFamily="34" charset="0"/>
                <a:cs typeface="Arial" panose="020B0604020202020204" pitchFamily="34" charset="0"/>
              </a:rPr>
              <a:t>. 753/2016 R.G.N.R.</a:t>
            </a:r>
          </a:p>
          <a:p>
            <a:pPr algn="just"/>
            <a:endParaRPr lang="it-IT" sz="2400" dirty="0">
              <a:latin typeface="Arial" panose="020B0604020202020204" pitchFamily="34" charset="0"/>
              <a:cs typeface="Arial" panose="020B0604020202020204" pitchFamily="34" charset="0"/>
            </a:endParaRPr>
          </a:p>
          <a:p>
            <a:pPr algn="just"/>
            <a:r>
              <a:rPr lang="it-IT" sz="2400" i="1" dirty="0">
                <a:latin typeface="Arial" panose="020B0604020202020204" pitchFamily="34" charset="0"/>
                <a:cs typeface="Arial" panose="020B0604020202020204" pitchFamily="34" charset="0"/>
              </a:rPr>
              <a:t>«secondo la costante elaborazione della giurisprudenza della Suprema Corte, rientra nel concetto di contraffazione anche il riutilizzo di un’etichetta o di un marchio vero su un prodotto non originale»</a:t>
            </a:r>
            <a:endParaRPr lang="it-IT" sz="2400" dirty="0">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D862300F-FBBF-9A48-AD12-29BC3807378D}"/>
              </a:ext>
            </a:extLst>
          </p:cNvPr>
          <p:cNvPicPr>
            <a:picLocks noChangeAspect="1"/>
          </p:cNvPicPr>
          <p:nvPr/>
        </p:nvPicPr>
        <p:blipFill>
          <a:blip r:embed="rId2"/>
          <a:stretch>
            <a:fillRect/>
          </a:stretch>
        </p:blipFill>
        <p:spPr>
          <a:xfrm>
            <a:off x="6394450" y="4664075"/>
            <a:ext cx="6781800" cy="4648200"/>
          </a:xfrm>
          <a:prstGeom prst="rect">
            <a:avLst/>
          </a:prstGeom>
        </p:spPr>
      </p:pic>
      <p:sp>
        <p:nvSpPr>
          <p:cNvPr id="3" name="Segnaposto numero diapositiva 2">
            <a:extLst>
              <a:ext uri="{FF2B5EF4-FFF2-40B4-BE49-F238E27FC236}">
                <a16:creationId xmlns:a16="http://schemas.microsoft.com/office/drawing/2014/main" id="{229C6BCE-8E82-9E49-B4B9-CE4BE76DF33A}"/>
              </a:ext>
            </a:extLst>
          </p:cNvPr>
          <p:cNvSpPr>
            <a:spLocks noGrp="1"/>
          </p:cNvSpPr>
          <p:nvPr>
            <p:ph type="sldNum" sz="quarter" idx="7"/>
          </p:nvPr>
        </p:nvSpPr>
        <p:spPr/>
        <p:txBody>
          <a:bodyPr/>
          <a:lstStyle/>
          <a:p>
            <a:pPr marL="25400">
              <a:lnSpc>
                <a:spcPts val="2014"/>
              </a:lnSpc>
            </a:pPr>
            <a:fld id="{81D60167-4931-47E6-BA6A-407CBD079E47}" type="slidenum">
              <a:rPr lang="it-IT" spc="15" smtClean="0"/>
              <a:t>97</a:t>
            </a:fld>
            <a:endParaRPr lang="it-IT" spc="15" dirty="0"/>
          </a:p>
        </p:txBody>
      </p:sp>
    </p:spTree>
    <p:extLst>
      <p:ext uri="{BB962C8B-B14F-4D97-AF65-F5344CB8AC3E}">
        <p14:creationId xmlns:p14="http://schemas.microsoft.com/office/powerpoint/2010/main" val="37681448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1034388"/>
            <a:ext cx="8814435" cy="905510"/>
          </a:xfrm>
          <a:prstGeom prst="rect">
            <a:avLst/>
          </a:prstGeom>
        </p:spPr>
        <p:txBody>
          <a:bodyPr vert="horz" wrap="square" lIns="0" tIns="15240" rIns="0" bIns="0" rtlCol="0">
            <a:spAutoFit/>
          </a:bodyPr>
          <a:lstStyle/>
          <a:p>
            <a:pPr marL="12700">
              <a:lnSpc>
                <a:spcPct val="100000"/>
              </a:lnSpc>
              <a:spcBef>
                <a:spcPts val="120"/>
              </a:spcBef>
            </a:pPr>
            <a:r>
              <a:rPr sz="5750" spc="-10" dirty="0"/>
              <a:t>Officine </a:t>
            </a:r>
            <a:r>
              <a:rPr sz="5750" spc="10" dirty="0"/>
              <a:t>Panerai –</a:t>
            </a:r>
            <a:r>
              <a:rPr sz="5750" spc="-10" dirty="0"/>
              <a:t> </a:t>
            </a:r>
            <a:r>
              <a:rPr sz="5750" spc="5" dirty="0"/>
              <a:t>originale</a:t>
            </a:r>
            <a:endParaRPr sz="5750"/>
          </a:p>
        </p:txBody>
      </p:sp>
      <p:sp>
        <p:nvSpPr>
          <p:cNvPr id="3" name="object 3"/>
          <p:cNvSpPr/>
          <p:nvPr/>
        </p:nvSpPr>
        <p:spPr>
          <a:xfrm>
            <a:off x="8173472" y="3088911"/>
            <a:ext cx="3149307" cy="455483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8120644" y="10474096"/>
            <a:ext cx="456565" cy="256480"/>
          </a:xfrm>
          <a:prstGeom prst="rect">
            <a:avLst/>
          </a:prstGeom>
        </p:spPr>
        <p:txBody>
          <a:bodyPr vert="horz" wrap="square" lIns="0" tIns="0" rIns="0" bIns="0" rtlCol="0">
            <a:spAutoFit/>
          </a:bodyPr>
          <a:lstStyle/>
          <a:p>
            <a:pPr marL="25400">
              <a:lnSpc>
                <a:spcPts val="2014"/>
              </a:lnSpc>
            </a:pPr>
            <a:fld id="{2A14F0A6-D0B5-474D-8699-072060AC510E}" type="slidenum">
              <a:rPr lang="it-IT" sz="1950" smtClean="0">
                <a:latin typeface="Arial"/>
                <a:cs typeface="Arial"/>
              </a:rPr>
              <a:t>98</a:t>
            </a:fld>
            <a:endParaRPr sz="195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23D4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1537</TotalTime>
  <Words>18416</Words>
  <Application>Microsoft Office PowerPoint</Application>
  <PresentationFormat>Custom</PresentationFormat>
  <Paragraphs>888</Paragraphs>
  <Slides>130</Slides>
  <Notes>0</Notes>
  <HiddenSlides>0</HiddenSlides>
  <MMClips>0</MMClips>
  <ScaleCrop>false</ScaleCrop>
  <HeadingPairs>
    <vt:vector size="4" baseType="variant">
      <vt:variant>
        <vt:lpstr>Theme</vt:lpstr>
      </vt:variant>
      <vt:variant>
        <vt:i4>1</vt:i4>
      </vt:variant>
      <vt:variant>
        <vt:lpstr>Slide Titles</vt:lpstr>
      </vt:variant>
      <vt:variant>
        <vt:i4>130</vt:i4>
      </vt:variant>
    </vt:vector>
  </HeadingPairs>
  <TitlesOfParts>
    <vt:vector size="131" baseType="lpstr">
      <vt:lpstr>Office Theme</vt:lpstr>
      <vt:lpstr>PowerPoint Presentation</vt:lpstr>
      <vt:lpstr>Introduzione</vt:lpstr>
      <vt:lpstr>Evoluzione della contraffazione, da  realtà artigianale a realtà industriale</vt:lpstr>
      <vt:lpstr>Nuovi problemi e tecniche per eludere i controlli</vt:lpstr>
      <vt:lpstr>Nuovi problemi e tecniche per eludere i controlli</vt:lpstr>
      <vt:lpstr>Definizioni</vt:lpstr>
      <vt:lpstr>Le norme a tutela dei marchi,  disegni e modelli e brevetti</vt:lpstr>
      <vt:lpstr>L’art. 473 c.p.</vt:lpstr>
      <vt:lpstr>Il primo comma dell’art. 473 c.p.</vt:lpstr>
      <vt:lpstr>Il secondo comma dell’art. 473 c.p. per  quanto concerne i disegni e modelli</vt:lpstr>
      <vt:lpstr>Il secondo comma dell’art. 473</vt:lpstr>
      <vt:lpstr>Il terzo comma dell’art. 473 c.p.</vt:lpstr>
      <vt:lpstr>L’art. 474 c.p.</vt:lpstr>
      <vt:lpstr>L’art. 517 ter c.p.</vt:lpstr>
      <vt:lpstr>I rapporti tra gli artt. 473, 474  e 517 ter c.p.</vt:lpstr>
      <vt:lpstr>Art. 517 ter II comma c.p.: punibile d’ufficio o a querela?</vt:lpstr>
      <vt:lpstr>La scarsa applicazione (e anche comprensione)  giurisprudenziale della portata precettiva  dell’art. 517 ter c.p. in materia di marchi</vt:lpstr>
      <vt:lpstr>L’art. 517 ter c.p. tutela quindi penalmente le  contraffazioni civilistiche poste in essere con  dolo</vt:lpstr>
      <vt:lpstr>Interpretazione dell’art. 20, lett.</vt:lpstr>
      <vt:lpstr>Art. 474 ter c.p. – circostanza  aggravante</vt:lpstr>
      <vt:lpstr>Art. 474 quater c. p. –  circostanza attenuante</vt:lpstr>
      <vt:lpstr>Art. 517 c.p. – vendita di prodotti  industriali con segni mendaci</vt:lpstr>
      <vt:lpstr>Art. 517 c.p. e sua applicazione</vt:lpstr>
      <vt:lpstr>Sanzione amministrativa consumatori finali –  sentenza Cassazione Sez. Unite: depenalizzazione  della ricettazione e dell’incauto acquisto</vt:lpstr>
      <vt:lpstr>Sentenza Cassazione Sez. II del 2016: INTERPRETAZIONE RESTRITTIVA della depenalizzazione  della ricettazione e dell’incauto acquisto</vt:lpstr>
      <vt:lpstr>Errore ancora abbastanza diffuso.  Errata teoria del «falso grossolano»</vt:lpstr>
      <vt:lpstr>Fede pubblica in senso  oggettivo</vt:lpstr>
      <vt:lpstr>Post sale confusion</vt:lpstr>
      <vt:lpstr>Problematica dei marchi  alterati-imitati</vt:lpstr>
      <vt:lpstr>Concetto di alterazione in dottrina e nei  lavori preparatori del codice penale</vt:lpstr>
      <vt:lpstr>Alterazione</vt:lpstr>
      <vt:lpstr>Come si valuta la sussistenza  della confondibilità tra i marchi?</vt:lpstr>
      <vt:lpstr>C o m e s i v a l u t a l a  confondibilità tra i marchi</vt:lpstr>
      <vt:lpstr>1) Esame sintetico tra i marchi e  non analitico</vt:lpstr>
      <vt:lpstr>2) Valutazione della confondibilità  in astratto e teoria del ricordo</vt:lpstr>
      <vt:lpstr>3) Teoria della distanza</vt:lpstr>
      <vt:lpstr>IL PARAMETRO DI RIFERIMENTO PER IL GIUDIZIO DI  CONFONDIBILITÀ: LA COLLETTIVITÀ DEI CONSUMATORI</vt:lpstr>
      <vt:lpstr>Consumatori – consumatore  di riferimento</vt:lpstr>
      <vt:lpstr>Consumatori – consumatore  di riferimento</vt:lpstr>
      <vt:lpstr>Vari esempi di  applicazione dei principi  giurisprudenziali elaborati  a fattispecie reali</vt:lpstr>
      <vt:lpstr>“Falso d’Autore”</vt:lpstr>
      <vt:lpstr>“Falso d’Autore” – “Le Imitazioni”</vt:lpstr>
      <vt:lpstr>PowerPoint Presentation</vt:lpstr>
      <vt:lpstr>Falso d’Autore</vt:lpstr>
      <vt:lpstr>Falso d’Autore</vt:lpstr>
      <vt:lpstr>PowerPoint Presentation</vt:lpstr>
      <vt:lpstr>Burberry Check – originale</vt:lpstr>
      <vt:lpstr>Casi in cui il Burberry Check era riprodotto in modo identico, senza il marchio denominativo Burberry</vt:lpstr>
      <vt:lpstr>PowerPoint Presentation</vt:lpstr>
      <vt:lpstr>Burberry – alterazione 2 strisce nere</vt:lpstr>
      <vt:lpstr>PowerPoint Presentation</vt:lpstr>
      <vt:lpstr>PowerPoint Presentation</vt:lpstr>
      <vt:lpstr>Burberry – alterazioni varie</vt:lpstr>
      <vt:lpstr>Confondibilità Burberry Check</vt:lpstr>
      <vt:lpstr>Gucci – originale</vt:lpstr>
      <vt:lpstr>PowerPoint Presentation</vt:lpstr>
      <vt:lpstr>PowerPoint Presentation</vt:lpstr>
      <vt:lpstr>PowerPoint Presentation</vt:lpstr>
      <vt:lpstr>Confondibilità monogramma “GG”</vt:lpstr>
      <vt:lpstr>Confondibilità monogramma “GG”</vt:lpstr>
      <vt:lpstr>Gucci - marchio “nastro verde-rosso-verde”</vt:lpstr>
      <vt:lpstr>Gucci - marchio “chiusura a doppia testa di tigre”</vt:lpstr>
      <vt:lpstr>Fendi – originale</vt:lpstr>
      <vt:lpstr>PowerPoint Presentation</vt:lpstr>
      <vt:lpstr>PowerPoint Presentation</vt:lpstr>
      <vt:lpstr>Confondibilità monogramma “FF”</vt:lpstr>
      <vt:lpstr>Chanel “Monogramma” – originale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Confondibilità Monogramma Chanel</vt:lpstr>
      <vt:lpstr>Confondibilità Monogramma Chanel</vt:lpstr>
      <vt:lpstr>Confondibilità Monogramma Chanel</vt:lpstr>
      <vt:lpstr>Confondibilità Monogramma Chanel</vt:lpstr>
      <vt:lpstr>Louis Vuitton “Toile Monogram” – originale</vt:lpstr>
      <vt:lpstr>Louis Vuitton – alterazione “LX”</vt:lpstr>
      <vt:lpstr>Louis Vuitton – alterazione “LX Xiuli”</vt:lpstr>
      <vt:lpstr>PowerPoint Presentation</vt:lpstr>
      <vt:lpstr>Louis Vuitton – alterazione “elementi floreali</vt:lpstr>
      <vt:lpstr>Louis Vuitton – alterazione “elementi floreali” Corte d’Appello di Genova, sent. n. 3829/2013 dell’11 dicembre 2013 – 8 gennaio  2014, proc. pen. n. 7714/2009 R.G.N.R.</vt:lpstr>
      <vt:lpstr>PowerPoint Presentation</vt:lpstr>
      <vt:lpstr>Louis Vuitton – alterazione “VC”</vt:lpstr>
      <vt:lpstr>Louis Vuitton – alterazione “CV”</vt:lpstr>
      <vt:lpstr>Louis Vuitton – alterazione “Lusvia”</vt:lpstr>
      <vt:lpstr>Confondibilità “Toile Monogram”</vt:lpstr>
      <vt:lpstr>Confondibilità “Toile Monogram”</vt:lpstr>
      <vt:lpstr>Alterazione di marchi denominativi  (artt. 473-474 c.p.)</vt:lpstr>
      <vt:lpstr>PowerPoint Presentation</vt:lpstr>
      <vt:lpstr>PowerPoint Presentation</vt:lpstr>
      <vt:lpstr>PowerPoint Presentation</vt:lpstr>
      <vt:lpstr>PowerPoint Presentation</vt:lpstr>
      <vt:lpstr>PowerPoint Presentation</vt:lpstr>
      <vt:lpstr>PowerPoint Presentation</vt:lpstr>
      <vt:lpstr>Officine Panerai – originale</vt:lpstr>
      <vt:lpstr>Officine Panerai – riproduzione in plastica</vt:lpstr>
      <vt:lpstr>Contraffazione di disegno e modello</vt:lpstr>
      <vt:lpstr>Contraffazione di disegno e modello</vt:lpstr>
      <vt:lpstr>Contraffazione di disegno e modello</vt:lpstr>
      <vt:lpstr>Contraffazione di disegno e modello</vt:lpstr>
      <vt:lpstr>Contraffazione di disegno e modello</vt:lpstr>
      <vt:lpstr>Contraffazione di disegno e modello</vt:lpstr>
      <vt:lpstr>Contraffazione di disegno e modello</vt:lpstr>
      <vt:lpstr>Contraffazione di disegno e modello</vt:lpstr>
      <vt:lpstr>Varie teorie utilizzate dai difensori degli indagati per sostenere  l’insussistenza di questi reati (e risposte della Giurisprudenza)</vt:lpstr>
      <vt:lpstr>Applicabilità dell’art. 474 c.p. al transito  di merce in regime doganale sospensivo</vt:lpstr>
      <vt:lpstr>Detenzione di merci contraffatte rilevante  ex art. 474 c.p.</vt:lpstr>
      <vt:lpstr>Ricettazione</vt:lpstr>
      <vt:lpstr>Irrilevanza delle fatture ai fini della  dimostrazione della insussistenza dei reati</vt:lpstr>
      <vt:lpstr>Irrilevanza cartellini, etichette, marchi  aggiuntivi e altre etichette sui prodotti</vt:lpstr>
      <vt:lpstr>Irrilevanza cartellini, etichette, marchi  aggiuntivi e altre etichette sui prodotti</vt:lpstr>
      <vt:lpstr>Etichette “Made in China” sui  prodotti contraffatti</vt:lpstr>
      <vt:lpstr>Il deposito fraudolento dei marchi contraffattori - “legal fake”</vt:lpstr>
      <vt:lpstr>Il deposito fraudolento dei marchi contraffattori - “legal fake”</vt:lpstr>
      <vt:lpstr>Il deposito fraudolento dei marchi contraffattori - “legal fake”</vt:lpstr>
      <vt:lpstr>High Speed Productions, Inc./Garage S.r.l.</vt:lpstr>
      <vt:lpstr>Burberry Limited / Miss Accessori S.r.l.</vt:lpstr>
      <vt:lpstr>Marchi depositati dal contraffattore (utilizzati in modo diverso)</vt:lpstr>
      <vt:lpstr>Elemento psicologico</vt:lpstr>
      <vt:lpstr>Elemento psicologico</vt:lpstr>
      <vt:lpstr>Il fenomeno degli OVERRUNS o  della «sovraproduzione»</vt:lpstr>
      <vt:lpstr>Overruns, l’eterno quesito:  contraffazione civile o penale?</vt:lpstr>
      <vt:lpstr>Irrilevanza della identità dei prodotti</vt:lpstr>
      <vt:lpstr>Ma allora perché si hanno dubbi?</vt:lpstr>
      <vt:lpstr>Forme alternative per reprimere  gli overruns e il parallelo</vt:lpstr>
      <vt:lpstr>Grazie  dell’attenzione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Edoardo Ormi</cp:lastModifiedBy>
  <cp:revision>105</cp:revision>
  <dcterms:created xsi:type="dcterms:W3CDTF">2018-10-02T08:42:37Z</dcterms:created>
  <dcterms:modified xsi:type="dcterms:W3CDTF">2021-11-09T07:21:15Z</dcterms:modified>
</cp:coreProperties>
</file>